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81" r:id="rId2"/>
  </p:sldMasterIdLst>
  <p:sldIdLst>
    <p:sldId id="256" r:id="rId3"/>
    <p:sldId id="257" r:id="rId4"/>
    <p:sldId id="258" r:id="rId5"/>
    <p:sldId id="259" r:id="rId6"/>
    <p:sldId id="261" r:id="rId7"/>
    <p:sldId id="271" r:id="rId8"/>
    <p:sldId id="260" r:id="rId9"/>
    <p:sldId id="262" r:id="rId10"/>
    <p:sldId id="263" r:id="rId11"/>
    <p:sldId id="264" r:id="rId12"/>
    <p:sldId id="265" r:id="rId13"/>
    <p:sldId id="266" r:id="rId14"/>
    <p:sldId id="270" r:id="rId15"/>
    <p:sldId id="268" r:id="rId16"/>
    <p:sldId id="269" r:id="rId17"/>
    <p:sldId id="273" r:id="rId18"/>
    <p:sldId id="274" r:id="rId19"/>
    <p:sldId id="275" r:id="rId20"/>
    <p:sldId id="267"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1896"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8/6/2019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89805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510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81672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08274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31806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0521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6573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63184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83152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9762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10862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848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7144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63850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53493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58044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9240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8/6/2019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8/6/2019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666849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B893D-60DD-4A47-AA56-0DAEA7B8CD4A}"/>
              </a:ext>
            </a:extLst>
          </p:cNvPr>
          <p:cNvSpPr>
            <a:spLocks noGrp="1"/>
          </p:cNvSpPr>
          <p:nvPr>
            <p:ph type="ctrTitle"/>
          </p:nvPr>
        </p:nvSpPr>
        <p:spPr/>
        <p:txBody>
          <a:bodyPr/>
          <a:lstStyle/>
          <a:p>
            <a:r>
              <a:rPr lang="en-US" b="1" dirty="0"/>
              <a:t>Battle of the Neighborhoods</a:t>
            </a:r>
          </a:p>
        </p:txBody>
      </p:sp>
    </p:spTree>
    <p:extLst>
      <p:ext uri="{BB962C8B-B14F-4D97-AF65-F5344CB8AC3E}">
        <p14:creationId xmlns:p14="http://schemas.microsoft.com/office/powerpoint/2010/main" val="1382524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A6BA2C3-E0F3-41F9-B547-9425C84B3A5A}"/>
              </a:ext>
            </a:extLst>
          </p:cNvPr>
          <p:cNvGraphicFramePr>
            <a:graphicFrameLocks/>
          </p:cNvGraphicFramePr>
          <p:nvPr>
            <p:extLst>
              <p:ext uri="{D42A27DB-BD31-4B8C-83A1-F6EECF244321}">
                <p14:modId xmlns:p14="http://schemas.microsoft.com/office/powerpoint/2010/main" val="1989154441"/>
              </p:ext>
            </p:extLst>
          </p:nvPr>
        </p:nvGraphicFramePr>
        <p:xfrm>
          <a:off x="1952625" y="1946915"/>
          <a:ext cx="10058400" cy="4386570"/>
        </p:xfrm>
        <a:graphic>
          <a:graphicData uri="http://schemas.openxmlformats.org/drawingml/2006/table">
            <a:tbl>
              <a:tblPr firstRow="1" bandRow="1">
                <a:tableStyleId>{3B4B98B0-60AC-42C2-AFA5-B58CD77FA1E5}</a:tableStyleId>
              </a:tblPr>
              <a:tblGrid>
                <a:gridCol w="914400">
                  <a:extLst>
                    <a:ext uri="{9D8B030D-6E8A-4147-A177-3AD203B41FA5}">
                      <a16:colId xmlns:a16="http://schemas.microsoft.com/office/drawing/2014/main" val="2847370030"/>
                    </a:ext>
                  </a:extLst>
                </a:gridCol>
                <a:gridCol w="914400">
                  <a:extLst>
                    <a:ext uri="{9D8B030D-6E8A-4147-A177-3AD203B41FA5}">
                      <a16:colId xmlns:a16="http://schemas.microsoft.com/office/drawing/2014/main" val="4241814665"/>
                    </a:ext>
                  </a:extLst>
                </a:gridCol>
                <a:gridCol w="914400">
                  <a:extLst>
                    <a:ext uri="{9D8B030D-6E8A-4147-A177-3AD203B41FA5}">
                      <a16:colId xmlns:a16="http://schemas.microsoft.com/office/drawing/2014/main" val="316574857"/>
                    </a:ext>
                  </a:extLst>
                </a:gridCol>
                <a:gridCol w="914400">
                  <a:extLst>
                    <a:ext uri="{9D8B030D-6E8A-4147-A177-3AD203B41FA5}">
                      <a16:colId xmlns:a16="http://schemas.microsoft.com/office/drawing/2014/main" val="994395120"/>
                    </a:ext>
                  </a:extLst>
                </a:gridCol>
                <a:gridCol w="914400">
                  <a:extLst>
                    <a:ext uri="{9D8B030D-6E8A-4147-A177-3AD203B41FA5}">
                      <a16:colId xmlns:a16="http://schemas.microsoft.com/office/drawing/2014/main" val="1667404198"/>
                    </a:ext>
                  </a:extLst>
                </a:gridCol>
                <a:gridCol w="914400">
                  <a:extLst>
                    <a:ext uri="{9D8B030D-6E8A-4147-A177-3AD203B41FA5}">
                      <a16:colId xmlns:a16="http://schemas.microsoft.com/office/drawing/2014/main" val="2883793205"/>
                    </a:ext>
                  </a:extLst>
                </a:gridCol>
                <a:gridCol w="914400">
                  <a:extLst>
                    <a:ext uri="{9D8B030D-6E8A-4147-A177-3AD203B41FA5}">
                      <a16:colId xmlns:a16="http://schemas.microsoft.com/office/drawing/2014/main" val="2674731421"/>
                    </a:ext>
                  </a:extLst>
                </a:gridCol>
                <a:gridCol w="914400">
                  <a:extLst>
                    <a:ext uri="{9D8B030D-6E8A-4147-A177-3AD203B41FA5}">
                      <a16:colId xmlns:a16="http://schemas.microsoft.com/office/drawing/2014/main" val="3768545191"/>
                    </a:ext>
                  </a:extLst>
                </a:gridCol>
                <a:gridCol w="914400">
                  <a:extLst>
                    <a:ext uri="{9D8B030D-6E8A-4147-A177-3AD203B41FA5}">
                      <a16:colId xmlns:a16="http://schemas.microsoft.com/office/drawing/2014/main" val="432184516"/>
                    </a:ext>
                  </a:extLst>
                </a:gridCol>
                <a:gridCol w="914400">
                  <a:extLst>
                    <a:ext uri="{9D8B030D-6E8A-4147-A177-3AD203B41FA5}">
                      <a16:colId xmlns:a16="http://schemas.microsoft.com/office/drawing/2014/main" val="2866717041"/>
                    </a:ext>
                  </a:extLst>
                </a:gridCol>
                <a:gridCol w="914400">
                  <a:extLst>
                    <a:ext uri="{9D8B030D-6E8A-4147-A177-3AD203B41FA5}">
                      <a16:colId xmlns:a16="http://schemas.microsoft.com/office/drawing/2014/main" val="3913065732"/>
                    </a:ext>
                  </a:extLst>
                </a:gridCol>
              </a:tblGrid>
              <a:tr h="59386">
                <a:tc>
                  <a:txBody>
                    <a:bodyPr/>
                    <a:lstStyle/>
                    <a:p>
                      <a:pPr algn="ctr" fontAlgn="ctr"/>
                      <a:br>
                        <a:rPr lang="en-US" sz="900" b="1" dirty="0">
                          <a:effectLst/>
                        </a:rPr>
                      </a:br>
                      <a:r>
                        <a:rPr lang="en-US" sz="900" b="1" dirty="0">
                          <a:effectLst/>
                        </a:rPr>
                        <a:t>Borough</a:t>
                      </a:r>
                    </a:p>
                  </a:txBody>
                  <a:tcPr marL="2963" marR="2963" marT="2963" marB="296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1">
                          <a:effectLst/>
                        </a:rPr>
                        <a:t>1st Most Common Venue</a:t>
                      </a:r>
                    </a:p>
                  </a:txBody>
                  <a:tcPr marL="2963" marR="2963" marT="2963" marB="296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1" dirty="0">
                          <a:effectLst/>
                        </a:rPr>
                        <a:t>2nd Most Common Venue</a:t>
                      </a:r>
                    </a:p>
                  </a:txBody>
                  <a:tcPr marL="2963" marR="2963" marT="2963" marB="296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1" dirty="0">
                          <a:effectLst/>
                        </a:rPr>
                        <a:t>3rd Most Common Venue</a:t>
                      </a:r>
                    </a:p>
                  </a:txBody>
                  <a:tcPr marL="2963" marR="2963" marT="2963" marB="296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1" dirty="0">
                          <a:effectLst/>
                        </a:rPr>
                        <a:t>4th Most Common Venue</a:t>
                      </a:r>
                    </a:p>
                  </a:txBody>
                  <a:tcPr marL="2963" marR="2963" marT="2963" marB="296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1" dirty="0">
                          <a:effectLst/>
                        </a:rPr>
                        <a:t>5th Most Common Venue</a:t>
                      </a:r>
                    </a:p>
                  </a:txBody>
                  <a:tcPr marL="2963" marR="2963" marT="2963" marB="296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1" dirty="0">
                          <a:effectLst/>
                        </a:rPr>
                        <a:t>6th Most Common Venue</a:t>
                      </a:r>
                    </a:p>
                  </a:txBody>
                  <a:tcPr marL="2963" marR="2963" marT="2963" marB="296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1" dirty="0">
                          <a:effectLst/>
                        </a:rPr>
                        <a:t>7th Most Common Venue</a:t>
                      </a:r>
                    </a:p>
                  </a:txBody>
                  <a:tcPr marL="2963" marR="2963" marT="2963" marB="296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1" dirty="0">
                          <a:effectLst/>
                        </a:rPr>
                        <a:t>8th Most Common Venue</a:t>
                      </a:r>
                    </a:p>
                  </a:txBody>
                  <a:tcPr marL="2963" marR="2963" marT="2963" marB="296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1" dirty="0">
                          <a:effectLst/>
                        </a:rPr>
                        <a:t>9th Most Common Venue</a:t>
                      </a:r>
                    </a:p>
                  </a:txBody>
                  <a:tcPr marL="2963" marR="2963" marT="2963" marB="296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1" dirty="0">
                          <a:effectLst/>
                        </a:rPr>
                        <a:t>10th Most Common Venue</a:t>
                      </a:r>
                    </a:p>
                  </a:txBody>
                  <a:tcPr marL="2963" marR="2963" marT="2963" marB="2963"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19165016"/>
                  </a:ext>
                </a:extLst>
              </a:tr>
              <a:tr h="182880">
                <a:tc>
                  <a:txBody>
                    <a:bodyPr/>
                    <a:lstStyle/>
                    <a:p>
                      <a:pPr algn="ctr" fontAlgn="ctr"/>
                      <a:r>
                        <a:rPr lang="en-US" sz="900" dirty="0">
                          <a:effectLst/>
                        </a:rPr>
                        <a:t>Islington</a:t>
                      </a:r>
                    </a:p>
                  </a:txBody>
                  <a:tcPr marL="2963" marR="2963" marT="2963" marB="2963" anchor="ctr">
                    <a:lnT w="12700" cap="flat" cmpd="sng" algn="ctr">
                      <a:solidFill>
                        <a:schemeClr val="tx1"/>
                      </a:solidFill>
                      <a:prstDash val="solid"/>
                      <a:round/>
                      <a:headEnd type="none" w="med" len="med"/>
                      <a:tailEnd type="none" w="med" len="med"/>
                    </a:lnT>
                  </a:tcPr>
                </a:tc>
                <a:tc>
                  <a:txBody>
                    <a:bodyPr/>
                    <a:lstStyle/>
                    <a:p>
                      <a:pPr algn="ctr" fontAlgn="ctr"/>
                      <a:r>
                        <a:rPr lang="en-US" sz="900">
                          <a:effectLst/>
                        </a:rPr>
                        <a:t>Pub</a:t>
                      </a:r>
                    </a:p>
                  </a:txBody>
                  <a:tcPr marL="2963" marR="2963" marT="2963" marB="2963" anchor="ctr">
                    <a:lnT w="12700" cap="flat" cmpd="sng" algn="ctr">
                      <a:solidFill>
                        <a:schemeClr val="tx1"/>
                      </a:solidFill>
                      <a:prstDash val="solid"/>
                      <a:round/>
                      <a:headEnd type="none" w="med" len="med"/>
                      <a:tailEnd type="none" w="med" len="med"/>
                    </a:lnT>
                  </a:tcPr>
                </a:tc>
                <a:tc>
                  <a:txBody>
                    <a:bodyPr/>
                    <a:lstStyle/>
                    <a:p>
                      <a:pPr algn="ctr" fontAlgn="ctr"/>
                      <a:r>
                        <a:rPr lang="en-US" sz="900">
                          <a:effectLst/>
                        </a:rPr>
                        <a:t>Mediterranean Restaurant</a:t>
                      </a:r>
                    </a:p>
                  </a:txBody>
                  <a:tcPr marL="2963" marR="2963" marT="2963" marB="2963" anchor="ctr">
                    <a:lnT w="12700" cap="flat" cmpd="sng" algn="ctr">
                      <a:solidFill>
                        <a:schemeClr val="tx1"/>
                      </a:solidFill>
                      <a:prstDash val="solid"/>
                      <a:round/>
                      <a:headEnd type="none" w="med" len="med"/>
                      <a:tailEnd type="none" w="med" len="med"/>
                    </a:lnT>
                  </a:tcPr>
                </a:tc>
                <a:tc>
                  <a:txBody>
                    <a:bodyPr/>
                    <a:lstStyle/>
                    <a:p>
                      <a:pPr algn="ctr" fontAlgn="ctr"/>
                      <a:r>
                        <a:rPr lang="en-US" sz="900">
                          <a:effectLst/>
                        </a:rPr>
                        <a:t>Bakery</a:t>
                      </a:r>
                    </a:p>
                  </a:txBody>
                  <a:tcPr marL="2963" marR="2963" marT="2963" marB="2963" anchor="ctr">
                    <a:lnT w="12700" cap="flat" cmpd="sng" algn="ctr">
                      <a:solidFill>
                        <a:schemeClr val="tx1"/>
                      </a:solidFill>
                      <a:prstDash val="solid"/>
                      <a:round/>
                      <a:headEnd type="none" w="med" len="med"/>
                      <a:tailEnd type="none" w="med" len="med"/>
                    </a:lnT>
                  </a:tcPr>
                </a:tc>
                <a:tc>
                  <a:txBody>
                    <a:bodyPr/>
                    <a:lstStyle/>
                    <a:p>
                      <a:pPr algn="ctr" fontAlgn="ctr"/>
                      <a:r>
                        <a:rPr lang="en-US" sz="900">
                          <a:effectLst/>
                        </a:rPr>
                        <a:t>Middle Eastern Restaurant</a:t>
                      </a:r>
                    </a:p>
                  </a:txBody>
                  <a:tcPr marL="2963" marR="2963" marT="2963" marB="2963" anchor="ctr">
                    <a:lnT w="12700" cap="flat" cmpd="sng" algn="ctr">
                      <a:solidFill>
                        <a:schemeClr val="tx1"/>
                      </a:solidFill>
                      <a:prstDash val="solid"/>
                      <a:round/>
                      <a:headEnd type="none" w="med" len="med"/>
                      <a:tailEnd type="none" w="med" len="med"/>
                    </a:lnT>
                  </a:tcPr>
                </a:tc>
                <a:tc>
                  <a:txBody>
                    <a:bodyPr/>
                    <a:lstStyle/>
                    <a:p>
                      <a:pPr algn="ctr" fontAlgn="ctr"/>
                      <a:r>
                        <a:rPr lang="en-US" sz="900">
                          <a:effectLst/>
                        </a:rPr>
                        <a:t>French Restaurant</a:t>
                      </a:r>
                    </a:p>
                  </a:txBody>
                  <a:tcPr marL="2963" marR="2963" marT="2963" marB="2963" anchor="ctr">
                    <a:lnT w="12700" cap="flat" cmpd="sng" algn="ctr">
                      <a:solidFill>
                        <a:schemeClr val="tx1"/>
                      </a:solidFill>
                      <a:prstDash val="solid"/>
                      <a:round/>
                      <a:headEnd type="none" w="med" len="med"/>
                      <a:tailEnd type="none" w="med" len="med"/>
                    </a:lnT>
                  </a:tcPr>
                </a:tc>
                <a:tc>
                  <a:txBody>
                    <a:bodyPr/>
                    <a:lstStyle/>
                    <a:p>
                      <a:pPr algn="ctr" fontAlgn="ctr"/>
                      <a:r>
                        <a:rPr lang="en-US" sz="900">
                          <a:effectLst/>
                        </a:rPr>
                        <a:t>Cocktail Bar</a:t>
                      </a:r>
                    </a:p>
                  </a:txBody>
                  <a:tcPr marL="2963" marR="2963" marT="2963" marB="2963" anchor="ctr">
                    <a:lnT w="12700" cap="flat" cmpd="sng" algn="ctr">
                      <a:solidFill>
                        <a:schemeClr val="tx1"/>
                      </a:solidFill>
                      <a:prstDash val="solid"/>
                      <a:round/>
                      <a:headEnd type="none" w="med" len="med"/>
                      <a:tailEnd type="none" w="med" len="med"/>
                    </a:lnT>
                  </a:tcPr>
                </a:tc>
                <a:tc>
                  <a:txBody>
                    <a:bodyPr/>
                    <a:lstStyle/>
                    <a:p>
                      <a:pPr algn="ctr" fontAlgn="ctr"/>
                      <a:r>
                        <a:rPr lang="en-US" sz="900">
                          <a:effectLst/>
                        </a:rPr>
                        <a:t>Boutique</a:t>
                      </a:r>
                    </a:p>
                  </a:txBody>
                  <a:tcPr marL="2963" marR="2963" marT="2963" marB="2963" anchor="ctr">
                    <a:lnT w="12700" cap="flat" cmpd="sng" algn="ctr">
                      <a:solidFill>
                        <a:schemeClr val="tx1"/>
                      </a:solidFill>
                      <a:prstDash val="solid"/>
                      <a:round/>
                      <a:headEnd type="none" w="med" len="med"/>
                      <a:tailEnd type="none" w="med" len="med"/>
                    </a:lnT>
                  </a:tcPr>
                </a:tc>
                <a:tc>
                  <a:txBody>
                    <a:bodyPr/>
                    <a:lstStyle/>
                    <a:p>
                      <a:pPr algn="ctr" fontAlgn="ctr"/>
                      <a:r>
                        <a:rPr lang="en-US" sz="900" dirty="0">
                          <a:effectLst/>
                        </a:rPr>
                        <a:t>Park</a:t>
                      </a:r>
                    </a:p>
                  </a:txBody>
                  <a:tcPr marL="2963" marR="2963" marT="2963" marB="2963" anchor="ctr">
                    <a:lnT w="12700" cap="flat" cmpd="sng" algn="ctr">
                      <a:solidFill>
                        <a:schemeClr val="tx1"/>
                      </a:solidFill>
                      <a:prstDash val="solid"/>
                      <a:round/>
                      <a:headEnd type="none" w="med" len="med"/>
                      <a:tailEnd type="none" w="med" len="med"/>
                    </a:lnT>
                  </a:tcPr>
                </a:tc>
                <a:tc>
                  <a:txBody>
                    <a:bodyPr/>
                    <a:lstStyle/>
                    <a:p>
                      <a:pPr algn="ctr" fontAlgn="ctr"/>
                      <a:r>
                        <a:rPr lang="en-US" sz="900" dirty="0">
                          <a:effectLst/>
                        </a:rPr>
                        <a:t>Music Venue</a:t>
                      </a:r>
                    </a:p>
                  </a:txBody>
                  <a:tcPr marL="2963" marR="2963" marT="2963" marB="2963" anchor="ctr">
                    <a:lnT w="12700" cap="flat" cmpd="sng" algn="ctr">
                      <a:solidFill>
                        <a:schemeClr val="tx1"/>
                      </a:solidFill>
                      <a:prstDash val="solid"/>
                      <a:round/>
                      <a:headEnd type="none" w="med" len="med"/>
                      <a:tailEnd type="none" w="med" len="med"/>
                    </a:lnT>
                  </a:tcPr>
                </a:tc>
                <a:tc>
                  <a:txBody>
                    <a:bodyPr/>
                    <a:lstStyle/>
                    <a:p>
                      <a:pPr algn="ctr" fontAlgn="ctr"/>
                      <a:r>
                        <a:rPr lang="en-US" sz="900">
                          <a:effectLst/>
                        </a:rPr>
                        <a:t>Theater</a:t>
                      </a:r>
                    </a:p>
                  </a:txBody>
                  <a:tcPr marL="2963" marR="2963" marT="2963" marB="296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58241287"/>
                  </a:ext>
                </a:extLst>
              </a:tr>
              <a:tr h="182880">
                <a:tc>
                  <a:txBody>
                    <a:bodyPr/>
                    <a:lstStyle/>
                    <a:p>
                      <a:pPr algn="ctr" fontAlgn="ctr"/>
                      <a:r>
                        <a:rPr lang="en-US" sz="900">
                          <a:effectLst/>
                        </a:rPr>
                        <a:t>Kensington and Chelsea</a:t>
                      </a:r>
                    </a:p>
                  </a:txBody>
                  <a:tcPr marL="2963" marR="2963" marT="2963" marB="2963" anchor="ctr"/>
                </a:tc>
                <a:tc>
                  <a:txBody>
                    <a:bodyPr/>
                    <a:lstStyle/>
                    <a:p>
                      <a:pPr algn="ctr" fontAlgn="ctr"/>
                      <a:r>
                        <a:rPr lang="en-US" sz="900">
                          <a:effectLst/>
                        </a:rPr>
                        <a:t>Clothing Store</a:t>
                      </a:r>
                    </a:p>
                  </a:txBody>
                  <a:tcPr marL="2963" marR="2963" marT="2963" marB="2963" anchor="ctr"/>
                </a:tc>
                <a:tc>
                  <a:txBody>
                    <a:bodyPr/>
                    <a:lstStyle/>
                    <a:p>
                      <a:pPr algn="ctr" fontAlgn="ctr"/>
                      <a:r>
                        <a:rPr lang="en-US" sz="900">
                          <a:effectLst/>
                        </a:rPr>
                        <a:t>Café</a:t>
                      </a:r>
                    </a:p>
                  </a:txBody>
                  <a:tcPr marL="2963" marR="2963" marT="2963" marB="2963" anchor="ctr"/>
                </a:tc>
                <a:tc>
                  <a:txBody>
                    <a:bodyPr/>
                    <a:lstStyle/>
                    <a:p>
                      <a:pPr algn="ctr" fontAlgn="ctr"/>
                      <a:r>
                        <a:rPr lang="en-US" sz="900">
                          <a:effectLst/>
                        </a:rPr>
                        <a:t>Hotel</a:t>
                      </a:r>
                    </a:p>
                  </a:txBody>
                  <a:tcPr marL="2963" marR="2963" marT="2963" marB="2963" anchor="ctr"/>
                </a:tc>
                <a:tc>
                  <a:txBody>
                    <a:bodyPr/>
                    <a:lstStyle/>
                    <a:p>
                      <a:pPr algn="ctr" fontAlgn="ctr"/>
                      <a:r>
                        <a:rPr lang="en-US" sz="900">
                          <a:effectLst/>
                        </a:rPr>
                        <a:t>French Restaurant</a:t>
                      </a:r>
                    </a:p>
                  </a:txBody>
                  <a:tcPr marL="2963" marR="2963" marT="2963" marB="2963" anchor="ctr"/>
                </a:tc>
                <a:tc>
                  <a:txBody>
                    <a:bodyPr/>
                    <a:lstStyle/>
                    <a:p>
                      <a:pPr algn="ctr" fontAlgn="ctr"/>
                      <a:r>
                        <a:rPr lang="en-US" sz="900">
                          <a:effectLst/>
                        </a:rPr>
                        <a:t>Restaurant</a:t>
                      </a:r>
                    </a:p>
                  </a:txBody>
                  <a:tcPr marL="2963" marR="2963" marT="2963" marB="2963" anchor="ctr"/>
                </a:tc>
                <a:tc>
                  <a:txBody>
                    <a:bodyPr/>
                    <a:lstStyle/>
                    <a:p>
                      <a:pPr algn="ctr" fontAlgn="ctr"/>
                      <a:r>
                        <a:rPr lang="en-US" sz="900">
                          <a:effectLst/>
                        </a:rPr>
                        <a:t>Bakery</a:t>
                      </a:r>
                    </a:p>
                  </a:txBody>
                  <a:tcPr marL="2963" marR="2963" marT="2963" marB="2963" anchor="ctr"/>
                </a:tc>
                <a:tc>
                  <a:txBody>
                    <a:bodyPr/>
                    <a:lstStyle/>
                    <a:p>
                      <a:pPr algn="ctr" fontAlgn="ctr"/>
                      <a:r>
                        <a:rPr lang="en-US" sz="900">
                          <a:effectLst/>
                        </a:rPr>
                        <a:t>Italian Restaurant</a:t>
                      </a:r>
                    </a:p>
                  </a:txBody>
                  <a:tcPr marL="2963" marR="2963" marT="2963" marB="2963" anchor="ctr"/>
                </a:tc>
                <a:tc>
                  <a:txBody>
                    <a:bodyPr/>
                    <a:lstStyle/>
                    <a:p>
                      <a:pPr algn="ctr" fontAlgn="ctr"/>
                      <a:r>
                        <a:rPr lang="en-US" sz="900">
                          <a:effectLst/>
                        </a:rPr>
                        <a:t>Garden</a:t>
                      </a:r>
                    </a:p>
                  </a:txBody>
                  <a:tcPr marL="2963" marR="2963" marT="2963" marB="2963" anchor="ctr"/>
                </a:tc>
                <a:tc>
                  <a:txBody>
                    <a:bodyPr/>
                    <a:lstStyle/>
                    <a:p>
                      <a:pPr algn="ctr" fontAlgn="ctr"/>
                      <a:r>
                        <a:rPr lang="en-US" sz="900" dirty="0">
                          <a:effectLst/>
                        </a:rPr>
                        <a:t>Burger Joint</a:t>
                      </a:r>
                    </a:p>
                  </a:txBody>
                  <a:tcPr marL="2963" marR="2963" marT="2963" marB="2963" anchor="ctr"/>
                </a:tc>
                <a:tc>
                  <a:txBody>
                    <a:bodyPr/>
                    <a:lstStyle/>
                    <a:p>
                      <a:pPr algn="ctr" fontAlgn="ctr"/>
                      <a:r>
                        <a:rPr lang="en-US" sz="900">
                          <a:effectLst/>
                        </a:rPr>
                        <a:t>Breakfast Spot</a:t>
                      </a:r>
                    </a:p>
                  </a:txBody>
                  <a:tcPr marL="2963" marR="2963" marT="2963" marB="2963" anchor="ctr"/>
                </a:tc>
                <a:extLst>
                  <a:ext uri="{0D108BD9-81ED-4DB2-BD59-A6C34878D82A}">
                    <a16:rowId xmlns:a16="http://schemas.microsoft.com/office/drawing/2014/main" val="2632044219"/>
                  </a:ext>
                </a:extLst>
              </a:tr>
              <a:tr h="182880">
                <a:tc>
                  <a:txBody>
                    <a:bodyPr/>
                    <a:lstStyle/>
                    <a:p>
                      <a:pPr algn="ctr" fontAlgn="ctr"/>
                      <a:r>
                        <a:rPr lang="en-US" sz="900">
                          <a:effectLst/>
                        </a:rPr>
                        <a:t>Kingston upon Thames</a:t>
                      </a:r>
                    </a:p>
                  </a:txBody>
                  <a:tcPr marL="2963" marR="2963" marT="2963" marB="2963" anchor="ctr"/>
                </a:tc>
                <a:tc>
                  <a:txBody>
                    <a:bodyPr/>
                    <a:lstStyle/>
                    <a:p>
                      <a:pPr algn="ctr" fontAlgn="ctr"/>
                      <a:r>
                        <a:rPr lang="en-US" sz="900">
                          <a:effectLst/>
                        </a:rPr>
                        <a:t>Coffee Shop</a:t>
                      </a:r>
                    </a:p>
                  </a:txBody>
                  <a:tcPr marL="2963" marR="2963" marT="2963" marB="2963" anchor="ctr"/>
                </a:tc>
                <a:tc>
                  <a:txBody>
                    <a:bodyPr/>
                    <a:lstStyle/>
                    <a:p>
                      <a:pPr algn="ctr" fontAlgn="ctr"/>
                      <a:r>
                        <a:rPr lang="en-US" sz="900">
                          <a:effectLst/>
                        </a:rPr>
                        <a:t>Café</a:t>
                      </a:r>
                    </a:p>
                  </a:txBody>
                  <a:tcPr marL="2963" marR="2963" marT="2963" marB="2963" anchor="ctr"/>
                </a:tc>
                <a:tc>
                  <a:txBody>
                    <a:bodyPr/>
                    <a:lstStyle/>
                    <a:p>
                      <a:pPr algn="ctr" fontAlgn="ctr"/>
                      <a:r>
                        <a:rPr lang="en-US" sz="900" dirty="0">
                          <a:effectLst/>
                        </a:rPr>
                        <a:t>Italian Restaurant</a:t>
                      </a:r>
                    </a:p>
                  </a:txBody>
                  <a:tcPr marL="2963" marR="2963" marT="2963" marB="2963" anchor="ctr"/>
                </a:tc>
                <a:tc>
                  <a:txBody>
                    <a:bodyPr/>
                    <a:lstStyle/>
                    <a:p>
                      <a:pPr algn="ctr" fontAlgn="ctr"/>
                      <a:r>
                        <a:rPr lang="en-US" sz="900">
                          <a:effectLst/>
                        </a:rPr>
                        <a:t>Clothing Store</a:t>
                      </a:r>
                    </a:p>
                  </a:txBody>
                  <a:tcPr marL="2963" marR="2963" marT="2963" marB="2963" anchor="ctr"/>
                </a:tc>
                <a:tc>
                  <a:txBody>
                    <a:bodyPr/>
                    <a:lstStyle/>
                    <a:p>
                      <a:pPr algn="ctr" fontAlgn="ctr"/>
                      <a:r>
                        <a:rPr lang="en-US" sz="900">
                          <a:effectLst/>
                        </a:rPr>
                        <a:t>Pub</a:t>
                      </a:r>
                    </a:p>
                  </a:txBody>
                  <a:tcPr marL="2963" marR="2963" marT="2963" marB="2963" anchor="ctr"/>
                </a:tc>
                <a:tc>
                  <a:txBody>
                    <a:bodyPr/>
                    <a:lstStyle/>
                    <a:p>
                      <a:pPr algn="ctr" fontAlgn="ctr"/>
                      <a:r>
                        <a:rPr lang="en-US" sz="900">
                          <a:effectLst/>
                        </a:rPr>
                        <a:t>Bookstore</a:t>
                      </a:r>
                    </a:p>
                  </a:txBody>
                  <a:tcPr marL="2963" marR="2963" marT="2963" marB="2963" anchor="ctr"/>
                </a:tc>
                <a:tc>
                  <a:txBody>
                    <a:bodyPr/>
                    <a:lstStyle/>
                    <a:p>
                      <a:pPr algn="ctr" fontAlgn="ctr"/>
                      <a:r>
                        <a:rPr lang="en-US" sz="900">
                          <a:effectLst/>
                        </a:rPr>
                        <a:t>Department Store</a:t>
                      </a:r>
                    </a:p>
                  </a:txBody>
                  <a:tcPr marL="2963" marR="2963" marT="2963" marB="2963" anchor="ctr"/>
                </a:tc>
                <a:tc>
                  <a:txBody>
                    <a:bodyPr/>
                    <a:lstStyle/>
                    <a:p>
                      <a:pPr algn="ctr" fontAlgn="ctr"/>
                      <a:r>
                        <a:rPr lang="en-US" sz="900">
                          <a:effectLst/>
                        </a:rPr>
                        <a:t>Burger Joint</a:t>
                      </a:r>
                    </a:p>
                  </a:txBody>
                  <a:tcPr marL="2963" marR="2963" marT="2963" marB="2963" anchor="ctr"/>
                </a:tc>
                <a:tc>
                  <a:txBody>
                    <a:bodyPr/>
                    <a:lstStyle/>
                    <a:p>
                      <a:pPr algn="ctr" fontAlgn="ctr"/>
                      <a:r>
                        <a:rPr lang="en-US" sz="900">
                          <a:effectLst/>
                        </a:rPr>
                        <a:t>Sushi Restaurant</a:t>
                      </a:r>
                    </a:p>
                  </a:txBody>
                  <a:tcPr marL="2963" marR="2963" marT="2963" marB="2963" anchor="ctr"/>
                </a:tc>
                <a:tc>
                  <a:txBody>
                    <a:bodyPr/>
                    <a:lstStyle/>
                    <a:p>
                      <a:pPr algn="ctr" fontAlgn="ctr"/>
                      <a:r>
                        <a:rPr lang="en-US" sz="900">
                          <a:effectLst/>
                        </a:rPr>
                        <a:t>Bakery</a:t>
                      </a:r>
                    </a:p>
                  </a:txBody>
                  <a:tcPr marL="2963" marR="2963" marT="2963" marB="2963" anchor="ctr"/>
                </a:tc>
                <a:extLst>
                  <a:ext uri="{0D108BD9-81ED-4DB2-BD59-A6C34878D82A}">
                    <a16:rowId xmlns:a16="http://schemas.microsoft.com/office/drawing/2014/main" val="4120014503"/>
                  </a:ext>
                </a:extLst>
              </a:tr>
              <a:tr h="182880">
                <a:tc>
                  <a:txBody>
                    <a:bodyPr/>
                    <a:lstStyle/>
                    <a:p>
                      <a:pPr algn="ctr" fontAlgn="ctr"/>
                      <a:r>
                        <a:rPr lang="en-US" sz="900">
                          <a:effectLst/>
                        </a:rPr>
                        <a:t>Lambeth</a:t>
                      </a:r>
                    </a:p>
                  </a:txBody>
                  <a:tcPr marL="2963" marR="2963" marT="2963" marB="2963" anchor="ctr"/>
                </a:tc>
                <a:tc>
                  <a:txBody>
                    <a:bodyPr/>
                    <a:lstStyle/>
                    <a:p>
                      <a:pPr algn="ctr" fontAlgn="ctr"/>
                      <a:r>
                        <a:rPr lang="en-US" sz="900">
                          <a:effectLst/>
                        </a:rPr>
                        <a:t>Caribbean Restaurant</a:t>
                      </a:r>
                    </a:p>
                  </a:txBody>
                  <a:tcPr marL="2963" marR="2963" marT="2963" marB="2963" anchor="ctr"/>
                </a:tc>
                <a:tc>
                  <a:txBody>
                    <a:bodyPr/>
                    <a:lstStyle/>
                    <a:p>
                      <a:pPr algn="ctr" fontAlgn="ctr"/>
                      <a:r>
                        <a:rPr lang="en-US" sz="900">
                          <a:effectLst/>
                        </a:rPr>
                        <a:t>Pub</a:t>
                      </a:r>
                    </a:p>
                  </a:txBody>
                  <a:tcPr marL="2963" marR="2963" marT="2963" marB="2963" anchor="ctr"/>
                </a:tc>
                <a:tc>
                  <a:txBody>
                    <a:bodyPr/>
                    <a:lstStyle/>
                    <a:p>
                      <a:pPr algn="ctr" fontAlgn="ctr"/>
                      <a:r>
                        <a:rPr lang="en-US" sz="900">
                          <a:effectLst/>
                        </a:rPr>
                        <a:t>Market</a:t>
                      </a:r>
                    </a:p>
                  </a:txBody>
                  <a:tcPr marL="2963" marR="2963" marT="2963" marB="2963" anchor="ctr"/>
                </a:tc>
                <a:tc>
                  <a:txBody>
                    <a:bodyPr/>
                    <a:lstStyle/>
                    <a:p>
                      <a:pPr algn="ctr" fontAlgn="ctr"/>
                      <a:r>
                        <a:rPr lang="en-US" sz="900">
                          <a:effectLst/>
                        </a:rPr>
                        <a:t>Pizza Place</a:t>
                      </a:r>
                    </a:p>
                  </a:txBody>
                  <a:tcPr marL="2963" marR="2963" marT="2963" marB="2963" anchor="ctr"/>
                </a:tc>
                <a:tc>
                  <a:txBody>
                    <a:bodyPr/>
                    <a:lstStyle/>
                    <a:p>
                      <a:pPr algn="ctr" fontAlgn="ctr"/>
                      <a:r>
                        <a:rPr lang="en-US" sz="900">
                          <a:effectLst/>
                        </a:rPr>
                        <a:t>Tapas Restaurant</a:t>
                      </a:r>
                    </a:p>
                  </a:txBody>
                  <a:tcPr marL="2963" marR="2963" marT="2963" marB="2963" anchor="ctr"/>
                </a:tc>
                <a:tc>
                  <a:txBody>
                    <a:bodyPr/>
                    <a:lstStyle/>
                    <a:p>
                      <a:pPr algn="ctr" fontAlgn="ctr"/>
                      <a:r>
                        <a:rPr lang="en-US" sz="900">
                          <a:effectLst/>
                        </a:rPr>
                        <a:t>Beer Bar</a:t>
                      </a:r>
                    </a:p>
                  </a:txBody>
                  <a:tcPr marL="2963" marR="2963" marT="2963" marB="2963" anchor="ctr"/>
                </a:tc>
                <a:tc>
                  <a:txBody>
                    <a:bodyPr/>
                    <a:lstStyle/>
                    <a:p>
                      <a:pPr algn="ctr" fontAlgn="ctr"/>
                      <a:r>
                        <a:rPr lang="en-US" sz="900">
                          <a:effectLst/>
                        </a:rPr>
                        <a:t>Mexican Restaurant</a:t>
                      </a:r>
                    </a:p>
                  </a:txBody>
                  <a:tcPr marL="2963" marR="2963" marT="2963" marB="2963" anchor="ctr"/>
                </a:tc>
                <a:tc>
                  <a:txBody>
                    <a:bodyPr/>
                    <a:lstStyle/>
                    <a:p>
                      <a:pPr algn="ctr" fontAlgn="ctr"/>
                      <a:r>
                        <a:rPr lang="en-US" sz="900">
                          <a:effectLst/>
                        </a:rPr>
                        <a:t>Coffee Shop</a:t>
                      </a:r>
                    </a:p>
                  </a:txBody>
                  <a:tcPr marL="2963" marR="2963" marT="2963" marB="2963" anchor="ctr"/>
                </a:tc>
                <a:tc>
                  <a:txBody>
                    <a:bodyPr/>
                    <a:lstStyle/>
                    <a:p>
                      <a:pPr algn="ctr" fontAlgn="ctr"/>
                      <a:r>
                        <a:rPr lang="en-US" sz="900">
                          <a:effectLst/>
                        </a:rPr>
                        <a:t>Gym / Fitness Center</a:t>
                      </a:r>
                    </a:p>
                  </a:txBody>
                  <a:tcPr marL="2963" marR="2963" marT="2963" marB="2963" anchor="ctr"/>
                </a:tc>
                <a:tc>
                  <a:txBody>
                    <a:bodyPr/>
                    <a:lstStyle/>
                    <a:p>
                      <a:pPr algn="ctr" fontAlgn="ctr"/>
                      <a:r>
                        <a:rPr lang="en-US" sz="900">
                          <a:effectLst/>
                        </a:rPr>
                        <a:t>Grocery Store</a:t>
                      </a:r>
                    </a:p>
                  </a:txBody>
                  <a:tcPr marL="2963" marR="2963" marT="2963" marB="2963" anchor="ctr"/>
                </a:tc>
                <a:extLst>
                  <a:ext uri="{0D108BD9-81ED-4DB2-BD59-A6C34878D82A}">
                    <a16:rowId xmlns:a16="http://schemas.microsoft.com/office/drawing/2014/main" val="3290537538"/>
                  </a:ext>
                </a:extLst>
              </a:tr>
              <a:tr h="182880">
                <a:tc>
                  <a:txBody>
                    <a:bodyPr/>
                    <a:lstStyle/>
                    <a:p>
                      <a:pPr algn="ctr" fontAlgn="ctr"/>
                      <a:r>
                        <a:rPr lang="en-US" sz="900">
                          <a:effectLst/>
                        </a:rPr>
                        <a:t>Lewisham</a:t>
                      </a:r>
                    </a:p>
                  </a:txBody>
                  <a:tcPr marL="2963" marR="2963" marT="2963" marB="2963" anchor="ctr"/>
                </a:tc>
                <a:tc>
                  <a:txBody>
                    <a:bodyPr/>
                    <a:lstStyle/>
                    <a:p>
                      <a:pPr algn="ctr" fontAlgn="ctr"/>
                      <a:r>
                        <a:rPr lang="en-US" sz="900">
                          <a:effectLst/>
                        </a:rPr>
                        <a:t>Supermarket</a:t>
                      </a:r>
                    </a:p>
                  </a:txBody>
                  <a:tcPr marL="2963" marR="2963" marT="2963" marB="2963" anchor="ctr"/>
                </a:tc>
                <a:tc>
                  <a:txBody>
                    <a:bodyPr/>
                    <a:lstStyle/>
                    <a:p>
                      <a:pPr algn="ctr" fontAlgn="ctr"/>
                      <a:r>
                        <a:rPr lang="en-US" sz="900">
                          <a:effectLst/>
                        </a:rPr>
                        <a:t>Grocery Store</a:t>
                      </a:r>
                    </a:p>
                  </a:txBody>
                  <a:tcPr marL="2963" marR="2963" marT="2963" marB="2963" anchor="ctr"/>
                </a:tc>
                <a:tc>
                  <a:txBody>
                    <a:bodyPr/>
                    <a:lstStyle/>
                    <a:p>
                      <a:pPr algn="ctr" fontAlgn="ctr"/>
                      <a:r>
                        <a:rPr lang="en-US" sz="900">
                          <a:effectLst/>
                        </a:rPr>
                        <a:t>Pub</a:t>
                      </a:r>
                    </a:p>
                  </a:txBody>
                  <a:tcPr marL="2963" marR="2963" marT="2963" marB="2963" anchor="ctr"/>
                </a:tc>
                <a:tc>
                  <a:txBody>
                    <a:bodyPr/>
                    <a:lstStyle/>
                    <a:p>
                      <a:pPr algn="ctr" fontAlgn="ctr"/>
                      <a:r>
                        <a:rPr lang="en-US" sz="900">
                          <a:effectLst/>
                        </a:rPr>
                        <a:t>Train Station</a:t>
                      </a:r>
                    </a:p>
                  </a:txBody>
                  <a:tcPr marL="2963" marR="2963" marT="2963" marB="2963" anchor="ctr"/>
                </a:tc>
                <a:tc>
                  <a:txBody>
                    <a:bodyPr/>
                    <a:lstStyle/>
                    <a:p>
                      <a:pPr algn="ctr" fontAlgn="ctr"/>
                      <a:r>
                        <a:rPr lang="en-US" sz="900">
                          <a:effectLst/>
                        </a:rPr>
                        <a:t>Coffee Shop</a:t>
                      </a:r>
                    </a:p>
                  </a:txBody>
                  <a:tcPr marL="2963" marR="2963" marT="2963" marB="2963" anchor="ctr"/>
                </a:tc>
                <a:tc>
                  <a:txBody>
                    <a:bodyPr/>
                    <a:lstStyle/>
                    <a:p>
                      <a:pPr algn="ctr" fontAlgn="ctr"/>
                      <a:r>
                        <a:rPr lang="en-US" sz="900">
                          <a:effectLst/>
                        </a:rPr>
                        <a:t>Platform</a:t>
                      </a:r>
                    </a:p>
                  </a:txBody>
                  <a:tcPr marL="2963" marR="2963" marT="2963" marB="2963" anchor="ctr"/>
                </a:tc>
                <a:tc>
                  <a:txBody>
                    <a:bodyPr/>
                    <a:lstStyle/>
                    <a:p>
                      <a:pPr algn="ctr" fontAlgn="ctr"/>
                      <a:r>
                        <a:rPr lang="en-US" sz="900">
                          <a:effectLst/>
                        </a:rPr>
                        <a:t>Italian Restaurant</a:t>
                      </a:r>
                    </a:p>
                  </a:txBody>
                  <a:tcPr marL="2963" marR="2963" marT="2963" marB="2963" anchor="ctr"/>
                </a:tc>
                <a:tc>
                  <a:txBody>
                    <a:bodyPr/>
                    <a:lstStyle/>
                    <a:p>
                      <a:pPr algn="ctr" fontAlgn="ctr"/>
                      <a:r>
                        <a:rPr lang="en-US" sz="900">
                          <a:effectLst/>
                        </a:rPr>
                        <a:t>Japanese Restaurant</a:t>
                      </a:r>
                    </a:p>
                  </a:txBody>
                  <a:tcPr marL="2963" marR="2963" marT="2963" marB="2963" anchor="ctr"/>
                </a:tc>
                <a:tc>
                  <a:txBody>
                    <a:bodyPr/>
                    <a:lstStyle/>
                    <a:p>
                      <a:pPr algn="ctr" fontAlgn="ctr"/>
                      <a:r>
                        <a:rPr lang="en-US" sz="900">
                          <a:effectLst/>
                        </a:rPr>
                        <a:t>Hardware Store</a:t>
                      </a:r>
                    </a:p>
                  </a:txBody>
                  <a:tcPr marL="2963" marR="2963" marT="2963" marB="2963" anchor="ctr"/>
                </a:tc>
                <a:tc>
                  <a:txBody>
                    <a:bodyPr/>
                    <a:lstStyle/>
                    <a:p>
                      <a:pPr algn="ctr" fontAlgn="ctr"/>
                      <a:r>
                        <a:rPr lang="en-US" sz="900">
                          <a:effectLst/>
                        </a:rPr>
                        <a:t>Shopping Mall</a:t>
                      </a:r>
                    </a:p>
                  </a:txBody>
                  <a:tcPr marL="2963" marR="2963" marT="2963" marB="2963" anchor="ctr"/>
                </a:tc>
                <a:extLst>
                  <a:ext uri="{0D108BD9-81ED-4DB2-BD59-A6C34878D82A}">
                    <a16:rowId xmlns:a16="http://schemas.microsoft.com/office/drawing/2014/main" val="3180582558"/>
                  </a:ext>
                </a:extLst>
              </a:tr>
              <a:tr h="182880">
                <a:tc>
                  <a:txBody>
                    <a:bodyPr/>
                    <a:lstStyle/>
                    <a:p>
                      <a:pPr algn="ctr" fontAlgn="ctr"/>
                      <a:r>
                        <a:rPr lang="en-US" sz="900">
                          <a:effectLst/>
                        </a:rPr>
                        <a:t>Merton</a:t>
                      </a:r>
                    </a:p>
                  </a:txBody>
                  <a:tcPr marL="2963" marR="2963" marT="2963" marB="2963" anchor="ctr"/>
                </a:tc>
                <a:tc>
                  <a:txBody>
                    <a:bodyPr/>
                    <a:lstStyle/>
                    <a:p>
                      <a:pPr algn="ctr" fontAlgn="ctr"/>
                      <a:r>
                        <a:rPr lang="en-US" sz="900">
                          <a:effectLst/>
                        </a:rPr>
                        <a:t>Park</a:t>
                      </a:r>
                    </a:p>
                  </a:txBody>
                  <a:tcPr marL="2963" marR="2963" marT="2963" marB="2963" anchor="ctr"/>
                </a:tc>
                <a:tc>
                  <a:txBody>
                    <a:bodyPr/>
                    <a:lstStyle/>
                    <a:p>
                      <a:pPr algn="ctr" fontAlgn="ctr"/>
                      <a:r>
                        <a:rPr lang="en-US" sz="900">
                          <a:effectLst/>
                        </a:rPr>
                        <a:t>Fast Food Restaurant</a:t>
                      </a:r>
                    </a:p>
                  </a:txBody>
                  <a:tcPr marL="2963" marR="2963" marT="2963" marB="2963" anchor="ctr"/>
                </a:tc>
                <a:tc>
                  <a:txBody>
                    <a:bodyPr/>
                    <a:lstStyle/>
                    <a:p>
                      <a:pPr algn="ctr" fontAlgn="ctr"/>
                      <a:r>
                        <a:rPr lang="en-US" sz="900">
                          <a:effectLst/>
                        </a:rPr>
                        <a:t>Supermarket</a:t>
                      </a:r>
                    </a:p>
                  </a:txBody>
                  <a:tcPr marL="2963" marR="2963" marT="2963" marB="2963" anchor="ctr"/>
                </a:tc>
                <a:tc>
                  <a:txBody>
                    <a:bodyPr/>
                    <a:lstStyle/>
                    <a:p>
                      <a:pPr algn="ctr" fontAlgn="ctr"/>
                      <a:r>
                        <a:rPr lang="en-US" sz="900">
                          <a:effectLst/>
                        </a:rPr>
                        <a:t>Café</a:t>
                      </a:r>
                    </a:p>
                  </a:txBody>
                  <a:tcPr marL="2963" marR="2963" marT="2963" marB="2963" anchor="ctr"/>
                </a:tc>
                <a:tc>
                  <a:txBody>
                    <a:bodyPr/>
                    <a:lstStyle/>
                    <a:p>
                      <a:pPr algn="ctr" fontAlgn="ctr"/>
                      <a:r>
                        <a:rPr lang="en-US" sz="900">
                          <a:effectLst/>
                        </a:rPr>
                        <a:t>Indian Restaurant</a:t>
                      </a:r>
                    </a:p>
                  </a:txBody>
                  <a:tcPr marL="2963" marR="2963" marT="2963" marB="2963" anchor="ctr"/>
                </a:tc>
                <a:tc>
                  <a:txBody>
                    <a:bodyPr/>
                    <a:lstStyle/>
                    <a:p>
                      <a:pPr algn="ctr" fontAlgn="ctr"/>
                      <a:r>
                        <a:rPr lang="en-US" sz="900">
                          <a:effectLst/>
                        </a:rPr>
                        <a:t>Bakery</a:t>
                      </a:r>
                    </a:p>
                  </a:txBody>
                  <a:tcPr marL="2963" marR="2963" marT="2963" marB="2963" anchor="ctr"/>
                </a:tc>
                <a:tc>
                  <a:txBody>
                    <a:bodyPr/>
                    <a:lstStyle/>
                    <a:p>
                      <a:pPr algn="ctr" fontAlgn="ctr"/>
                      <a:r>
                        <a:rPr lang="en-US" sz="900">
                          <a:effectLst/>
                        </a:rPr>
                        <a:t>Garden Center</a:t>
                      </a:r>
                    </a:p>
                  </a:txBody>
                  <a:tcPr marL="2963" marR="2963" marT="2963" marB="2963" anchor="ctr"/>
                </a:tc>
                <a:tc>
                  <a:txBody>
                    <a:bodyPr/>
                    <a:lstStyle/>
                    <a:p>
                      <a:pPr algn="ctr" fontAlgn="ctr"/>
                      <a:r>
                        <a:rPr lang="en-US" sz="900">
                          <a:effectLst/>
                        </a:rPr>
                        <a:t>Burger Joint</a:t>
                      </a:r>
                    </a:p>
                  </a:txBody>
                  <a:tcPr marL="2963" marR="2963" marT="2963" marB="2963" anchor="ctr"/>
                </a:tc>
                <a:tc>
                  <a:txBody>
                    <a:bodyPr/>
                    <a:lstStyle/>
                    <a:p>
                      <a:pPr algn="ctr" fontAlgn="ctr"/>
                      <a:r>
                        <a:rPr lang="en-US" sz="900">
                          <a:effectLst/>
                        </a:rPr>
                        <a:t>Grocery Store</a:t>
                      </a:r>
                    </a:p>
                  </a:txBody>
                  <a:tcPr marL="2963" marR="2963" marT="2963" marB="2963" anchor="ctr"/>
                </a:tc>
                <a:tc>
                  <a:txBody>
                    <a:bodyPr/>
                    <a:lstStyle/>
                    <a:p>
                      <a:pPr algn="ctr" fontAlgn="ctr"/>
                      <a:r>
                        <a:rPr lang="en-US" sz="900">
                          <a:effectLst/>
                        </a:rPr>
                        <a:t>Coffee Shop</a:t>
                      </a:r>
                    </a:p>
                  </a:txBody>
                  <a:tcPr marL="2963" marR="2963" marT="2963" marB="2963" anchor="ctr"/>
                </a:tc>
                <a:extLst>
                  <a:ext uri="{0D108BD9-81ED-4DB2-BD59-A6C34878D82A}">
                    <a16:rowId xmlns:a16="http://schemas.microsoft.com/office/drawing/2014/main" val="2791634718"/>
                  </a:ext>
                </a:extLst>
              </a:tr>
              <a:tr h="182880">
                <a:tc>
                  <a:txBody>
                    <a:bodyPr/>
                    <a:lstStyle/>
                    <a:p>
                      <a:pPr algn="ctr" fontAlgn="ctr"/>
                      <a:r>
                        <a:rPr lang="en-US" sz="900">
                          <a:effectLst/>
                        </a:rPr>
                        <a:t>Newham</a:t>
                      </a:r>
                    </a:p>
                  </a:txBody>
                  <a:tcPr marL="2963" marR="2963" marT="2963" marB="2963" anchor="ctr"/>
                </a:tc>
                <a:tc>
                  <a:txBody>
                    <a:bodyPr/>
                    <a:lstStyle/>
                    <a:p>
                      <a:pPr algn="ctr" fontAlgn="ctr"/>
                      <a:r>
                        <a:rPr lang="en-US" sz="900">
                          <a:effectLst/>
                        </a:rPr>
                        <a:t>Pub</a:t>
                      </a:r>
                    </a:p>
                  </a:txBody>
                  <a:tcPr marL="2963" marR="2963" marT="2963" marB="2963" anchor="ctr"/>
                </a:tc>
                <a:tc>
                  <a:txBody>
                    <a:bodyPr/>
                    <a:lstStyle/>
                    <a:p>
                      <a:pPr algn="ctr" fontAlgn="ctr"/>
                      <a:r>
                        <a:rPr lang="en-US" sz="900">
                          <a:effectLst/>
                        </a:rPr>
                        <a:t>Italian Restaurant</a:t>
                      </a:r>
                    </a:p>
                  </a:txBody>
                  <a:tcPr marL="2963" marR="2963" marT="2963" marB="2963" anchor="ctr"/>
                </a:tc>
                <a:tc>
                  <a:txBody>
                    <a:bodyPr/>
                    <a:lstStyle/>
                    <a:p>
                      <a:pPr algn="ctr" fontAlgn="ctr"/>
                      <a:r>
                        <a:rPr lang="en-US" sz="900">
                          <a:effectLst/>
                        </a:rPr>
                        <a:t>Hostel</a:t>
                      </a:r>
                    </a:p>
                  </a:txBody>
                  <a:tcPr marL="2963" marR="2963" marT="2963" marB="2963" anchor="ctr"/>
                </a:tc>
                <a:tc>
                  <a:txBody>
                    <a:bodyPr/>
                    <a:lstStyle/>
                    <a:p>
                      <a:pPr algn="ctr" fontAlgn="ctr"/>
                      <a:r>
                        <a:rPr lang="en-US" sz="900">
                          <a:effectLst/>
                        </a:rPr>
                        <a:t>Park</a:t>
                      </a:r>
                    </a:p>
                  </a:txBody>
                  <a:tcPr marL="2963" marR="2963" marT="2963" marB="2963" anchor="ctr"/>
                </a:tc>
                <a:tc>
                  <a:txBody>
                    <a:bodyPr/>
                    <a:lstStyle/>
                    <a:p>
                      <a:pPr algn="ctr" fontAlgn="ctr"/>
                      <a:r>
                        <a:rPr lang="en-US" sz="900">
                          <a:effectLst/>
                        </a:rPr>
                        <a:t>English Restaurant</a:t>
                      </a:r>
                    </a:p>
                  </a:txBody>
                  <a:tcPr marL="2963" marR="2963" marT="2963" marB="2963" anchor="ctr"/>
                </a:tc>
                <a:tc>
                  <a:txBody>
                    <a:bodyPr/>
                    <a:lstStyle/>
                    <a:p>
                      <a:pPr algn="ctr" fontAlgn="ctr"/>
                      <a:r>
                        <a:rPr lang="en-US" sz="900">
                          <a:effectLst/>
                        </a:rPr>
                        <a:t>Hotel</a:t>
                      </a:r>
                    </a:p>
                  </a:txBody>
                  <a:tcPr marL="2963" marR="2963" marT="2963" marB="2963" anchor="ctr"/>
                </a:tc>
                <a:tc>
                  <a:txBody>
                    <a:bodyPr/>
                    <a:lstStyle/>
                    <a:p>
                      <a:pPr algn="ctr" fontAlgn="ctr"/>
                      <a:r>
                        <a:rPr lang="en-US" sz="900">
                          <a:effectLst/>
                        </a:rPr>
                        <a:t>Indian Restaurant</a:t>
                      </a:r>
                    </a:p>
                  </a:txBody>
                  <a:tcPr marL="2963" marR="2963" marT="2963" marB="2963" anchor="ctr"/>
                </a:tc>
                <a:tc>
                  <a:txBody>
                    <a:bodyPr/>
                    <a:lstStyle/>
                    <a:p>
                      <a:pPr algn="ctr" fontAlgn="ctr"/>
                      <a:r>
                        <a:rPr lang="en-US" sz="900">
                          <a:effectLst/>
                        </a:rPr>
                        <a:t>Bus Stop</a:t>
                      </a:r>
                    </a:p>
                  </a:txBody>
                  <a:tcPr marL="2963" marR="2963" marT="2963" marB="2963" anchor="ctr"/>
                </a:tc>
                <a:tc>
                  <a:txBody>
                    <a:bodyPr/>
                    <a:lstStyle/>
                    <a:p>
                      <a:pPr algn="ctr" fontAlgn="ctr"/>
                      <a:r>
                        <a:rPr lang="en-US" sz="900">
                          <a:effectLst/>
                        </a:rPr>
                        <a:t>American Restaurant</a:t>
                      </a:r>
                    </a:p>
                  </a:txBody>
                  <a:tcPr marL="2963" marR="2963" marT="2963" marB="2963" anchor="ctr"/>
                </a:tc>
                <a:tc>
                  <a:txBody>
                    <a:bodyPr/>
                    <a:lstStyle/>
                    <a:p>
                      <a:pPr algn="ctr" fontAlgn="ctr"/>
                      <a:r>
                        <a:rPr lang="en-US" sz="900">
                          <a:effectLst/>
                        </a:rPr>
                        <a:t>Frozen Yogurt Shop</a:t>
                      </a:r>
                    </a:p>
                  </a:txBody>
                  <a:tcPr marL="2963" marR="2963" marT="2963" marB="2963" anchor="ctr"/>
                </a:tc>
                <a:extLst>
                  <a:ext uri="{0D108BD9-81ED-4DB2-BD59-A6C34878D82A}">
                    <a16:rowId xmlns:a16="http://schemas.microsoft.com/office/drawing/2014/main" val="1631365539"/>
                  </a:ext>
                </a:extLst>
              </a:tr>
              <a:tr h="182880">
                <a:tc>
                  <a:txBody>
                    <a:bodyPr/>
                    <a:lstStyle/>
                    <a:p>
                      <a:pPr algn="ctr" fontAlgn="ctr"/>
                      <a:r>
                        <a:rPr lang="en-US" sz="900">
                          <a:effectLst/>
                        </a:rPr>
                        <a:t>Redbridge</a:t>
                      </a:r>
                    </a:p>
                  </a:txBody>
                  <a:tcPr marL="2963" marR="2963" marT="2963" marB="2963" anchor="ctr"/>
                </a:tc>
                <a:tc>
                  <a:txBody>
                    <a:bodyPr/>
                    <a:lstStyle/>
                    <a:p>
                      <a:pPr algn="ctr" fontAlgn="ctr"/>
                      <a:r>
                        <a:rPr lang="en-US" sz="900">
                          <a:effectLst/>
                        </a:rPr>
                        <a:t>Pub</a:t>
                      </a:r>
                    </a:p>
                  </a:txBody>
                  <a:tcPr marL="2963" marR="2963" marT="2963" marB="2963" anchor="ctr"/>
                </a:tc>
                <a:tc>
                  <a:txBody>
                    <a:bodyPr/>
                    <a:lstStyle/>
                    <a:p>
                      <a:pPr algn="ctr" fontAlgn="ctr"/>
                      <a:r>
                        <a:rPr lang="en-US" sz="900">
                          <a:effectLst/>
                        </a:rPr>
                        <a:t>Café</a:t>
                      </a:r>
                    </a:p>
                  </a:txBody>
                  <a:tcPr marL="2963" marR="2963" marT="2963" marB="2963" anchor="ctr"/>
                </a:tc>
                <a:tc>
                  <a:txBody>
                    <a:bodyPr/>
                    <a:lstStyle/>
                    <a:p>
                      <a:pPr algn="ctr" fontAlgn="ctr"/>
                      <a:r>
                        <a:rPr lang="en-US" sz="900">
                          <a:effectLst/>
                        </a:rPr>
                        <a:t>Cocktail Bar</a:t>
                      </a:r>
                    </a:p>
                  </a:txBody>
                  <a:tcPr marL="2963" marR="2963" marT="2963" marB="2963" anchor="ctr"/>
                </a:tc>
                <a:tc>
                  <a:txBody>
                    <a:bodyPr/>
                    <a:lstStyle/>
                    <a:p>
                      <a:pPr algn="ctr" fontAlgn="ctr"/>
                      <a:r>
                        <a:rPr lang="en-US" sz="900">
                          <a:effectLst/>
                        </a:rPr>
                        <a:t>Turkish Restaurant</a:t>
                      </a:r>
                    </a:p>
                  </a:txBody>
                  <a:tcPr marL="2963" marR="2963" marT="2963" marB="2963" anchor="ctr"/>
                </a:tc>
                <a:tc>
                  <a:txBody>
                    <a:bodyPr/>
                    <a:lstStyle/>
                    <a:p>
                      <a:pPr algn="ctr" fontAlgn="ctr"/>
                      <a:r>
                        <a:rPr lang="en-US" sz="900">
                          <a:effectLst/>
                        </a:rPr>
                        <a:t>Pizza Place</a:t>
                      </a:r>
                    </a:p>
                  </a:txBody>
                  <a:tcPr marL="2963" marR="2963" marT="2963" marB="2963" anchor="ctr"/>
                </a:tc>
                <a:tc>
                  <a:txBody>
                    <a:bodyPr/>
                    <a:lstStyle/>
                    <a:p>
                      <a:pPr algn="ctr" fontAlgn="ctr"/>
                      <a:r>
                        <a:rPr lang="en-US" sz="900">
                          <a:effectLst/>
                        </a:rPr>
                        <a:t>Italian Restaurant</a:t>
                      </a:r>
                    </a:p>
                  </a:txBody>
                  <a:tcPr marL="2963" marR="2963" marT="2963" marB="2963" anchor="ctr"/>
                </a:tc>
                <a:tc>
                  <a:txBody>
                    <a:bodyPr/>
                    <a:lstStyle/>
                    <a:p>
                      <a:pPr algn="ctr" fontAlgn="ctr"/>
                      <a:r>
                        <a:rPr lang="en-US" sz="900">
                          <a:effectLst/>
                        </a:rPr>
                        <a:t>Spanish Restaurant</a:t>
                      </a:r>
                    </a:p>
                  </a:txBody>
                  <a:tcPr marL="2963" marR="2963" marT="2963" marB="2963" anchor="ctr"/>
                </a:tc>
                <a:tc>
                  <a:txBody>
                    <a:bodyPr/>
                    <a:lstStyle/>
                    <a:p>
                      <a:pPr algn="ctr" fontAlgn="ctr"/>
                      <a:r>
                        <a:rPr lang="en-US" sz="900">
                          <a:effectLst/>
                        </a:rPr>
                        <a:t>Burrito Place</a:t>
                      </a:r>
                    </a:p>
                  </a:txBody>
                  <a:tcPr marL="2963" marR="2963" marT="2963" marB="2963" anchor="ctr"/>
                </a:tc>
                <a:tc>
                  <a:txBody>
                    <a:bodyPr/>
                    <a:lstStyle/>
                    <a:p>
                      <a:pPr algn="ctr" fontAlgn="ctr"/>
                      <a:r>
                        <a:rPr lang="en-US" sz="900">
                          <a:effectLst/>
                        </a:rPr>
                        <a:t>Grocery Store</a:t>
                      </a:r>
                    </a:p>
                  </a:txBody>
                  <a:tcPr marL="2963" marR="2963" marT="2963" marB="2963" anchor="ctr"/>
                </a:tc>
                <a:tc>
                  <a:txBody>
                    <a:bodyPr/>
                    <a:lstStyle/>
                    <a:p>
                      <a:pPr algn="ctr" fontAlgn="ctr"/>
                      <a:r>
                        <a:rPr lang="en-US" sz="900">
                          <a:effectLst/>
                        </a:rPr>
                        <a:t>Nightclub</a:t>
                      </a:r>
                    </a:p>
                  </a:txBody>
                  <a:tcPr marL="2963" marR="2963" marT="2963" marB="2963" anchor="ctr"/>
                </a:tc>
                <a:extLst>
                  <a:ext uri="{0D108BD9-81ED-4DB2-BD59-A6C34878D82A}">
                    <a16:rowId xmlns:a16="http://schemas.microsoft.com/office/drawing/2014/main" val="1766228752"/>
                  </a:ext>
                </a:extLst>
              </a:tr>
              <a:tr h="182880">
                <a:tc>
                  <a:txBody>
                    <a:bodyPr/>
                    <a:lstStyle/>
                    <a:p>
                      <a:pPr algn="ctr" fontAlgn="ctr"/>
                      <a:r>
                        <a:rPr lang="en-US" sz="900">
                          <a:effectLst/>
                        </a:rPr>
                        <a:t>Richmond upon Thames</a:t>
                      </a:r>
                    </a:p>
                  </a:txBody>
                  <a:tcPr marL="2963" marR="2963" marT="2963" marB="2963" anchor="ctr"/>
                </a:tc>
                <a:tc>
                  <a:txBody>
                    <a:bodyPr/>
                    <a:lstStyle/>
                    <a:p>
                      <a:pPr algn="ctr" fontAlgn="ctr"/>
                      <a:r>
                        <a:rPr lang="en-US" sz="900">
                          <a:effectLst/>
                        </a:rPr>
                        <a:t>Coffee Shop</a:t>
                      </a:r>
                    </a:p>
                  </a:txBody>
                  <a:tcPr marL="2963" marR="2963" marT="2963" marB="2963" anchor="ctr"/>
                </a:tc>
                <a:tc>
                  <a:txBody>
                    <a:bodyPr/>
                    <a:lstStyle/>
                    <a:p>
                      <a:pPr algn="ctr" fontAlgn="ctr"/>
                      <a:r>
                        <a:rPr lang="en-US" sz="900">
                          <a:effectLst/>
                        </a:rPr>
                        <a:t>Pub</a:t>
                      </a:r>
                    </a:p>
                  </a:txBody>
                  <a:tcPr marL="2963" marR="2963" marT="2963" marB="2963" anchor="ctr"/>
                </a:tc>
                <a:tc>
                  <a:txBody>
                    <a:bodyPr/>
                    <a:lstStyle/>
                    <a:p>
                      <a:pPr algn="ctr" fontAlgn="ctr"/>
                      <a:r>
                        <a:rPr lang="en-US" sz="900">
                          <a:effectLst/>
                        </a:rPr>
                        <a:t>Italian Restaurant</a:t>
                      </a:r>
                    </a:p>
                  </a:txBody>
                  <a:tcPr marL="2963" marR="2963" marT="2963" marB="2963" anchor="ctr"/>
                </a:tc>
                <a:tc>
                  <a:txBody>
                    <a:bodyPr/>
                    <a:lstStyle/>
                    <a:p>
                      <a:pPr algn="ctr" fontAlgn="ctr"/>
                      <a:r>
                        <a:rPr lang="en-US" sz="900">
                          <a:effectLst/>
                        </a:rPr>
                        <a:t>Bus Stop</a:t>
                      </a:r>
                    </a:p>
                  </a:txBody>
                  <a:tcPr marL="2963" marR="2963" marT="2963" marB="2963" anchor="ctr"/>
                </a:tc>
                <a:tc>
                  <a:txBody>
                    <a:bodyPr/>
                    <a:lstStyle/>
                    <a:p>
                      <a:pPr algn="ctr" fontAlgn="ctr"/>
                      <a:r>
                        <a:rPr lang="en-US" sz="900">
                          <a:effectLst/>
                        </a:rPr>
                        <a:t>Indian Restaurant</a:t>
                      </a:r>
                    </a:p>
                  </a:txBody>
                  <a:tcPr marL="2963" marR="2963" marT="2963" marB="2963" anchor="ctr"/>
                </a:tc>
                <a:tc>
                  <a:txBody>
                    <a:bodyPr/>
                    <a:lstStyle/>
                    <a:p>
                      <a:pPr algn="ctr" fontAlgn="ctr"/>
                      <a:r>
                        <a:rPr lang="en-US" sz="900">
                          <a:effectLst/>
                        </a:rPr>
                        <a:t>Grocery Store</a:t>
                      </a:r>
                    </a:p>
                  </a:txBody>
                  <a:tcPr marL="2963" marR="2963" marT="2963" marB="2963" anchor="ctr"/>
                </a:tc>
                <a:tc>
                  <a:txBody>
                    <a:bodyPr/>
                    <a:lstStyle/>
                    <a:p>
                      <a:pPr algn="ctr" fontAlgn="ctr"/>
                      <a:r>
                        <a:rPr lang="en-US" sz="900">
                          <a:effectLst/>
                        </a:rPr>
                        <a:t>Sandwich Place</a:t>
                      </a:r>
                    </a:p>
                  </a:txBody>
                  <a:tcPr marL="2963" marR="2963" marT="2963" marB="2963" anchor="ctr"/>
                </a:tc>
                <a:tc>
                  <a:txBody>
                    <a:bodyPr/>
                    <a:lstStyle/>
                    <a:p>
                      <a:pPr algn="ctr" fontAlgn="ctr"/>
                      <a:r>
                        <a:rPr lang="en-US" sz="900">
                          <a:effectLst/>
                        </a:rPr>
                        <a:t>Pharmacy</a:t>
                      </a:r>
                    </a:p>
                  </a:txBody>
                  <a:tcPr marL="2963" marR="2963" marT="2963" marB="2963" anchor="ctr"/>
                </a:tc>
                <a:tc>
                  <a:txBody>
                    <a:bodyPr/>
                    <a:lstStyle/>
                    <a:p>
                      <a:pPr algn="ctr" fontAlgn="ctr"/>
                      <a:r>
                        <a:rPr lang="en-US" sz="900">
                          <a:effectLst/>
                        </a:rPr>
                        <a:t>Stationery Store</a:t>
                      </a:r>
                    </a:p>
                  </a:txBody>
                  <a:tcPr marL="2963" marR="2963" marT="2963" marB="2963" anchor="ctr"/>
                </a:tc>
                <a:tc>
                  <a:txBody>
                    <a:bodyPr/>
                    <a:lstStyle/>
                    <a:p>
                      <a:pPr algn="ctr" fontAlgn="ctr"/>
                      <a:r>
                        <a:rPr lang="en-US" sz="900">
                          <a:effectLst/>
                        </a:rPr>
                        <a:t>Café</a:t>
                      </a:r>
                    </a:p>
                  </a:txBody>
                  <a:tcPr marL="2963" marR="2963" marT="2963" marB="2963" anchor="ctr"/>
                </a:tc>
                <a:extLst>
                  <a:ext uri="{0D108BD9-81ED-4DB2-BD59-A6C34878D82A}">
                    <a16:rowId xmlns:a16="http://schemas.microsoft.com/office/drawing/2014/main" val="52629966"/>
                  </a:ext>
                </a:extLst>
              </a:tr>
              <a:tr h="182880">
                <a:tc>
                  <a:txBody>
                    <a:bodyPr/>
                    <a:lstStyle/>
                    <a:p>
                      <a:pPr algn="ctr" fontAlgn="ctr"/>
                      <a:r>
                        <a:rPr lang="en-US" sz="900">
                          <a:effectLst/>
                        </a:rPr>
                        <a:t>Southwark</a:t>
                      </a:r>
                    </a:p>
                  </a:txBody>
                  <a:tcPr marL="2963" marR="2963" marT="2963" marB="2963" anchor="ctr"/>
                </a:tc>
                <a:tc>
                  <a:txBody>
                    <a:bodyPr/>
                    <a:lstStyle/>
                    <a:p>
                      <a:pPr algn="ctr" fontAlgn="ctr"/>
                      <a:r>
                        <a:rPr lang="en-US" sz="900">
                          <a:effectLst/>
                        </a:rPr>
                        <a:t>Coffee Shop</a:t>
                      </a:r>
                    </a:p>
                  </a:txBody>
                  <a:tcPr marL="2963" marR="2963" marT="2963" marB="2963" anchor="ctr"/>
                </a:tc>
                <a:tc>
                  <a:txBody>
                    <a:bodyPr/>
                    <a:lstStyle/>
                    <a:p>
                      <a:pPr algn="ctr" fontAlgn="ctr"/>
                      <a:r>
                        <a:rPr lang="en-US" sz="900">
                          <a:effectLst/>
                        </a:rPr>
                        <a:t>Pub</a:t>
                      </a:r>
                    </a:p>
                  </a:txBody>
                  <a:tcPr marL="2963" marR="2963" marT="2963" marB="2963" anchor="ctr"/>
                </a:tc>
                <a:tc>
                  <a:txBody>
                    <a:bodyPr/>
                    <a:lstStyle/>
                    <a:p>
                      <a:pPr algn="ctr" fontAlgn="ctr"/>
                      <a:r>
                        <a:rPr lang="en-US" sz="900">
                          <a:effectLst/>
                        </a:rPr>
                        <a:t>Restaurant</a:t>
                      </a:r>
                    </a:p>
                  </a:txBody>
                  <a:tcPr marL="2963" marR="2963" marT="2963" marB="2963" anchor="ctr"/>
                </a:tc>
                <a:tc>
                  <a:txBody>
                    <a:bodyPr/>
                    <a:lstStyle/>
                    <a:p>
                      <a:pPr algn="ctr" fontAlgn="ctr"/>
                      <a:r>
                        <a:rPr lang="en-US" sz="900">
                          <a:effectLst/>
                        </a:rPr>
                        <a:t>Bar</a:t>
                      </a:r>
                    </a:p>
                  </a:txBody>
                  <a:tcPr marL="2963" marR="2963" marT="2963" marB="2963" anchor="ctr"/>
                </a:tc>
                <a:tc>
                  <a:txBody>
                    <a:bodyPr/>
                    <a:lstStyle/>
                    <a:p>
                      <a:pPr algn="ctr" fontAlgn="ctr"/>
                      <a:r>
                        <a:rPr lang="en-US" sz="900">
                          <a:effectLst/>
                        </a:rPr>
                        <a:t>Scenic Lookout</a:t>
                      </a:r>
                    </a:p>
                  </a:txBody>
                  <a:tcPr marL="2963" marR="2963" marT="2963" marB="2963" anchor="ctr"/>
                </a:tc>
                <a:tc>
                  <a:txBody>
                    <a:bodyPr/>
                    <a:lstStyle/>
                    <a:p>
                      <a:pPr algn="ctr" fontAlgn="ctr"/>
                      <a:r>
                        <a:rPr lang="en-US" sz="900">
                          <a:effectLst/>
                        </a:rPr>
                        <a:t>English Restaurant</a:t>
                      </a:r>
                    </a:p>
                  </a:txBody>
                  <a:tcPr marL="2963" marR="2963" marT="2963" marB="2963" anchor="ctr"/>
                </a:tc>
                <a:tc>
                  <a:txBody>
                    <a:bodyPr/>
                    <a:lstStyle/>
                    <a:p>
                      <a:pPr algn="ctr" fontAlgn="ctr"/>
                      <a:r>
                        <a:rPr lang="en-US" sz="900">
                          <a:effectLst/>
                        </a:rPr>
                        <a:t>Café</a:t>
                      </a:r>
                    </a:p>
                  </a:txBody>
                  <a:tcPr marL="2963" marR="2963" marT="2963" marB="2963" anchor="ctr"/>
                </a:tc>
                <a:tc>
                  <a:txBody>
                    <a:bodyPr/>
                    <a:lstStyle/>
                    <a:p>
                      <a:pPr algn="ctr" fontAlgn="ctr"/>
                      <a:r>
                        <a:rPr lang="en-US" sz="900">
                          <a:effectLst/>
                        </a:rPr>
                        <a:t>Grocery Store</a:t>
                      </a:r>
                    </a:p>
                  </a:txBody>
                  <a:tcPr marL="2963" marR="2963" marT="2963" marB="2963" anchor="ctr"/>
                </a:tc>
                <a:tc>
                  <a:txBody>
                    <a:bodyPr/>
                    <a:lstStyle/>
                    <a:p>
                      <a:pPr algn="ctr" fontAlgn="ctr"/>
                      <a:r>
                        <a:rPr lang="en-US" sz="900">
                          <a:effectLst/>
                        </a:rPr>
                        <a:t>French Restaurant</a:t>
                      </a:r>
                    </a:p>
                  </a:txBody>
                  <a:tcPr marL="2963" marR="2963" marT="2963" marB="2963" anchor="ctr"/>
                </a:tc>
                <a:tc>
                  <a:txBody>
                    <a:bodyPr/>
                    <a:lstStyle/>
                    <a:p>
                      <a:pPr algn="ctr" fontAlgn="ctr"/>
                      <a:r>
                        <a:rPr lang="en-US" sz="900">
                          <a:effectLst/>
                        </a:rPr>
                        <a:t>Gym / Fitness Center</a:t>
                      </a:r>
                    </a:p>
                  </a:txBody>
                  <a:tcPr marL="2963" marR="2963" marT="2963" marB="2963" anchor="ctr"/>
                </a:tc>
                <a:extLst>
                  <a:ext uri="{0D108BD9-81ED-4DB2-BD59-A6C34878D82A}">
                    <a16:rowId xmlns:a16="http://schemas.microsoft.com/office/drawing/2014/main" val="2528608686"/>
                  </a:ext>
                </a:extLst>
              </a:tr>
              <a:tr h="182880">
                <a:tc>
                  <a:txBody>
                    <a:bodyPr/>
                    <a:lstStyle/>
                    <a:p>
                      <a:pPr algn="ctr" fontAlgn="ctr"/>
                      <a:r>
                        <a:rPr lang="en-US" sz="900">
                          <a:effectLst/>
                        </a:rPr>
                        <a:t>Sutton</a:t>
                      </a:r>
                    </a:p>
                  </a:txBody>
                  <a:tcPr marL="2963" marR="2963" marT="2963" marB="2963" anchor="ctr"/>
                </a:tc>
                <a:tc>
                  <a:txBody>
                    <a:bodyPr/>
                    <a:lstStyle/>
                    <a:p>
                      <a:pPr algn="ctr" fontAlgn="ctr"/>
                      <a:r>
                        <a:rPr lang="en-US" sz="900">
                          <a:effectLst/>
                        </a:rPr>
                        <a:t>Pub</a:t>
                      </a:r>
                    </a:p>
                  </a:txBody>
                  <a:tcPr marL="2963" marR="2963" marT="2963" marB="2963" anchor="ctr"/>
                </a:tc>
                <a:tc>
                  <a:txBody>
                    <a:bodyPr/>
                    <a:lstStyle/>
                    <a:p>
                      <a:pPr algn="ctr" fontAlgn="ctr"/>
                      <a:r>
                        <a:rPr lang="en-US" sz="900">
                          <a:effectLst/>
                        </a:rPr>
                        <a:t>Clothing Store</a:t>
                      </a:r>
                    </a:p>
                  </a:txBody>
                  <a:tcPr marL="2963" marR="2963" marT="2963" marB="2963" anchor="ctr"/>
                </a:tc>
                <a:tc>
                  <a:txBody>
                    <a:bodyPr/>
                    <a:lstStyle/>
                    <a:p>
                      <a:pPr algn="ctr" fontAlgn="ctr"/>
                      <a:r>
                        <a:rPr lang="en-US" sz="900">
                          <a:effectLst/>
                        </a:rPr>
                        <a:t>Coffee Shop</a:t>
                      </a:r>
                    </a:p>
                  </a:txBody>
                  <a:tcPr marL="2963" marR="2963" marT="2963" marB="2963" anchor="ctr"/>
                </a:tc>
                <a:tc>
                  <a:txBody>
                    <a:bodyPr/>
                    <a:lstStyle/>
                    <a:p>
                      <a:pPr algn="ctr" fontAlgn="ctr"/>
                      <a:r>
                        <a:rPr lang="en-US" sz="900">
                          <a:effectLst/>
                        </a:rPr>
                        <a:t>Bar</a:t>
                      </a:r>
                    </a:p>
                  </a:txBody>
                  <a:tcPr marL="2963" marR="2963" marT="2963" marB="2963" anchor="ctr"/>
                </a:tc>
                <a:tc>
                  <a:txBody>
                    <a:bodyPr/>
                    <a:lstStyle/>
                    <a:p>
                      <a:pPr algn="ctr" fontAlgn="ctr"/>
                      <a:r>
                        <a:rPr lang="en-US" sz="900">
                          <a:effectLst/>
                        </a:rPr>
                        <a:t>Sandwich Place</a:t>
                      </a:r>
                    </a:p>
                  </a:txBody>
                  <a:tcPr marL="2963" marR="2963" marT="2963" marB="2963" anchor="ctr"/>
                </a:tc>
                <a:tc>
                  <a:txBody>
                    <a:bodyPr/>
                    <a:lstStyle/>
                    <a:p>
                      <a:pPr algn="ctr" fontAlgn="ctr"/>
                      <a:r>
                        <a:rPr lang="en-US" sz="900">
                          <a:effectLst/>
                        </a:rPr>
                        <a:t>Café</a:t>
                      </a:r>
                    </a:p>
                  </a:txBody>
                  <a:tcPr marL="2963" marR="2963" marT="2963" marB="2963" anchor="ctr"/>
                </a:tc>
                <a:tc>
                  <a:txBody>
                    <a:bodyPr/>
                    <a:lstStyle/>
                    <a:p>
                      <a:pPr algn="ctr" fontAlgn="ctr"/>
                      <a:r>
                        <a:rPr lang="en-US" sz="900">
                          <a:effectLst/>
                        </a:rPr>
                        <a:t>Pizza Place</a:t>
                      </a:r>
                    </a:p>
                  </a:txBody>
                  <a:tcPr marL="2963" marR="2963" marT="2963" marB="2963" anchor="ctr"/>
                </a:tc>
                <a:tc>
                  <a:txBody>
                    <a:bodyPr/>
                    <a:lstStyle/>
                    <a:p>
                      <a:pPr algn="ctr" fontAlgn="ctr"/>
                      <a:r>
                        <a:rPr lang="en-US" sz="900">
                          <a:effectLst/>
                        </a:rPr>
                        <a:t>Italian Restaurant</a:t>
                      </a:r>
                    </a:p>
                  </a:txBody>
                  <a:tcPr marL="2963" marR="2963" marT="2963" marB="2963" anchor="ctr"/>
                </a:tc>
                <a:tc>
                  <a:txBody>
                    <a:bodyPr/>
                    <a:lstStyle/>
                    <a:p>
                      <a:pPr algn="ctr" fontAlgn="ctr"/>
                      <a:r>
                        <a:rPr lang="en-US" sz="900">
                          <a:effectLst/>
                        </a:rPr>
                        <a:t>Video Game Store</a:t>
                      </a:r>
                    </a:p>
                  </a:txBody>
                  <a:tcPr marL="2963" marR="2963" marT="2963" marB="2963" anchor="ctr"/>
                </a:tc>
                <a:tc>
                  <a:txBody>
                    <a:bodyPr/>
                    <a:lstStyle/>
                    <a:p>
                      <a:pPr algn="ctr" fontAlgn="ctr"/>
                      <a:r>
                        <a:rPr lang="en-US" sz="900">
                          <a:effectLst/>
                        </a:rPr>
                        <a:t>Bookstore</a:t>
                      </a:r>
                    </a:p>
                  </a:txBody>
                  <a:tcPr marL="2963" marR="2963" marT="2963" marB="2963" anchor="ctr"/>
                </a:tc>
                <a:extLst>
                  <a:ext uri="{0D108BD9-81ED-4DB2-BD59-A6C34878D82A}">
                    <a16:rowId xmlns:a16="http://schemas.microsoft.com/office/drawing/2014/main" val="742895376"/>
                  </a:ext>
                </a:extLst>
              </a:tr>
              <a:tr h="182880">
                <a:tc>
                  <a:txBody>
                    <a:bodyPr/>
                    <a:lstStyle/>
                    <a:p>
                      <a:pPr algn="ctr" fontAlgn="ctr"/>
                      <a:r>
                        <a:rPr lang="en-US" sz="900">
                          <a:effectLst/>
                        </a:rPr>
                        <a:t>Tower Hamlets</a:t>
                      </a:r>
                    </a:p>
                  </a:txBody>
                  <a:tcPr marL="2963" marR="2963" marT="2963" marB="2963" anchor="ctr"/>
                </a:tc>
                <a:tc>
                  <a:txBody>
                    <a:bodyPr/>
                    <a:lstStyle/>
                    <a:p>
                      <a:pPr algn="ctr" fontAlgn="ctr"/>
                      <a:r>
                        <a:rPr lang="en-US" sz="900">
                          <a:effectLst/>
                        </a:rPr>
                        <a:t>Italian Restaurant</a:t>
                      </a:r>
                    </a:p>
                  </a:txBody>
                  <a:tcPr marL="2963" marR="2963" marT="2963" marB="2963" anchor="ctr"/>
                </a:tc>
                <a:tc>
                  <a:txBody>
                    <a:bodyPr/>
                    <a:lstStyle/>
                    <a:p>
                      <a:pPr algn="ctr" fontAlgn="ctr"/>
                      <a:r>
                        <a:rPr lang="en-US" sz="900">
                          <a:effectLst/>
                        </a:rPr>
                        <a:t>Coffee Shop</a:t>
                      </a:r>
                    </a:p>
                  </a:txBody>
                  <a:tcPr marL="2963" marR="2963" marT="2963" marB="2963" anchor="ctr"/>
                </a:tc>
                <a:tc>
                  <a:txBody>
                    <a:bodyPr/>
                    <a:lstStyle/>
                    <a:p>
                      <a:pPr algn="ctr" fontAlgn="ctr"/>
                      <a:r>
                        <a:rPr lang="en-US" sz="900">
                          <a:effectLst/>
                        </a:rPr>
                        <a:t>Hotel</a:t>
                      </a:r>
                    </a:p>
                  </a:txBody>
                  <a:tcPr marL="2963" marR="2963" marT="2963" marB="2963" anchor="ctr"/>
                </a:tc>
                <a:tc>
                  <a:txBody>
                    <a:bodyPr/>
                    <a:lstStyle/>
                    <a:p>
                      <a:pPr algn="ctr" fontAlgn="ctr"/>
                      <a:r>
                        <a:rPr lang="en-US" sz="900">
                          <a:effectLst/>
                        </a:rPr>
                        <a:t>Sandwich Place</a:t>
                      </a:r>
                    </a:p>
                  </a:txBody>
                  <a:tcPr marL="2963" marR="2963" marT="2963" marB="2963" anchor="ctr"/>
                </a:tc>
                <a:tc>
                  <a:txBody>
                    <a:bodyPr/>
                    <a:lstStyle/>
                    <a:p>
                      <a:pPr algn="ctr" fontAlgn="ctr"/>
                      <a:r>
                        <a:rPr lang="en-US" sz="900">
                          <a:effectLst/>
                        </a:rPr>
                        <a:t>Fried Chicken Joint</a:t>
                      </a:r>
                    </a:p>
                  </a:txBody>
                  <a:tcPr marL="2963" marR="2963" marT="2963" marB="2963" anchor="ctr"/>
                </a:tc>
                <a:tc>
                  <a:txBody>
                    <a:bodyPr/>
                    <a:lstStyle/>
                    <a:p>
                      <a:pPr algn="ctr" fontAlgn="ctr"/>
                      <a:r>
                        <a:rPr lang="en-US" sz="900">
                          <a:effectLst/>
                        </a:rPr>
                        <a:t>Outdoor Sculpture</a:t>
                      </a:r>
                    </a:p>
                  </a:txBody>
                  <a:tcPr marL="2963" marR="2963" marT="2963" marB="2963" anchor="ctr"/>
                </a:tc>
                <a:tc>
                  <a:txBody>
                    <a:bodyPr/>
                    <a:lstStyle/>
                    <a:p>
                      <a:pPr algn="ctr" fontAlgn="ctr"/>
                      <a:r>
                        <a:rPr lang="en-US" sz="900">
                          <a:effectLst/>
                        </a:rPr>
                        <a:t>Chinese Restaurant</a:t>
                      </a:r>
                    </a:p>
                  </a:txBody>
                  <a:tcPr marL="2963" marR="2963" marT="2963" marB="2963" anchor="ctr"/>
                </a:tc>
                <a:tc>
                  <a:txBody>
                    <a:bodyPr/>
                    <a:lstStyle/>
                    <a:p>
                      <a:pPr algn="ctr" fontAlgn="ctr"/>
                      <a:r>
                        <a:rPr lang="en-US" sz="900">
                          <a:effectLst/>
                        </a:rPr>
                        <a:t>Grocery Store</a:t>
                      </a:r>
                    </a:p>
                  </a:txBody>
                  <a:tcPr marL="2963" marR="2963" marT="2963" marB="2963" anchor="ctr"/>
                </a:tc>
                <a:tc>
                  <a:txBody>
                    <a:bodyPr/>
                    <a:lstStyle/>
                    <a:p>
                      <a:pPr algn="ctr" fontAlgn="ctr"/>
                      <a:r>
                        <a:rPr lang="en-US" sz="900">
                          <a:effectLst/>
                        </a:rPr>
                        <a:t>Gym / Fitness Center</a:t>
                      </a:r>
                    </a:p>
                  </a:txBody>
                  <a:tcPr marL="2963" marR="2963" marT="2963" marB="2963" anchor="ctr"/>
                </a:tc>
                <a:tc>
                  <a:txBody>
                    <a:bodyPr/>
                    <a:lstStyle/>
                    <a:p>
                      <a:pPr algn="ctr" fontAlgn="ctr"/>
                      <a:r>
                        <a:rPr lang="en-US" sz="900">
                          <a:effectLst/>
                        </a:rPr>
                        <a:t>Convenience Store</a:t>
                      </a:r>
                    </a:p>
                  </a:txBody>
                  <a:tcPr marL="2963" marR="2963" marT="2963" marB="2963" anchor="ctr"/>
                </a:tc>
                <a:extLst>
                  <a:ext uri="{0D108BD9-81ED-4DB2-BD59-A6C34878D82A}">
                    <a16:rowId xmlns:a16="http://schemas.microsoft.com/office/drawing/2014/main" val="360757118"/>
                  </a:ext>
                </a:extLst>
              </a:tr>
              <a:tr h="182880">
                <a:tc>
                  <a:txBody>
                    <a:bodyPr/>
                    <a:lstStyle/>
                    <a:p>
                      <a:pPr algn="ctr" fontAlgn="ctr"/>
                      <a:r>
                        <a:rPr lang="en-US" sz="900">
                          <a:effectLst/>
                        </a:rPr>
                        <a:t>Waltham Forest</a:t>
                      </a:r>
                    </a:p>
                  </a:txBody>
                  <a:tcPr marL="2963" marR="2963" marT="2963" marB="2963" anchor="ctr"/>
                </a:tc>
                <a:tc>
                  <a:txBody>
                    <a:bodyPr/>
                    <a:lstStyle/>
                    <a:p>
                      <a:pPr algn="ctr" fontAlgn="ctr"/>
                      <a:r>
                        <a:rPr lang="en-US" sz="900">
                          <a:effectLst/>
                        </a:rPr>
                        <a:t>Pub</a:t>
                      </a:r>
                    </a:p>
                  </a:txBody>
                  <a:tcPr marL="2963" marR="2963" marT="2963" marB="2963" anchor="ctr"/>
                </a:tc>
                <a:tc>
                  <a:txBody>
                    <a:bodyPr/>
                    <a:lstStyle/>
                    <a:p>
                      <a:pPr algn="ctr" fontAlgn="ctr"/>
                      <a:r>
                        <a:rPr lang="en-US" sz="900">
                          <a:effectLst/>
                        </a:rPr>
                        <a:t>Gym</a:t>
                      </a:r>
                    </a:p>
                  </a:txBody>
                  <a:tcPr marL="2963" marR="2963" marT="2963" marB="2963" anchor="ctr"/>
                </a:tc>
                <a:tc>
                  <a:txBody>
                    <a:bodyPr/>
                    <a:lstStyle/>
                    <a:p>
                      <a:pPr algn="ctr" fontAlgn="ctr"/>
                      <a:r>
                        <a:rPr lang="en-US" sz="900">
                          <a:effectLst/>
                        </a:rPr>
                        <a:t>Coffee Shop</a:t>
                      </a:r>
                    </a:p>
                  </a:txBody>
                  <a:tcPr marL="2963" marR="2963" marT="2963" marB="2963" anchor="ctr"/>
                </a:tc>
                <a:tc>
                  <a:txBody>
                    <a:bodyPr/>
                    <a:lstStyle/>
                    <a:p>
                      <a:pPr algn="ctr" fontAlgn="ctr"/>
                      <a:r>
                        <a:rPr lang="en-US" sz="900">
                          <a:effectLst/>
                        </a:rPr>
                        <a:t>Tea Room</a:t>
                      </a:r>
                    </a:p>
                  </a:txBody>
                  <a:tcPr marL="2963" marR="2963" marT="2963" marB="2963" anchor="ctr"/>
                </a:tc>
                <a:tc>
                  <a:txBody>
                    <a:bodyPr/>
                    <a:lstStyle/>
                    <a:p>
                      <a:pPr algn="ctr" fontAlgn="ctr"/>
                      <a:r>
                        <a:rPr lang="en-US" sz="900">
                          <a:effectLst/>
                        </a:rPr>
                        <a:t>Gym / Fitness Center</a:t>
                      </a:r>
                    </a:p>
                  </a:txBody>
                  <a:tcPr marL="2963" marR="2963" marT="2963" marB="2963" anchor="ctr"/>
                </a:tc>
                <a:tc>
                  <a:txBody>
                    <a:bodyPr/>
                    <a:lstStyle/>
                    <a:p>
                      <a:pPr algn="ctr" fontAlgn="ctr"/>
                      <a:r>
                        <a:rPr lang="en-US" sz="900">
                          <a:effectLst/>
                        </a:rPr>
                        <a:t>Art Gallery</a:t>
                      </a:r>
                    </a:p>
                  </a:txBody>
                  <a:tcPr marL="2963" marR="2963" marT="2963" marB="2963" anchor="ctr"/>
                </a:tc>
                <a:tc>
                  <a:txBody>
                    <a:bodyPr/>
                    <a:lstStyle/>
                    <a:p>
                      <a:pPr algn="ctr" fontAlgn="ctr"/>
                      <a:r>
                        <a:rPr lang="en-US" sz="900">
                          <a:effectLst/>
                        </a:rPr>
                        <a:t>Beer Store</a:t>
                      </a:r>
                    </a:p>
                  </a:txBody>
                  <a:tcPr marL="2963" marR="2963" marT="2963" marB="2963" anchor="ctr"/>
                </a:tc>
                <a:tc>
                  <a:txBody>
                    <a:bodyPr/>
                    <a:lstStyle/>
                    <a:p>
                      <a:pPr algn="ctr" fontAlgn="ctr"/>
                      <a:r>
                        <a:rPr lang="en-US" sz="900">
                          <a:effectLst/>
                        </a:rPr>
                        <a:t>Pizza Place</a:t>
                      </a:r>
                    </a:p>
                  </a:txBody>
                  <a:tcPr marL="2963" marR="2963" marT="2963" marB="2963" anchor="ctr"/>
                </a:tc>
                <a:tc>
                  <a:txBody>
                    <a:bodyPr/>
                    <a:lstStyle/>
                    <a:p>
                      <a:pPr algn="ctr" fontAlgn="ctr"/>
                      <a:r>
                        <a:rPr lang="en-US" sz="900">
                          <a:effectLst/>
                        </a:rPr>
                        <a:t>Vegetarian / Vegan Restaurant</a:t>
                      </a:r>
                    </a:p>
                  </a:txBody>
                  <a:tcPr marL="2963" marR="2963" marT="2963" marB="2963" anchor="ctr"/>
                </a:tc>
                <a:tc>
                  <a:txBody>
                    <a:bodyPr/>
                    <a:lstStyle/>
                    <a:p>
                      <a:pPr algn="ctr" fontAlgn="ctr"/>
                      <a:r>
                        <a:rPr lang="en-US" sz="900">
                          <a:effectLst/>
                        </a:rPr>
                        <a:t>Pool</a:t>
                      </a:r>
                    </a:p>
                  </a:txBody>
                  <a:tcPr marL="2963" marR="2963" marT="2963" marB="2963" anchor="ctr"/>
                </a:tc>
                <a:extLst>
                  <a:ext uri="{0D108BD9-81ED-4DB2-BD59-A6C34878D82A}">
                    <a16:rowId xmlns:a16="http://schemas.microsoft.com/office/drawing/2014/main" val="3438698519"/>
                  </a:ext>
                </a:extLst>
              </a:tr>
              <a:tr h="182880">
                <a:tc>
                  <a:txBody>
                    <a:bodyPr/>
                    <a:lstStyle/>
                    <a:p>
                      <a:pPr algn="ctr" fontAlgn="ctr"/>
                      <a:r>
                        <a:rPr lang="en-US" sz="900">
                          <a:effectLst/>
                        </a:rPr>
                        <a:t>Wandsworth</a:t>
                      </a:r>
                    </a:p>
                  </a:txBody>
                  <a:tcPr marL="2963" marR="2963" marT="2963" marB="2963" anchor="ctr"/>
                </a:tc>
                <a:tc>
                  <a:txBody>
                    <a:bodyPr/>
                    <a:lstStyle/>
                    <a:p>
                      <a:pPr algn="ctr" fontAlgn="ctr"/>
                      <a:r>
                        <a:rPr lang="en-US" sz="900">
                          <a:effectLst/>
                        </a:rPr>
                        <a:t>Pub</a:t>
                      </a:r>
                    </a:p>
                  </a:txBody>
                  <a:tcPr marL="2963" marR="2963" marT="2963" marB="2963" anchor="ctr"/>
                </a:tc>
                <a:tc>
                  <a:txBody>
                    <a:bodyPr/>
                    <a:lstStyle/>
                    <a:p>
                      <a:pPr algn="ctr" fontAlgn="ctr"/>
                      <a:r>
                        <a:rPr lang="en-US" sz="900">
                          <a:effectLst/>
                        </a:rPr>
                        <a:t>Clothing Store</a:t>
                      </a:r>
                    </a:p>
                  </a:txBody>
                  <a:tcPr marL="2963" marR="2963" marT="2963" marB="2963" anchor="ctr"/>
                </a:tc>
                <a:tc>
                  <a:txBody>
                    <a:bodyPr/>
                    <a:lstStyle/>
                    <a:p>
                      <a:pPr algn="ctr" fontAlgn="ctr"/>
                      <a:r>
                        <a:rPr lang="en-US" sz="900">
                          <a:effectLst/>
                        </a:rPr>
                        <a:t>Coffee Shop</a:t>
                      </a:r>
                    </a:p>
                  </a:txBody>
                  <a:tcPr marL="2963" marR="2963" marT="2963" marB="2963" anchor="ctr"/>
                </a:tc>
                <a:tc>
                  <a:txBody>
                    <a:bodyPr/>
                    <a:lstStyle/>
                    <a:p>
                      <a:pPr algn="ctr" fontAlgn="ctr"/>
                      <a:r>
                        <a:rPr lang="en-US" sz="900">
                          <a:effectLst/>
                        </a:rPr>
                        <a:t>Asian Restaurant</a:t>
                      </a:r>
                    </a:p>
                  </a:txBody>
                  <a:tcPr marL="2963" marR="2963" marT="2963" marB="2963" anchor="ctr"/>
                </a:tc>
                <a:tc>
                  <a:txBody>
                    <a:bodyPr/>
                    <a:lstStyle/>
                    <a:p>
                      <a:pPr algn="ctr" fontAlgn="ctr"/>
                      <a:r>
                        <a:rPr lang="en-US" sz="900">
                          <a:effectLst/>
                        </a:rPr>
                        <a:t>Burger Joint</a:t>
                      </a:r>
                    </a:p>
                  </a:txBody>
                  <a:tcPr marL="2963" marR="2963" marT="2963" marB="2963" anchor="ctr"/>
                </a:tc>
                <a:tc>
                  <a:txBody>
                    <a:bodyPr/>
                    <a:lstStyle/>
                    <a:p>
                      <a:pPr algn="ctr" fontAlgn="ctr"/>
                      <a:r>
                        <a:rPr lang="en-US" sz="900">
                          <a:effectLst/>
                        </a:rPr>
                        <a:t>Breakfast Spot</a:t>
                      </a:r>
                    </a:p>
                  </a:txBody>
                  <a:tcPr marL="2963" marR="2963" marT="2963" marB="2963" anchor="ctr"/>
                </a:tc>
                <a:tc>
                  <a:txBody>
                    <a:bodyPr/>
                    <a:lstStyle/>
                    <a:p>
                      <a:pPr algn="ctr" fontAlgn="ctr"/>
                      <a:r>
                        <a:rPr lang="en-US" sz="900">
                          <a:effectLst/>
                        </a:rPr>
                        <a:t>Pizza Place</a:t>
                      </a:r>
                    </a:p>
                  </a:txBody>
                  <a:tcPr marL="2963" marR="2963" marT="2963" marB="2963" anchor="ctr"/>
                </a:tc>
                <a:tc>
                  <a:txBody>
                    <a:bodyPr/>
                    <a:lstStyle/>
                    <a:p>
                      <a:pPr algn="ctr" fontAlgn="ctr"/>
                      <a:r>
                        <a:rPr lang="en-US" sz="900">
                          <a:effectLst/>
                        </a:rPr>
                        <a:t>Supermarket</a:t>
                      </a:r>
                    </a:p>
                  </a:txBody>
                  <a:tcPr marL="2963" marR="2963" marT="2963" marB="2963" anchor="ctr"/>
                </a:tc>
                <a:tc>
                  <a:txBody>
                    <a:bodyPr/>
                    <a:lstStyle/>
                    <a:p>
                      <a:pPr algn="ctr" fontAlgn="ctr"/>
                      <a:r>
                        <a:rPr lang="en-US" sz="900">
                          <a:effectLst/>
                        </a:rPr>
                        <a:t>Gym / Fitness Center</a:t>
                      </a:r>
                    </a:p>
                  </a:txBody>
                  <a:tcPr marL="2963" marR="2963" marT="2963" marB="2963" anchor="ctr"/>
                </a:tc>
                <a:tc>
                  <a:txBody>
                    <a:bodyPr/>
                    <a:lstStyle/>
                    <a:p>
                      <a:pPr algn="ctr" fontAlgn="ctr"/>
                      <a:r>
                        <a:rPr lang="en-US" sz="900">
                          <a:effectLst/>
                        </a:rPr>
                        <a:t>Multiplex</a:t>
                      </a:r>
                    </a:p>
                  </a:txBody>
                  <a:tcPr marL="2963" marR="2963" marT="2963" marB="2963" anchor="ctr"/>
                </a:tc>
                <a:extLst>
                  <a:ext uri="{0D108BD9-81ED-4DB2-BD59-A6C34878D82A}">
                    <a16:rowId xmlns:a16="http://schemas.microsoft.com/office/drawing/2014/main" val="4061496120"/>
                  </a:ext>
                </a:extLst>
              </a:tr>
              <a:tr h="182880">
                <a:tc>
                  <a:txBody>
                    <a:bodyPr/>
                    <a:lstStyle/>
                    <a:p>
                      <a:pPr algn="ctr" fontAlgn="ctr"/>
                      <a:r>
                        <a:rPr lang="en-US" sz="900" dirty="0">
                          <a:effectLst/>
                        </a:rPr>
                        <a:t>Westminster</a:t>
                      </a:r>
                    </a:p>
                  </a:txBody>
                  <a:tcPr marL="2963" marR="2963" marT="2963" marB="2963" anchor="ctr"/>
                </a:tc>
                <a:tc>
                  <a:txBody>
                    <a:bodyPr/>
                    <a:lstStyle/>
                    <a:p>
                      <a:pPr algn="ctr" fontAlgn="ctr"/>
                      <a:r>
                        <a:rPr lang="en-US" sz="900">
                          <a:effectLst/>
                        </a:rPr>
                        <a:t>Sandwich Place</a:t>
                      </a:r>
                    </a:p>
                  </a:txBody>
                  <a:tcPr marL="2963" marR="2963" marT="2963" marB="2963" anchor="ctr"/>
                </a:tc>
                <a:tc>
                  <a:txBody>
                    <a:bodyPr/>
                    <a:lstStyle/>
                    <a:p>
                      <a:pPr algn="ctr" fontAlgn="ctr"/>
                      <a:r>
                        <a:rPr lang="en-US" sz="900">
                          <a:effectLst/>
                        </a:rPr>
                        <a:t>Hotel</a:t>
                      </a:r>
                    </a:p>
                  </a:txBody>
                  <a:tcPr marL="2963" marR="2963" marT="2963" marB="2963" anchor="ctr"/>
                </a:tc>
                <a:tc>
                  <a:txBody>
                    <a:bodyPr/>
                    <a:lstStyle/>
                    <a:p>
                      <a:pPr algn="ctr" fontAlgn="ctr"/>
                      <a:r>
                        <a:rPr lang="en-US" sz="900">
                          <a:effectLst/>
                        </a:rPr>
                        <a:t>Coffee Shop</a:t>
                      </a:r>
                    </a:p>
                  </a:txBody>
                  <a:tcPr marL="2963" marR="2963" marT="2963" marB="2963" anchor="ctr"/>
                </a:tc>
                <a:tc>
                  <a:txBody>
                    <a:bodyPr/>
                    <a:lstStyle/>
                    <a:p>
                      <a:pPr algn="ctr" fontAlgn="ctr"/>
                      <a:r>
                        <a:rPr lang="en-US" sz="900">
                          <a:effectLst/>
                        </a:rPr>
                        <a:t>Theater</a:t>
                      </a:r>
                    </a:p>
                  </a:txBody>
                  <a:tcPr marL="2963" marR="2963" marT="2963" marB="2963" anchor="ctr"/>
                </a:tc>
                <a:tc>
                  <a:txBody>
                    <a:bodyPr/>
                    <a:lstStyle/>
                    <a:p>
                      <a:pPr algn="ctr" fontAlgn="ctr"/>
                      <a:r>
                        <a:rPr lang="en-US" sz="900">
                          <a:effectLst/>
                        </a:rPr>
                        <a:t>Italian Restaurant</a:t>
                      </a:r>
                    </a:p>
                  </a:txBody>
                  <a:tcPr marL="2963" marR="2963" marT="2963" marB="2963" anchor="ctr"/>
                </a:tc>
                <a:tc>
                  <a:txBody>
                    <a:bodyPr/>
                    <a:lstStyle/>
                    <a:p>
                      <a:pPr algn="ctr" fontAlgn="ctr"/>
                      <a:r>
                        <a:rPr lang="en-US" sz="900">
                          <a:effectLst/>
                        </a:rPr>
                        <a:t>Gym / Fitness Center</a:t>
                      </a:r>
                    </a:p>
                  </a:txBody>
                  <a:tcPr marL="2963" marR="2963" marT="2963" marB="2963" anchor="ctr"/>
                </a:tc>
                <a:tc>
                  <a:txBody>
                    <a:bodyPr/>
                    <a:lstStyle/>
                    <a:p>
                      <a:pPr algn="ctr" fontAlgn="ctr"/>
                      <a:r>
                        <a:rPr lang="en-US" sz="900">
                          <a:effectLst/>
                        </a:rPr>
                        <a:t>Pub</a:t>
                      </a:r>
                    </a:p>
                  </a:txBody>
                  <a:tcPr marL="2963" marR="2963" marT="2963" marB="2963" anchor="ctr"/>
                </a:tc>
                <a:tc>
                  <a:txBody>
                    <a:bodyPr/>
                    <a:lstStyle/>
                    <a:p>
                      <a:pPr algn="ctr" fontAlgn="ctr"/>
                      <a:r>
                        <a:rPr lang="en-US" sz="900">
                          <a:effectLst/>
                        </a:rPr>
                        <a:t>Café</a:t>
                      </a:r>
                    </a:p>
                  </a:txBody>
                  <a:tcPr marL="2963" marR="2963" marT="2963" marB="2963" anchor="ctr"/>
                </a:tc>
                <a:tc>
                  <a:txBody>
                    <a:bodyPr/>
                    <a:lstStyle/>
                    <a:p>
                      <a:pPr algn="ctr" fontAlgn="ctr"/>
                      <a:r>
                        <a:rPr lang="en-US" sz="900">
                          <a:effectLst/>
                        </a:rPr>
                        <a:t>Hotel Bar</a:t>
                      </a:r>
                    </a:p>
                  </a:txBody>
                  <a:tcPr marL="2963" marR="2963" marT="2963" marB="2963" anchor="ctr"/>
                </a:tc>
                <a:tc>
                  <a:txBody>
                    <a:bodyPr/>
                    <a:lstStyle/>
                    <a:p>
                      <a:pPr algn="ctr" fontAlgn="ctr"/>
                      <a:r>
                        <a:rPr lang="en-US" sz="900" dirty="0">
                          <a:effectLst/>
                        </a:rPr>
                        <a:t>Sushi Restaurant</a:t>
                      </a:r>
                    </a:p>
                  </a:txBody>
                  <a:tcPr marL="2963" marR="2963" marT="2963" marB="2963" anchor="ctr"/>
                </a:tc>
                <a:extLst>
                  <a:ext uri="{0D108BD9-81ED-4DB2-BD59-A6C34878D82A}">
                    <a16:rowId xmlns:a16="http://schemas.microsoft.com/office/drawing/2014/main" val="3478662252"/>
                  </a:ext>
                </a:extLst>
              </a:tr>
            </a:tbl>
          </a:graphicData>
        </a:graphic>
      </p:graphicFrame>
      <p:sp>
        <p:nvSpPr>
          <p:cNvPr id="5" name="Title 1">
            <a:extLst>
              <a:ext uri="{FF2B5EF4-FFF2-40B4-BE49-F238E27FC236}">
                <a16:creationId xmlns:a16="http://schemas.microsoft.com/office/drawing/2014/main" id="{CB4DA155-B805-4C0D-AFD8-86F371DE1451}"/>
              </a:ext>
            </a:extLst>
          </p:cNvPr>
          <p:cNvSpPr>
            <a:spLocks noGrp="1"/>
          </p:cNvSpPr>
          <p:nvPr>
            <p:ph type="title"/>
          </p:nvPr>
        </p:nvSpPr>
        <p:spPr>
          <a:xfrm>
            <a:off x="1458911" y="0"/>
            <a:ext cx="10018713" cy="1752599"/>
          </a:xfrm>
        </p:spPr>
        <p:txBody>
          <a:bodyPr/>
          <a:lstStyle/>
          <a:p>
            <a:r>
              <a:rPr lang="en-US" dirty="0"/>
              <a:t>Venues</a:t>
            </a:r>
          </a:p>
        </p:txBody>
      </p:sp>
    </p:spTree>
    <p:extLst>
      <p:ext uri="{BB962C8B-B14F-4D97-AF65-F5344CB8AC3E}">
        <p14:creationId xmlns:p14="http://schemas.microsoft.com/office/powerpoint/2010/main" val="2124142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06A1B-4972-491A-B51D-0F3E74D26735}"/>
              </a:ext>
            </a:extLst>
          </p:cNvPr>
          <p:cNvSpPr>
            <a:spLocks noGrp="1"/>
          </p:cNvSpPr>
          <p:nvPr>
            <p:ph type="title"/>
          </p:nvPr>
        </p:nvSpPr>
        <p:spPr/>
        <p:txBody>
          <a:bodyPr>
            <a:normAutofit/>
          </a:bodyPr>
          <a:lstStyle/>
          <a:p>
            <a:r>
              <a:rPr lang="en-US" b="1" dirty="0"/>
              <a:t>K Mean Analysis</a:t>
            </a:r>
            <a:endParaRPr lang="en-US" dirty="0"/>
          </a:p>
        </p:txBody>
      </p:sp>
      <p:sp>
        <p:nvSpPr>
          <p:cNvPr id="3" name="Content Placeholder 2">
            <a:extLst>
              <a:ext uri="{FF2B5EF4-FFF2-40B4-BE49-F238E27FC236}">
                <a16:creationId xmlns:a16="http://schemas.microsoft.com/office/drawing/2014/main" id="{39ECEDAF-A448-4129-8201-1A4DC1572497}"/>
              </a:ext>
            </a:extLst>
          </p:cNvPr>
          <p:cNvSpPr>
            <a:spLocks noGrp="1"/>
          </p:cNvSpPr>
          <p:nvPr>
            <p:ph idx="1"/>
          </p:nvPr>
        </p:nvSpPr>
        <p:spPr/>
        <p:txBody>
          <a:bodyPr/>
          <a:lstStyle/>
          <a:p>
            <a:r>
              <a:rPr lang="en-US" dirty="0"/>
              <a:t>We Applied K- means analysis to cluster our data.</a:t>
            </a:r>
          </a:p>
          <a:p>
            <a:r>
              <a:rPr lang="en-US" dirty="0"/>
              <a:t>Optimum K = 5 clusters</a:t>
            </a:r>
          </a:p>
        </p:txBody>
      </p:sp>
    </p:spTree>
    <p:extLst>
      <p:ext uri="{BB962C8B-B14F-4D97-AF65-F5344CB8AC3E}">
        <p14:creationId xmlns:p14="http://schemas.microsoft.com/office/powerpoint/2010/main" val="1395583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1D7A3-7FDB-4B8F-AA5E-B0DE208E146C}"/>
              </a:ext>
            </a:extLst>
          </p:cNvPr>
          <p:cNvSpPr>
            <a:spLocks noGrp="1"/>
          </p:cNvSpPr>
          <p:nvPr>
            <p:ph type="title"/>
          </p:nvPr>
        </p:nvSpPr>
        <p:spPr/>
        <p:txBody>
          <a:bodyPr/>
          <a:lstStyle/>
          <a:p>
            <a:r>
              <a:rPr lang="en-US" b="1" dirty="0"/>
              <a:t>K Mean Analysis</a:t>
            </a:r>
            <a:endParaRPr lang="en-US" dirty="0"/>
          </a:p>
        </p:txBody>
      </p:sp>
      <p:pic>
        <p:nvPicPr>
          <p:cNvPr id="4" name="Content Placeholder 3">
            <a:extLst>
              <a:ext uri="{FF2B5EF4-FFF2-40B4-BE49-F238E27FC236}">
                <a16:creationId xmlns:a16="http://schemas.microsoft.com/office/drawing/2014/main" id="{E43734A5-BAC5-489F-9C91-7F0BD16979F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3500" y="2667000"/>
            <a:ext cx="7937500" cy="3784600"/>
          </a:xfrm>
          <a:prstGeom prst="rect">
            <a:avLst/>
          </a:prstGeom>
          <a:noFill/>
          <a:ln>
            <a:noFill/>
          </a:ln>
        </p:spPr>
      </p:pic>
    </p:spTree>
    <p:extLst>
      <p:ext uri="{BB962C8B-B14F-4D97-AF65-F5344CB8AC3E}">
        <p14:creationId xmlns:p14="http://schemas.microsoft.com/office/powerpoint/2010/main" val="2036513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7AC5-48C5-4ED6-B423-EE22B5C0148D}"/>
              </a:ext>
            </a:extLst>
          </p:cNvPr>
          <p:cNvSpPr>
            <a:spLocks noGrp="1"/>
          </p:cNvSpPr>
          <p:nvPr>
            <p:ph type="title"/>
          </p:nvPr>
        </p:nvSpPr>
        <p:spPr/>
        <p:txBody>
          <a:bodyPr/>
          <a:lstStyle/>
          <a:p>
            <a:r>
              <a:rPr lang="en-US" dirty="0"/>
              <a:t>London map by clusters</a:t>
            </a:r>
          </a:p>
        </p:txBody>
      </p:sp>
      <p:pic>
        <p:nvPicPr>
          <p:cNvPr id="7" name="Picture 6">
            <a:extLst>
              <a:ext uri="{FF2B5EF4-FFF2-40B4-BE49-F238E27FC236}">
                <a16:creationId xmlns:a16="http://schemas.microsoft.com/office/drawing/2014/main" id="{CB954FE5-DDD5-473C-A352-69C0EDE86A8D}"/>
              </a:ext>
            </a:extLst>
          </p:cNvPr>
          <p:cNvPicPr>
            <a:picLocks noChangeAspect="1"/>
          </p:cNvPicPr>
          <p:nvPr/>
        </p:nvPicPr>
        <p:blipFill>
          <a:blip r:embed="rId2"/>
          <a:stretch>
            <a:fillRect/>
          </a:stretch>
        </p:blipFill>
        <p:spPr>
          <a:xfrm>
            <a:off x="2933701" y="2091799"/>
            <a:ext cx="7518400" cy="4348390"/>
          </a:xfrm>
          <a:prstGeom prst="rect">
            <a:avLst/>
          </a:prstGeom>
        </p:spPr>
      </p:pic>
    </p:spTree>
    <p:extLst>
      <p:ext uri="{BB962C8B-B14F-4D97-AF65-F5344CB8AC3E}">
        <p14:creationId xmlns:p14="http://schemas.microsoft.com/office/powerpoint/2010/main" val="2499996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6183-E452-4796-913E-CFBF38F5D2C1}"/>
              </a:ext>
            </a:extLst>
          </p:cNvPr>
          <p:cNvSpPr>
            <a:spLocks noGrp="1"/>
          </p:cNvSpPr>
          <p:nvPr>
            <p:ph type="title"/>
          </p:nvPr>
        </p:nvSpPr>
        <p:spPr/>
        <p:txBody>
          <a:bodyPr/>
          <a:lstStyle/>
          <a:p>
            <a:r>
              <a:rPr lang="en-US" dirty="0"/>
              <a:t>Results</a:t>
            </a:r>
          </a:p>
        </p:txBody>
      </p:sp>
      <p:graphicFrame>
        <p:nvGraphicFramePr>
          <p:cNvPr id="4" name="Content Placeholder 3">
            <a:extLst>
              <a:ext uri="{FF2B5EF4-FFF2-40B4-BE49-F238E27FC236}">
                <a16:creationId xmlns:a16="http://schemas.microsoft.com/office/drawing/2014/main" id="{052D9F7C-B8AB-4643-9FB3-D5D429B76794}"/>
              </a:ext>
            </a:extLst>
          </p:cNvPr>
          <p:cNvGraphicFramePr>
            <a:graphicFrameLocks noGrp="1"/>
          </p:cNvGraphicFramePr>
          <p:nvPr>
            <p:ph idx="1"/>
            <p:extLst>
              <p:ext uri="{D42A27DB-BD31-4B8C-83A1-F6EECF244321}">
                <p14:modId xmlns:p14="http://schemas.microsoft.com/office/powerpoint/2010/main" val="3405599740"/>
              </p:ext>
            </p:extLst>
          </p:nvPr>
        </p:nvGraphicFramePr>
        <p:xfrm>
          <a:off x="1484311" y="3229834"/>
          <a:ext cx="10424160" cy="2379536"/>
        </p:xfrm>
        <a:graphic>
          <a:graphicData uri="http://schemas.openxmlformats.org/drawingml/2006/table">
            <a:tbl>
              <a:tblPr firstRow="1">
                <a:tableStyleId>{3B4B98B0-60AC-42C2-AFA5-B58CD77FA1E5}</a:tableStyleId>
              </a:tblPr>
              <a:tblGrid>
                <a:gridCol w="548640">
                  <a:extLst>
                    <a:ext uri="{9D8B030D-6E8A-4147-A177-3AD203B41FA5}">
                      <a16:colId xmlns:a16="http://schemas.microsoft.com/office/drawing/2014/main" val="2108959736"/>
                    </a:ext>
                  </a:extLst>
                </a:gridCol>
                <a:gridCol w="548640">
                  <a:extLst>
                    <a:ext uri="{9D8B030D-6E8A-4147-A177-3AD203B41FA5}">
                      <a16:colId xmlns:a16="http://schemas.microsoft.com/office/drawing/2014/main" val="2200488083"/>
                    </a:ext>
                  </a:extLst>
                </a:gridCol>
                <a:gridCol w="548640">
                  <a:extLst>
                    <a:ext uri="{9D8B030D-6E8A-4147-A177-3AD203B41FA5}">
                      <a16:colId xmlns:a16="http://schemas.microsoft.com/office/drawing/2014/main" val="1670480207"/>
                    </a:ext>
                  </a:extLst>
                </a:gridCol>
                <a:gridCol w="548640">
                  <a:extLst>
                    <a:ext uri="{9D8B030D-6E8A-4147-A177-3AD203B41FA5}">
                      <a16:colId xmlns:a16="http://schemas.microsoft.com/office/drawing/2014/main" val="1244288175"/>
                    </a:ext>
                  </a:extLst>
                </a:gridCol>
                <a:gridCol w="548640">
                  <a:extLst>
                    <a:ext uri="{9D8B030D-6E8A-4147-A177-3AD203B41FA5}">
                      <a16:colId xmlns:a16="http://schemas.microsoft.com/office/drawing/2014/main" val="2918315378"/>
                    </a:ext>
                  </a:extLst>
                </a:gridCol>
                <a:gridCol w="548640">
                  <a:extLst>
                    <a:ext uri="{9D8B030D-6E8A-4147-A177-3AD203B41FA5}">
                      <a16:colId xmlns:a16="http://schemas.microsoft.com/office/drawing/2014/main" val="3969842105"/>
                    </a:ext>
                  </a:extLst>
                </a:gridCol>
                <a:gridCol w="548640">
                  <a:extLst>
                    <a:ext uri="{9D8B030D-6E8A-4147-A177-3AD203B41FA5}">
                      <a16:colId xmlns:a16="http://schemas.microsoft.com/office/drawing/2014/main" val="3348590828"/>
                    </a:ext>
                  </a:extLst>
                </a:gridCol>
                <a:gridCol w="548640">
                  <a:extLst>
                    <a:ext uri="{9D8B030D-6E8A-4147-A177-3AD203B41FA5}">
                      <a16:colId xmlns:a16="http://schemas.microsoft.com/office/drawing/2014/main" val="531508539"/>
                    </a:ext>
                  </a:extLst>
                </a:gridCol>
                <a:gridCol w="548640">
                  <a:extLst>
                    <a:ext uri="{9D8B030D-6E8A-4147-A177-3AD203B41FA5}">
                      <a16:colId xmlns:a16="http://schemas.microsoft.com/office/drawing/2014/main" val="2057163884"/>
                    </a:ext>
                  </a:extLst>
                </a:gridCol>
                <a:gridCol w="548640">
                  <a:extLst>
                    <a:ext uri="{9D8B030D-6E8A-4147-A177-3AD203B41FA5}">
                      <a16:colId xmlns:a16="http://schemas.microsoft.com/office/drawing/2014/main" val="2222739319"/>
                    </a:ext>
                  </a:extLst>
                </a:gridCol>
                <a:gridCol w="548640">
                  <a:extLst>
                    <a:ext uri="{9D8B030D-6E8A-4147-A177-3AD203B41FA5}">
                      <a16:colId xmlns:a16="http://schemas.microsoft.com/office/drawing/2014/main" val="3777922099"/>
                    </a:ext>
                  </a:extLst>
                </a:gridCol>
                <a:gridCol w="548640">
                  <a:extLst>
                    <a:ext uri="{9D8B030D-6E8A-4147-A177-3AD203B41FA5}">
                      <a16:colId xmlns:a16="http://schemas.microsoft.com/office/drawing/2014/main" val="2016352583"/>
                    </a:ext>
                  </a:extLst>
                </a:gridCol>
                <a:gridCol w="548640">
                  <a:extLst>
                    <a:ext uri="{9D8B030D-6E8A-4147-A177-3AD203B41FA5}">
                      <a16:colId xmlns:a16="http://schemas.microsoft.com/office/drawing/2014/main" val="1628206439"/>
                    </a:ext>
                  </a:extLst>
                </a:gridCol>
                <a:gridCol w="548640">
                  <a:extLst>
                    <a:ext uri="{9D8B030D-6E8A-4147-A177-3AD203B41FA5}">
                      <a16:colId xmlns:a16="http://schemas.microsoft.com/office/drawing/2014/main" val="3613074596"/>
                    </a:ext>
                  </a:extLst>
                </a:gridCol>
                <a:gridCol w="548640">
                  <a:extLst>
                    <a:ext uri="{9D8B030D-6E8A-4147-A177-3AD203B41FA5}">
                      <a16:colId xmlns:a16="http://schemas.microsoft.com/office/drawing/2014/main" val="2992805803"/>
                    </a:ext>
                  </a:extLst>
                </a:gridCol>
                <a:gridCol w="548640">
                  <a:extLst>
                    <a:ext uri="{9D8B030D-6E8A-4147-A177-3AD203B41FA5}">
                      <a16:colId xmlns:a16="http://schemas.microsoft.com/office/drawing/2014/main" val="3031206087"/>
                    </a:ext>
                  </a:extLst>
                </a:gridCol>
                <a:gridCol w="548640">
                  <a:extLst>
                    <a:ext uri="{9D8B030D-6E8A-4147-A177-3AD203B41FA5}">
                      <a16:colId xmlns:a16="http://schemas.microsoft.com/office/drawing/2014/main" val="1505035044"/>
                    </a:ext>
                  </a:extLst>
                </a:gridCol>
                <a:gridCol w="548640">
                  <a:extLst>
                    <a:ext uri="{9D8B030D-6E8A-4147-A177-3AD203B41FA5}">
                      <a16:colId xmlns:a16="http://schemas.microsoft.com/office/drawing/2014/main" val="4052403764"/>
                    </a:ext>
                  </a:extLst>
                </a:gridCol>
                <a:gridCol w="548640">
                  <a:extLst>
                    <a:ext uri="{9D8B030D-6E8A-4147-A177-3AD203B41FA5}">
                      <a16:colId xmlns:a16="http://schemas.microsoft.com/office/drawing/2014/main" val="1155716024"/>
                    </a:ext>
                  </a:extLst>
                </a:gridCol>
              </a:tblGrid>
              <a:tr h="0">
                <a:tc>
                  <a:txBody>
                    <a:bodyPr/>
                    <a:lstStyle/>
                    <a:p>
                      <a:pPr algn="ctr" fontAlgn="ctr"/>
                      <a:br>
                        <a:rPr lang="en-US" sz="1000" dirty="0">
                          <a:effectLst/>
                        </a:rPr>
                      </a:br>
                      <a:r>
                        <a:rPr lang="en-US" sz="1000" dirty="0">
                          <a:effectLst/>
                        </a:rPr>
                        <a:t>Borough</a:t>
                      </a:r>
                      <a:endParaRPr lang="en-US" sz="1000" b="1" dirty="0">
                        <a:effectLst/>
                      </a:endParaRPr>
                    </a:p>
                  </a:txBody>
                  <a:tcPr marL="11692" marR="11692" marT="11692" marB="11692" anchor="ctr"/>
                </a:tc>
                <a:tc>
                  <a:txBody>
                    <a:bodyPr/>
                    <a:lstStyle/>
                    <a:p>
                      <a:pPr algn="ctr" fontAlgn="ctr"/>
                      <a:r>
                        <a:rPr lang="en-US" sz="1000" dirty="0">
                          <a:effectLst/>
                        </a:rPr>
                        <a:t>White British</a:t>
                      </a:r>
                      <a:endParaRPr lang="en-US" sz="1000" b="1" dirty="0">
                        <a:effectLst/>
                      </a:endParaRPr>
                    </a:p>
                  </a:txBody>
                  <a:tcPr marL="11692" marR="11692" marT="11692" marB="11692" anchor="ctr"/>
                </a:tc>
                <a:tc>
                  <a:txBody>
                    <a:bodyPr/>
                    <a:lstStyle/>
                    <a:p>
                      <a:pPr algn="ctr" fontAlgn="ctr"/>
                      <a:r>
                        <a:rPr lang="en-US" sz="1000" dirty="0">
                          <a:effectLst/>
                        </a:rPr>
                        <a:t>White Irish</a:t>
                      </a:r>
                      <a:endParaRPr lang="en-US" sz="1000" b="1" dirty="0">
                        <a:effectLst/>
                      </a:endParaRPr>
                    </a:p>
                  </a:txBody>
                  <a:tcPr marL="11692" marR="11692" marT="11692" marB="11692" anchor="ctr"/>
                </a:tc>
                <a:tc>
                  <a:txBody>
                    <a:bodyPr/>
                    <a:lstStyle/>
                    <a:p>
                      <a:pPr algn="ctr" fontAlgn="ctr"/>
                      <a:r>
                        <a:rPr lang="en-US" sz="1000" dirty="0">
                          <a:effectLst/>
                        </a:rPr>
                        <a:t>White Other</a:t>
                      </a:r>
                      <a:endParaRPr lang="en-US" sz="1000" b="1" dirty="0">
                        <a:effectLst/>
                      </a:endParaRPr>
                    </a:p>
                  </a:txBody>
                  <a:tcPr marL="11692" marR="11692" marT="11692" marB="11692" anchor="ctr"/>
                </a:tc>
                <a:tc>
                  <a:txBody>
                    <a:bodyPr/>
                    <a:lstStyle/>
                    <a:p>
                      <a:pPr algn="ctr" fontAlgn="ctr"/>
                      <a:r>
                        <a:rPr lang="en-US" sz="1000" dirty="0">
                          <a:effectLst/>
                        </a:rPr>
                        <a:t>Mixed</a:t>
                      </a:r>
                      <a:endParaRPr lang="en-US" sz="1000" b="1" dirty="0">
                        <a:effectLst/>
                      </a:endParaRPr>
                    </a:p>
                  </a:txBody>
                  <a:tcPr marL="11692" marR="11692" marT="11692" marB="11692" anchor="ctr"/>
                </a:tc>
                <a:tc>
                  <a:txBody>
                    <a:bodyPr/>
                    <a:lstStyle/>
                    <a:p>
                      <a:pPr algn="ctr" fontAlgn="ctr"/>
                      <a:r>
                        <a:rPr lang="en-US" sz="1000">
                          <a:effectLst/>
                        </a:rPr>
                        <a:t>Asian</a:t>
                      </a:r>
                      <a:endParaRPr lang="en-US" sz="1000" b="1">
                        <a:effectLst/>
                      </a:endParaRPr>
                    </a:p>
                  </a:txBody>
                  <a:tcPr marL="11692" marR="11692" marT="11692" marB="11692" anchor="ctr"/>
                </a:tc>
                <a:tc>
                  <a:txBody>
                    <a:bodyPr/>
                    <a:lstStyle/>
                    <a:p>
                      <a:pPr algn="ctr" fontAlgn="ctr"/>
                      <a:r>
                        <a:rPr lang="en-US" sz="1000">
                          <a:effectLst/>
                        </a:rPr>
                        <a:t>Black</a:t>
                      </a:r>
                      <a:endParaRPr lang="en-US" sz="1000" b="1">
                        <a:effectLst/>
                      </a:endParaRPr>
                    </a:p>
                  </a:txBody>
                  <a:tcPr marL="11692" marR="11692" marT="11692" marB="11692" anchor="ctr"/>
                </a:tc>
                <a:tc>
                  <a:txBody>
                    <a:bodyPr/>
                    <a:lstStyle/>
                    <a:p>
                      <a:pPr algn="ctr" fontAlgn="ctr"/>
                      <a:r>
                        <a:rPr lang="en-US" sz="1000" dirty="0">
                          <a:effectLst/>
                        </a:rPr>
                        <a:t>Other</a:t>
                      </a:r>
                      <a:endParaRPr lang="en-US" sz="1000" b="1" dirty="0">
                        <a:effectLst/>
                      </a:endParaRPr>
                    </a:p>
                  </a:txBody>
                  <a:tcPr marL="11692" marR="11692" marT="11692" marB="11692" anchor="ctr"/>
                </a:tc>
                <a:tc>
                  <a:txBody>
                    <a:bodyPr/>
                    <a:lstStyle/>
                    <a:p>
                      <a:pPr algn="ctr" fontAlgn="ctr"/>
                      <a:r>
                        <a:rPr lang="en-US" sz="1000" dirty="0">
                          <a:effectLst/>
                        </a:rPr>
                        <a:t>Cluster Labels</a:t>
                      </a:r>
                      <a:endParaRPr lang="en-US" sz="1000" b="1" dirty="0">
                        <a:effectLst/>
                      </a:endParaRPr>
                    </a:p>
                  </a:txBody>
                  <a:tcPr marL="11692" marR="11692" marT="11692" marB="11692" anchor="ctr"/>
                </a:tc>
                <a:tc>
                  <a:txBody>
                    <a:bodyPr/>
                    <a:lstStyle/>
                    <a:p>
                      <a:pPr algn="ctr" fontAlgn="ctr"/>
                      <a:r>
                        <a:rPr lang="en-US" sz="1000" dirty="0">
                          <a:effectLst/>
                        </a:rPr>
                        <a:t>1st Most Common Venue</a:t>
                      </a:r>
                      <a:endParaRPr lang="en-US" sz="1000" b="1" dirty="0">
                        <a:effectLst/>
                      </a:endParaRPr>
                    </a:p>
                  </a:txBody>
                  <a:tcPr marL="11692" marR="11692" marT="11692" marB="11692" anchor="ctr"/>
                </a:tc>
                <a:tc>
                  <a:txBody>
                    <a:bodyPr/>
                    <a:lstStyle/>
                    <a:p>
                      <a:pPr algn="ctr" fontAlgn="ctr"/>
                      <a:r>
                        <a:rPr lang="en-US" sz="1000" dirty="0">
                          <a:effectLst/>
                        </a:rPr>
                        <a:t>2nd Most Common Venue</a:t>
                      </a:r>
                      <a:endParaRPr lang="en-US" sz="1000" b="1" dirty="0">
                        <a:effectLst/>
                      </a:endParaRPr>
                    </a:p>
                  </a:txBody>
                  <a:tcPr marL="11692" marR="11692" marT="11692" marB="11692" anchor="ctr"/>
                </a:tc>
                <a:tc>
                  <a:txBody>
                    <a:bodyPr/>
                    <a:lstStyle/>
                    <a:p>
                      <a:pPr algn="ctr" fontAlgn="ctr"/>
                      <a:r>
                        <a:rPr lang="en-US" sz="1000" dirty="0">
                          <a:effectLst/>
                        </a:rPr>
                        <a:t>3rd Most Common Venue</a:t>
                      </a:r>
                      <a:endParaRPr lang="en-US" sz="1000" b="1" dirty="0">
                        <a:effectLst/>
                      </a:endParaRPr>
                    </a:p>
                  </a:txBody>
                  <a:tcPr marL="11692" marR="11692" marT="11692" marB="11692" anchor="ctr"/>
                </a:tc>
                <a:tc>
                  <a:txBody>
                    <a:bodyPr/>
                    <a:lstStyle/>
                    <a:p>
                      <a:pPr algn="ctr" fontAlgn="ctr"/>
                      <a:r>
                        <a:rPr lang="en-US" sz="1000" dirty="0">
                          <a:effectLst/>
                        </a:rPr>
                        <a:t>4th Most Common Venue</a:t>
                      </a:r>
                      <a:endParaRPr lang="en-US" sz="1000" b="1" dirty="0">
                        <a:effectLst/>
                      </a:endParaRPr>
                    </a:p>
                  </a:txBody>
                  <a:tcPr marL="11692" marR="11692" marT="11692" marB="11692" anchor="ctr"/>
                </a:tc>
                <a:tc>
                  <a:txBody>
                    <a:bodyPr/>
                    <a:lstStyle/>
                    <a:p>
                      <a:pPr algn="ctr" fontAlgn="ctr"/>
                      <a:r>
                        <a:rPr lang="en-US" sz="1000" dirty="0">
                          <a:effectLst/>
                        </a:rPr>
                        <a:t>5th Most Common Venue</a:t>
                      </a:r>
                      <a:endParaRPr lang="en-US" sz="1000" b="1" dirty="0">
                        <a:effectLst/>
                      </a:endParaRPr>
                    </a:p>
                  </a:txBody>
                  <a:tcPr marL="11692" marR="11692" marT="11692" marB="11692" anchor="ctr"/>
                </a:tc>
                <a:tc>
                  <a:txBody>
                    <a:bodyPr/>
                    <a:lstStyle/>
                    <a:p>
                      <a:pPr algn="ctr" fontAlgn="ctr"/>
                      <a:r>
                        <a:rPr lang="en-US" sz="1000" dirty="0">
                          <a:effectLst/>
                        </a:rPr>
                        <a:t>6th Most Common Venue</a:t>
                      </a:r>
                      <a:endParaRPr lang="en-US" sz="1000" b="1" dirty="0">
                        <a:effectLst/>
                      </a:endParaRPr>
                    </a:p>
                  </a:txBody>
                  <a:tcPr marL="11692" marR="11692" marT="11692" marB="11692" anchor="ctr"/>
                </a:tc>
                <a:tc>
                  <a:txBody>
                    <a:bodyPr/>
                    <a:lstStyle/>
                    <a:p>
                      <a:pPr algn="ctr" fontAlgn="ctr"/>
                      <a:r>
                        <a:rPr lang="en-US" sz="1000" dirty="0">
                          <a:effectLst/>
                        </a:rPr>
                        <a:t>7th Most Common Venue</a:t>
                      </a:r>
                      <a:endParaRPr lang="en-US" sz="1000" b="1" dirty="0">
                        <a:effectLst/>
                      </a:endParaRPr>
                    </a:p>
                  </a:txBody>
                  <a:tcPr marL="11692" marR="11692" marT="11692" marB="11692" anchor="ctr"/>
                </a:tc>
                <a:tc>
                  <a:txBody>
                    <a:bodyPr/>
                    <a:lstStyle/>
                    <a:p>
                      <a:pPr algn="ctr" fontAlgn="ctr"/>
                      <a:r>
                        <a:rPr lang="en-US" sz="1000" dirty="0">
                          <a:effectLst/>
                        </a:rPr>
                        <a:t>8th Most Common Venue</a:t>
                      </a:r>
                      <a:endParaRPr lang="en-US" sz="1000" b="1" dirty="0">
                        <a:effectLst/>
                      </a:endParaRPr>
                    </a:p>
                  </a:txBody>
                  <a:tcPr marL="11692" marR="11692" marT="11692" marB="11692" anchor="ctr"/>
                </a:tc>
                <a:tc>
                  <a:txBody>
                    <a:bodyPr/>
                    <a:lstStyle/>
                    <a:p>
                      <a:pPr algn="ctr" fontAlgn="ctr"/>
                      <a:r>
                        <a:rPr lang="en-US" sz="1000" dirty="0">
                          <a:effectLst/>
                        </a:rPr>
                        <a:t>9th Most Common Venue</a:t>
                      </a:r>
                      <a:endParaRPr lang="en-US" sz="1000" b="1" dirty="0">
                        <a:effectLst/>
                      </a:endParaRPr>
                    </a:p>
                  </a:txBody>
                  <a:tcPr marL="11692" marR="11692" marT="11692" marB="11692" anchor="ctr"/>
                </a:tc>
                <a:tc>
                  <a:txBody>
                    <a:bodyPr/>
                    <a:lstStyle/>
                    <a:p>
                      <a:pPr algn="ctr" fontAlgn="ctr"/>
                      <a:r>
                        <a:rPr lang="en-US" sz="1000" dirty="0">
                          <a:effectLst/>
                        </a:rPr>
                        <a:t>10th Most Common Venue</a:t>
                      </a:r>
                      <a:endParaRPr lang="en-US" sz="1000" b="1" dirty="0">
                        <a:effectLst/>
                      </a:endParaRPr>
                    </a:p>
                  </a:txBody>
                  <a:tcPr marL="11692" marR="11692" marT="11692" marB="11692" anchor="ctr"/>
                </a:tc>
                <a:extLst>
                  <a:ext uri="{0D108BD9-81ED-4DB2-BD59-A6C34878D82A}">
                    <a16:rowId xmlns:a16="http://schemas.microsoft.com/office/drawing/2014/main" val="3084926804"/>
                  </a:ext>
                </a:extLst>
              </a:tr>
              <a:tr h="0">
                <a:tc>
                  <a:txBody>
                    <a:bodyPr/>
                    <a:lstStyle/>
                    <a:p>
                      <a:pPr algn="ctr" fontAlgn="ctr"/>
                      <a:r>
                        <a:rPr lang="en-US" sz="1000" dirty="0">
                          <a:effectLst/>
                        </a:rPr>
                        <a:t>Merton</a:t>
                      </a:r>
                    </a:p>
                  </a:txBody>
                  <a:tcPr marL="11692" marR="11692" marT="11692" marB="11692" anchor="ctr"/>
                </a:tc>
                <a:tc>
                  <a:txBody>
                    <a:bodyPr/>
                    <a:lstStyle/>
                    <a:p>
                      <a:pPr algn="ctr" fontAlgn="ctr"/>
                      <a:r>
                        <a:rPr lang="en-US" sz="1000">
                          <a:effectLst/>
                        </a:rPr>
                        <a:t>96658</a:t>
                      </a:r>
                    </a:p>
                  </a:txBody>
                  <a:tcPr marL="11692" marR="11692" marT="11692" marB="11692" anchor="ctr"/>
                </a:tc>
                <a:tc>
                  <a:txBody>
                    <a:bodyPr/>
                    <a:lstStyle/>
                    <a:p>
                      <a:pPr algn="ctr" fontAlgn="ctr"/>
                      <a:r>
                        <a:rPr lang="en-US" sz="1000">
                          <a:effectLst/>
                        </a:rPr>
                        <a:t>4417</a:t>
                      </a:r>
                    </a:p>
                  </a:txBody>
                  <a:tcPr marL="11692" marR="11692" marT="11692" marB="11692" anchor="ctr"/>
                </a:tc>
                <a:tc>
                  <a:txBody>
                    <a:bodyPr/>
                    <a:lstStyle/>
                    <a:p>
                      <a:pPr algn="ctr" fontAlgn="ctr"/>
                      <a:r>
                        <a:rPr lang="en-US" sz="1000">
                          <a:effectLst/>
                        </a:rPr>
                        <a:t>28531</a:t>
                      </a:r>
                    </a:p>
                  </a:txBody>
                  <a:tcPr marL="11692" marR="11692" marT="11692" marB="11692" anchor="ctr"/>
                </a:tc>
                <a:tc>
                  <a:txBody>
                    <a:bodyPr/>
                    <a:lstStyle/>
                    <a:p>
                      <a:pPr algn="ctr" fontAlgn="ctr"/>
                      <a:r>
                        <a:rPr lang="en-US" sz="1000">
                          <a:effectLst/>
                        </a:rPr>
                        <a:t>9334</a:t>
                      </a:r>
                    </a:p>
                  </a:txBody>
                  <a:tcPr marL="11692" marR="11692" marT="11692" marB="11692" anchor="ctr"/>
                </a:tc>
                <a:tc>
                  <a:txBody>
                    <a:bodyPr/>
                    <a:lstStyle/>
                    <a:p>
                      <a:pPr algn="ctr" fontAlgn="ctr"/>
                      <a:r>
                        <a:rPr lang="en-US" sz="1000">
                          <a:effectLst/>
                        </a:rPr>
                        <a:t>36143</a:t>
                      </a:r>
                    </a:p>
                  </a:txBody>
                  <a:tcPr marL="11692" marR="11692" marT="11692" marB="11692" anchor="ctr"/>
                </a:tc>
                <a:tc>
                  <a:txBody>
                    <a:bodyPr/>
                    <a:lstStyle/>
                    <a:p>
                      <a:pPr algn="ctr" fontAlgn="ctr"/>
                      <a:r>
                        <a:rPr lang="en-US" sz="1000" dirty="0">
                          <a:effectLst/>
                        </a:rPr>
                        <a:t>20811</a:t>
                      </a:r>
                    </a:p>
                  </a:txBody>
                  <a:tcPr marL="11692" marR="11692" marT="11692" marB="11692" anchor="ctr"/>
                </a:tc>
                <a:tc>
                  <a:txBody>
                    <a:bodyPr/>
                    <a:lstStyle/>
                    <a:p>
                      <a:pPr algn="ctr" fontAlgn="ctr"/>
                      <a:r>
                        <a:rPr lang="en-US" sz="1000" dirty="0">
                          <a:effectLst/>
                        </a:rPr>
                        <a:t>3799</a:t>
                      </a:r>
                    </a:p>
                  </a:txBody>
                  <a:tcPr marL="11692" marR="11692" marT="11692" marB="11692" anchor="ctr"/>
                </a:tc>
                <a:tc>
                  <a:txBody>
                    <a:bodyPr/>
                    <a:lstStyle/>
                    <a:p>
                      <a:pPr algn="ctr" fontAlgn="ctr"/>
                      <a:r>
                        <a:rPr lang="en-US" sz="1000">
                          <a:effectLst/>
                        </a:rPr>
                        <a:t>0</a:t>
                      </a:r>
                    </a:p>
                  </a:txBody>
                  <a:tcPr marL="11692" marR="11692" marT="11692" marB="11692" anchor="ctr"/>
                </a:tc>
                <a:tc>
                  <a:txBody>
                    <a:bodyPr/>
                    <a:lstStyle/>
                    <a:p>
                      <a:pPr algn="ctr" fontAlgn="ctr"/>
                      <a:r>
                        <a:rPr lang="en-US" sz="1000">
                          <a:effectLst/>
                        </a:rPr>
                        <a:t>Park</a:t>
                      </a:r>
                    </a:p>
                  </a:txBody>
                  <a:tcPr marL="11692" marR="11692" marT="11692" marB="11692" anchor="ctr"/>
                </a:tc>
                <a:tc>
                  <a:txBody>
                    <a:bodyPr/>
                    <a:lstStyle/>
                    <a:p>
                      <a:pPr algn="ctr" fontAlgn="ctr"/>
                      <a:r>
                        <a:rPr lang="en-US" sz="1000">
                          <a:effectLst/>
                        </a:rPr>
                        <a:t>Fast Food Restaurant</a:t>
                      </a:r>
                    </a:p>
                  </a:txBody>
                  <a:tcPr marL="11692" marR="11692" marT="11692" marB="11692" anchor="ctr"/>
                </a:tc>
                <a:tc>
                  <a:txBody>
                    <a:bodyPr/>
                    <a:lstStyle/>
                    <a:p>
                      <a:pPr algn="ctr" fontAlgn="ctr"/>
                      <a:r>
                        <a:rPr lang="en-US" sz="1000">
                          <a:effectLst/>
                        </a:rPr>
                        <a:t>Supermarket</a:t>
                      </a:r>
                    </a:p>
                  </a:txBody>
                  <a:tcPr marL="11692" marR="11692" marT="11692" marB="11692" anchor="ctr"/>
                </a:tc>
                <a:tc>
                  <a:txBody>
                    <a:bodyPr/>
                    <a:lstStyle/>
                    <a:p>
                      <a:pPr algn="ctr" fontAlgn="ctr"/>
                      <a:r>
                        <a:rPr lang="en-US" sz="1000">
                          <a:effectLst/>
                        </a:rPr>
                        <a:t>Café</a:t>
                      </a:r>
                    </a:p>
                  </a:txBody>
                  <a:tcPr marL="11692" marR="11692" marT="11692" marB="11692" anchor="ctr"/>
                </a:tc>
                <a:tc>
                  <a:txBody>
                    <a:bodyPr/>
                    <a:lstStyle/>
                    <a:p>
                      <a:pPr algn="ctr" fontAlgn="ctr"/>
                      <a:r>
                        <a:rPr lang="en-US" sz="1000">
                          <a:effectLst/>
                        </a:rPr>
                        <a:t>Indian Restaurant</a:t>
                      </a:r>
                    </a:p>
                  </a:txBody>
                  <a:tcPr marL="11692" marR="11692" marT="11692" marB="11692" anchor="ctr"/>
                </a:tc>
                <a:tc>
                  <a:txBody>
                    <a:bodyPr/>
                    <a:lstStyle/>
                    <a:p>
                      <a:pPr algn="ctr" fontAlgn="ctr"/>
                      <a:r>
                        <a:rPr lang="en-US" sz="1000">
                          <a:effectLst/>
                        </a:rPr>
                        <a:t>Bakery</a:t>
                      </a:r>
                    </a:p>
                  </a:txBody>
                  <a:tcPr marL="11692" marR="11692" marT="11692" marB="11692" anchor="ctr"/>
                </a:tc>
                <a:tc>
                  <a:txBody>
                    <a:bodyPr/>
                    <a:lstStyle/>
                    <a:p>
                      <a:pPr algn="ctr" fontAlgn="ctr"/>
                      <a:r>
                        <a:rPr lang="en-US" sz="1000">
                          <a:effectLst/>
                        </a:rPr>
                        <a:t>Garden Center</a:t>
                      </a:r>
                    </a:p>
                  </a:txBody>
                  <a:tcPr marL="11692" marR="11692" marT="11692" marB="11692" anchor="ctr"/>
                </a:tc>
                <a:tc>
                  <a:txBody>
                    <a:bodyPr/>
                    <a:lstStyle/>
                    <a:p>
                      <a:pPr algn="ctr" fontAlgn="ctr"/>
                      <a:r>
                        <a:rPr lang="en-US" sz="1000">
                          <a:effectLst/>
                        </a:rPr>
                        <a:t>Burger Joint</a:t>
                      </a:r>
                    </a:p>
                  </a:txBody>
                  <a:tcPr marL="11692" marR="11692" marT="11692" marB="11692" anchor="ctr"/>
                </a:tc>
                <a:tc>
                  <a:txBody>
                    <a:bodyPr/>
                    <a:lstStyle/>
                    <a:p>
                      <a:pPr algn="ctr" fontAlgn="ctr"/>
                      <a:r>
                        <a:rPr lang="en-US" sz="1000">
                          <a:effectLst/>
                        </a:rPr>
                        <a:t>Grocery Store</a:t>
                      </a:r>
                    </a:p>
                  </a:txBody>
                  <a:tcPr marL="11692" marR="11692" marT="11692" marB="11692" anchor="ctr"/>
                </a:tc>
                <a:tc>
                  <a:txBody>
                    <a:bodyPr/>
                    <a:lstStyle/>
                    <a:p>
                      <a:pPr algn="ctr" fontAlgn="ctr"/>
                      <a:r>
                        <a:rPr lang="en-US" sz="1000">
                          <a:effectLst/>
                        </a:rPr>
                        <a:t>Coffee Shop</a:t>
                      </a:r>
                    </a:p>
                  </a:txBody>
                  <a:tcPr marL="11692" marR="11692" marT="11692" marB="11692" anchor="ctr"/>
                </a:tc>
                <a:extLst>
                  <a:ext uri="{0D108BD9-81ED-4DB2-BD59-A6C34878D82A}">
                    <a16:rowId xmlns:a16="http://schemas.microsoft.com/office/drawing/2014/main" val="1480311526"/>
                  </a:ext>
                </a:extLst>
              </a:tr>
              <a:tr h="0">
                <a:tc>
                  <a:txBody>
                    <a:bodyPr/>
                    <a:lstStyle/>
                    <a:p>
                      <a:pPr algn="ctr" fontAlgn="ctr"/>
                      <a:r>
                        <a:rPr lang="en-US" sz="1000">
                          <a:effectLst/>
                        </a:rPr>
                        <a:t>Haringey</a:t>
                      </a:r>
                    </a:p>
                  </a:txBody>
                  <a:tcPr marL="11692" marR="11692" marT="11692" marB="11692" anchor="ctr"/>
                </a:tc>
                <a:tc>
                  <a:txBody>
                    <a:bodyPr/>
                    <a:lstStyle/>
                    <a:p>
                      <a:pPr algn="ctr" fontAlgn="ctr"/>
                      <a:r>
                        <a:rPr lang="en-US" sz="1000">
                          <a:effectLst/>
                        </a:rPr>
                        <a:t>88424</a:t>
                      </a:r>
                    </a:p>
                  </a:txBody>
                  <a:tcPr marL="11692" marR="11692" marT="11692" marB="11692" anchor="ctr"/>
                </a:tc>
                <a:tc>
                  <a:txBody>
                    <a:bodyPr/>
                    <a:lstStyle/>
                    <a:p>
                      <a:pPr algn="ctr" fontAlgn="ctr"/>
                      <a:r>
                        <a:rPr lang="en-US" sz="1000">
                          <a:effectLst/>
                        </a:rPr>
                        <a:t>6997</a:t>
                      </a:r>
                    </a:p>
                  </a:txBody>
                  <a:tcPr marL="11692" marR="11692" marT="11692" marB="11692" anchor="ctr"/>
                </a:tc>
                <a:tc>
                  <a:txBody>
                    <a:bodyPr/>
                    <a:lstStyle/>
                    <a:p>
                      <a:pPr algn="ctr" fontAlgn="ctr"/>
                      <a:r>
                        <a:rPr lang="en-US" sz="1000">
                          <a:effectLst/>
                        </a:rPr>
                        <a:t>58922</a:t>
                      </a:r>
                    </a:p>
                  </a:txBody>
                  <a:tcPr marL="11692" marR="11692" marT="11692" marB="11692" anchor="ctr"/>
                </a:tc>
                <a:tc>
                  <a:txBody>
                    <a:bodyPr/>
                    <a:lstStyle/>
                    <a:p>
                      <a:pPr algn="ctr" fontAlgn="ctr"/>
                      <a:r>
                        <a:rPr lang="en-US" sz="1000">
                          <a:effectLst/>
                        </a:rPr>
                        <a:t>16548</a:t>
                      </a:r>
                    </a:p>
                  </a:txBody>
                  <a:tcPr marL="11692" marR="11692" marT="11692" marB="11692" anchor="ctr"/>
                </a:tc>
                <a:tc>
                  <a:txBody>
                    <a:bodyPr/>
                    <a:lstStyle/>
                    <a:p>
                      <a:pPr algn="ctr" fontAlgn="ctr"/>
                      <a:r>
                        <a:rPr lang="en-US" sz="1000">
                          <a:effectLst/>
                        </a:rPr>
                        <a:t>24150</a:t>
                      </a:r>
                    </a:p>
                  </a:txBody>
                  <a:tcPr marL="11692" marR="11692" marT="11692" marB="11692" anchor="ctr"/>
                </a:tc>
                <a:tc>
                  <a:txBody>
                    <a:bodyPr/>
                    <a:lstStyle/>
                    <a:p>
                      <a:pPr algn="ctr" fontAlgn="ctr"/>
                      <a:r>
                        <a:rPr lang="en-US" sz="1000">
                          <a:effectLst/>
                        </a:rPr>
                        <a:t>47830</a:t>
                      </a:r>
                    </a:p>
                  </a:txBody>
                  <a:tcPr marL="11692" marR="11692" marT="11692" marB="11692" anchor="ctr"/>
                </a:tc>
                <a:tc>
                  <a:txBody>
                    <a:bodyPr/>
                    <a:lstStyle/>
                    <a:p>
                      <a:pPr algn="ctr" fontAlgn="ctr"/>
                      <a:r>
                        <a:rPr lang="en-US" sz="1000">
                          <a:effectLst/>
                        </a:rPr>
                        <a:t>12055</a:t>
                      </a:r>
                    </a:p>
                  </a:txBody>
                  <a:tcPr marL="11692" marR="11692" marT="11692" marB="11692" anchor="ctr"/>
                </a:tc>
                <a:tc>
                  <a:txBody>
                    <a:bodyPr/>
                    <a:lstStyle/>
                    <a:p>
                      <a:pPr algn="ctr" fontAlgn="ctr"/>
                      <a:r>
                        <a:rPr lang="en-US" sz="1000">
                          <a:effectLst/>
                        </a:rPr>
                        <a:t>0</a:t>
                      </a:r>
                    </a:p>
                  </a:txBody>
                  <a:tcPr marL="11692" marR="11692" marT="11692" marB="11692" anchor="ctr"/>
                </a:tc>
                <a:tc>
                  <a:txBody>
                    <a:bodyPr/>
                    <a:lstStyle/>
                    <a:p>
                      <a:pPr algn="ctr" fontAlgn="ctr"/>
                      <a:r>
                        <a:rPr lang="en-US" sz="1000">
                          <a:effectLst/>
                        </a:rPr>
                        <a:t>Fast Food Restaurant</a:t>
                      </a:r>
                    </a:p>
                  </a:txBody>
                  <a:tcPr marL="11692" marR="11692" marT="11692" marB="11692" anchor="ctr"/>
                </a:tc>
                <a:tc>
                  <a:txBody>
                    <a:bodyPr/>
                    <a:lstStyle/>
                    <a:p>
                      <a:pPr algn="ctr" fontAlgn="ctr"/>
                      <a:r>
                        <a:rPr lang="en-US" sz="1000">
                          <a:effectLst/>
                        </a:rPr>
                        <a:t>Café</a:t>
                      </a:r>
                    </a:p>
                  </a:txBody>
                  <a:tcPr marL="11692" marR="11692" marT="11692" marB="11692" anchor="ctr"/>
                </a:tc>
                <a:tc>
                  <a:txBody>
                    <a:bodyPr/>
                    <a:lstStyle/>
                    <a:p>
                      <a:pPr algn="ctr" fontAlgn="ctr"/>
                      <a:r>
                        <a:rPr lang="en-US" sz="1000">
                          <a:effectLst/>
                        </a:rPr>
                        <a:t>Indian Restaurant</a:t>
                      </a:r>
                    </a:p>
                  </a:txBody>
                  <a:tcPr marL="11692" marR="11692" marT="11692" marB="11692" anchor="ctr"/>
                </a:tc>
                <a:tc>
                  <a:txBody>
                    <a:bodyPr/>
                    <a:lstStyle/>
                    <a:p>
                      <a:pPr algn="ctr" fontAlgn="ctr"/>
                      <a:r>
                        <a:rPr lang="en-US" sz="1000">
                          <a:effectLst/>
                        </a:rPr>
                        <a:t>Gym / Fitness Center</a:t>
                      </a:r>
                    </a:p>
                  </a:txBody>
                  <a:tcPr marL="11692" marR="11692" marT="11692" marB="11692" anchor="ctr"/>
                </a:tc>
                <a:tc>
                  <a:txBody>
                    <a:bodyPr/>
                    <a:lstStyle/>
                    <a:p>
                      <a:pPr algn="ctr" fontAlgn="ctr"/>
                      <a:r>
                        <a:rPr lang="en-US" sz="1000">
                          <a:effectLst/>
                        </a:rPr>
                        <a:t>Portuguese Restaurant</a:t>
                      </a:r>
                    </a:p>
                  </a:txBody>
                  <a:tcPr marL="11692" marR="11692" marT="11692" marB="11692" anchor="ctr"/>
                </a:tc>
                <a:tc>
                  <a:txBody>
                    <a:bodyPr/>
                    <a:lstStyle/>
                    <a:p>
                      <a:pPr algn="ctr" fontAlgn="ctr"/>
                      <a:r>
                        <a:rPr lang="en-US" sz="1000">
                          <a:effectLst/>
                        </a:rPr>
                        <a:t>Pub</a:t>
                      </a:r>
                    </a:p>
                  </a:txBody>
                  <a:tcPr marL="11692" marR="11692" marT="11692" marB="11692" anchor="ctr"/>
                </a:tc>
                <a:tc>
                  <a:txBody>
                    <a:bodyPr/>
                    <a:lstStyle/>
                    <a:p>
                      <a:pPr algn="ctr" fontAlgn="ctr"/>
                      <a:r>
                        <a:rPr lang="en-US" sz="1000">
                          <a:effectLst/>
                        </a:rPr>
                        <a:t>Playground</a:t>
                      </a:r>
                    </a:p>
                  </a:txBody>
                  <a:tcPr marL="11692" marR="11692" marT="11692" marB="11692" anchor="ctr"/>
                </a:tc>
                <a:tc>
                  <a:txBody>
                    <a:bodyPr/>
                    <a:lstStyle/>
                    <a:p>
                      <a:pPr algn="ctr" fontAlgn="ctr"/>
                      <a:r>
                        <a:rPr lang="en-US" sz="1000">
                          <a:effectLst/>
                        </a:rPr>
                        <a:t>Convenience Store</a:t>
                      </a:r>
                    </a:p>
                  </a:txBody>
                  <a:tcPr marL="11692" marR="11692" marT="11692" marB="11692" anchor="ctr"/>
                </a:tc>
                <a:tc>
                  <a:txBody>
                    <a:bodyPr/>
                    <a:lstStyle/>
                    <a:p>
                      <a:pPr algn="ctr" fontAlgn="ctr"/>
                      <a:r>
                        <a:rPr lang="en-US" sz="1000">
                          <a:effectLst/>
                        </a:rPr>
                        <a:t>Park</a:t>
                      </a:r>
                    </a:p>
                  </a:txBody>
                  <a:tcPr marL="11692" marR="11692" marT="11692" marB="11692" anchor="ctr"/>
                </a:tc>
                <a:tc>
                  <a:txBody>
                    <a:bodyPr/>
                    <a:lstStyle/>
                    <a:p>
                      <a:pPr algn="ctr" fontAlgn="ctr"/>
                      <a:r>
                        <a:rPr lang="en-US" sz="1000">
                          <a:effectLst/>
                        </a:rPr>
                        <a:t>Movie Theater</a:t>
                      </a:r>
                    </a:p>
                  </a:txBody>
                  <a:tcPr marL="11692" marR="11692" marT="11692" marB="11692" anchor="ctr"/>
                </a:tc>
                <a:extLst>
                  <a:ext uri="{0D108BD9-81ED-4DB2-BD59-A6C34878D82A}">
                    <a16:rowId xmlns:a16="http://schemas.microsoft.com/office/drawing/2014/main" val="1682671514"/>
                  </a:ext>
                </a:extLst>
              </a:tr>
              <a:tr h="0">
                <a:tc>
                  <a:txBody>
                    <a:bodyPr/>
                    <a:lstStyle/>
                    <a:p>
                      <a:pPr algn="ctr" fontAlgn="ctr"/>
                      <a:r>
                        <a:rPr lang="en-US" sz="1000" dirty="0">
                          <a:effectLst/>
                        </a:rPr>
                        <a:t>Barking and Dagenham</a:t>
                      </a:r>
                    </a:p>
                  </a:txBody>
                  <a:tcPr marL="11692" marR="11692" marT="11692" marB="11692" anchor="ctr"/>
                </a:tc>
                <a:tc>
                  <a:txBody>
                    <a:bodyPr/>
                    <a:lstStyle/>
                    <a:p>
                      <a:pPr algn="ctr" fontAlgn="ctr"/>
                      <a:r>
                        <a:rPr lang="en-US" sz="1000">
                          <a:effectLst/>
                        </a:rPr>
                        <a:t>91949</a:t>
                      </a:r>
                    </a:p>
                  </a:txBody>
                  <a:tcPr marL="11692" marR="11692" marT="11692" marB="11692" anchor="ctr"/>
                </a:tc>
                <a:tc>
                  <a:txBody>
                    <a:bodyPr/>
                    <a:lstStyle/>
                    <a:p>
                      <a:pPr algn="ctr" fontAlgn="ctr"/>
                      <a:r>
                        <a:rPr lang="en-US" sz="1000">
                          <a:effectLst/>
                        </a:rPr>
                        <a:t>1730</a:t>
                      </a:r>
                    </a:p>
                  </a:txBody>
                  <a:tcPr marL="11692" marR="11692" marT="11692" marB="11692" anchor="ctr"/>
                </a:tc>
                <a:tc>
                  <a:txBody>
                    <a:bodyPr/>
                    <a:lstStyle/>
                    <a:p>
                      <a:pPr algn="ctr" fontAlgn="ctr"/>
                      <a:r>
                        <a:rPr lang="en-US" sz="1000">
                          <a:effectLst/>
                        </a:rPr>
                        <a:t>14707</a:t>
                      </a:r>
                    </a:p>
                  </a:txBody>
                  <a:tcPr marL="11692" marR="11692" marT="11692" marB="11692" anchor="ctr"/>
                </a:tc>
                <a:tc>
                  <a:txBody>
                    <a:bodyPr/>
                    <a:lstStyle/>
                    <a:p>
                      <a:pPr algn="ctr" fontAlgn="ctr"/>
                      <a:r>
                        <a:rPr lang="en-US" sz="1000">
                          <a:effectLst/>
                        </a:rPr>
                        <a:t>7878</a:t>
                      </a:r>
                    </a:p>
                  </a:txBody>
                  <a:tcPr marL="11692" marR="11692" marT="11692" marB="11692" anchor="ctr"/>
                </a:tc>
                <a:tc>
                  <a:txBody>
                    <a:bodyPr/>
                    <a:lstStyle/>
                    <a:p>
                      <a:pPr algn="ctr" fontAlgn="ctr"/>
                      <a:r>
                        <a:rPr lang="en-US" sz="1000">
                          <a:effectLst/>
                        </a:rPr>
                        <a:t>29594</a:t>
                      </a:r>
                    </a:p>
                  </a:txBody>
                  <a:tcPr marL="11692" marR="11692" marT="11692" marB="11692" anchor="ctr"/>
                </a:tc>
                <a:tc>
                  <a:txBody>
                    <a:bodyPr/>
                    <a:lstStyle/>
                    <a:p>
                      <a:pPr algn="ctr" fontAlgn="ctr"/>
                      <a:r>
                        <a:rPr lang="en-US" sz="1000">
                          <a:effectLst/>
                        </a:rPr>
                        <a:t>37140</a:t>
                      </a:r>
                    </a:p>
                  </a:txBody>
                  <a:tcPr marL="11692" marR="11692" marT="11692" marB="11692" anchor="ctr"/>
                </a:tc>
                <a:tc>
                  <a:txBody>
                    <a:bodyPr/>
                    <a:lstStyle/>
                    <a:p>
                      <a:pPr algn="ctr" fontAlgn="ctr"/>
                      <a:r>
                        <a:rPr lang="en-US" sz="1000">
                          <a:effectLst/>
                        </a:rPr>
                        <a:t>2913</a:t>
                      </a:r>
                    </a:p>
                  </a:txBody>
                  <a:tcPr marL="11692" marR="11692" marT="11692" marB="11692" anchor="ctr"/>
                </a:tc>
                <a:tc>
                  <a:txBody>
                    <a:bodyPr/>
                    <a:lstStyle/>
                    <a:p>
                      <a:pPr algn="ctr" fontAlgn="ctr"/>
                      <a:r>
                        <a:rPr lang="en-US" sz="1000">
                          <a:effectLst/>
                        </a:rPr>
                        <a:t>0</a:t>
                      </a:r>
                    </a:p>
                  </a:txBody>
                  <a:tcPr marL="11692" marR="11692" marT="11692" marB="11692" anchor="ctr"/>
                </a:tc>
                <a:tc>
                  <a:txBody>
                    <a:bodyPr/>
                    <a:lstStyle/>
                    <a:p>
                      <a:pPr algn="ctr" fontAlgn="ctr"/>
                      <a:r>
                        <a:rPr lang="en-US" sz="1000">
                          <a:effectLst/>
                        </a:rPr>
                        <a:t>Mediterranean Restaurant</a:t>
                      </a:r>
                    </a:p>
                  </a:txBody>
                  <a:tcPr marL="11692" marR="11692" marT="11692" marB="11692" anchor="ctr"/>
                </a:tc>
                <a:tc>
                  <a:txBody>
                    <a:bodyPr/>
                    <a:lstStyle/>
                    <a:p>
                      <a:pPr algn="ctr" fontAlgn="ctr"/>
                      <a:r>
                        <a:rPr lang="en-US" sz="1000">
                          <a:effectLst/>
                        </a:rPr>
                        <a:t>Café</a:t>
                      </a:r>
                    </a:p>
                  </a:txBody>
                  <a:tcPr marL="11692" marR="11692" marT="11692" marB="11692" anchor="ctr"/>
                </a:tc>
                <a:tc>
                  <a:txBody>
                    <a:bodyPr/>
                    <a:lstStyle/>
                    <a:p>
                      <a:pPr algn="ctr" fontAlgn="ctr"/>
                      <a:r>
                        <a:rPr lang="en-US" sz="1000">
                          <a:effectLst/>
                        </a:rPr>
                        <a:t>Farmers Market</a:t>
                      </a:r>
                    </a:p>
                  </a:txBody>
                  <a:tcPr marL="11692" marR="11692" marT="11692" marB="11692" anchor="ctr"/>
                </a:tc>
                <a:tc>
                  <a:txBody>
                    <a:bodyPr/>
                    <a:lstStyle/>
                    <a:p>
                      <a:pPr algn="ctr" fontAlgn="ctr"/>
                      <a:r>
                        <a:rPr lang="en-US" sz="1000">
                          <a:effectLst/>
                        </a:rPr>
                        <a:t>Food</a:t>
                      </a:r>
                    </a:p>
                  </a:txBody>
                  <a:tcPr marL="11692" marR="11692" marT="11692" marB="11692" anchor="ctr"/>
                </a:tc>
                <a:tc>
                  <a:txBody>
                    <a:bodyPr/>
                    <a:lstStyle/>
                    <a:p>
                      <a:pPr algn="ctr" fontAlgn="ctr"/>
                      <a:r>
                        <a:rPr lang="en-US" sz="1000">
                          <a:effectLst/>
                        </a:rPr>
                        <a:t>Scenic Lookout</a:t>
                      </a:r>
                    </a:p>
                  </a:txBody>
                  <a:tcPr marL="11692" marR="11692" marT="11692" marB="11692" anchor="ctr"/>
                </a:tc>
                <a:tc>
                  <a:txBody>
                    <a:bodyPr/>
                    <a:lstStyle/>
                    <a:p>
                      <a:pPr algn="ctr" fontAlgn="ctr"/>
                      <a:r>
                        <a:rPr lang="en-US" sz="1000">
                          <a:effectLst/>
                        </a:rPr>
                        <a:t>Grocery Store</a:t>
                      </a:r>
                    </a:p>
                  </a:txBody>
                  <a:tcPr marL="11692" marR="11692" marT="11692" marB="11692" anchor="ctr"/>
                </a:tc>
                <a:tc>
                  <a:txBody>
                    <a:bodyPr/>
                    <a:lstStyle/>
                    <a:p>
                      <a:pPr algn="ctr" fontAlgn="ctr"/>
                      <a:r>
                        <a:rPr lang="en-US" sz="1000">
                          <a:effectLst/>
                        </a:rPr>
                        <a:t>Track Stadium</a:t>
                      </a:r>
                    </a:p>
                  </a:txBody>
                  <a:tcPr marL="11692" marR="11692" marT="11692" marB="11692" anchor="ctr"/>
                </a:tc>
                <a:tc>
                  <a:txBody>
                    <a:bodyPr/>
                    <a:lstStyle/>
                    <a:p>
                      <a:pPr algn="ctr" fontAlgn="ctr"/>
                      <a:r>
                        <a:rPr lang="en-US" sz="1000">
                          <a:effectLst/>
                        </a:rPr>
                        <a:t>Trail</a:t>
                      </a:r>
                    </a:p>
                  </a:txBody>
                  <a:tcPr marL="11692" marR="11692" marT="11692" marB="11692" anchor="ctr"/>
                </a:tc>
                <a:tc>
                  <a:txBody>
                    <a:bodyPr/>
                    <a:lstStyle/>
                    <a:p>
                      <a:pPr algn="ctr" fontAlgn="ctr"/>
                      <a:r>
                        <a:rPr lang="en-US" sz="1000">
                          <a:effectLst/>
                        </a:rPr>
                        <a:t>Bakery</a:t>
                      </a:r>
                    </a:p>
                  </a:txBody>
                  <a:tcPr marL="11692" marR="11692" marT="11692" marB="11692" anchor="ctr"/>
                </a:tc>
                <a:tc>
                  <a:txBody>
                    <a:bodyPr/>
                    <a:lstStyle/>
                    <a:p>
                      <a:pPr algn="ctr" fontAlgn="ctr"/>
                      <a:r>
                        <a:rPr lang="en-US" sz="1000" dirty="0">
                          <a:effectLst/>
                        </a:rPr>
                        <a:t>Lake</a:t>
                      </a:r>
                    </a:p>
                  </a:txBody>
                  <a:tcPr marL="11692" marR="11692" marT="11692" marB="11692" anchor="ctr"/>
                </a:tc>
                <a:extLst>
                  <a:ext uri="{0D108BD9-81ED-4DB2-BD59-A6C34878D82A}">
                    <a16:rowId xmlns:a16="http://schemas.microsoft.com/office/drawing/2014/main" val="3594160343"/>
                  </a:ext>
                </a:extLst>
              </a:tr>
            </a:tbl>
          </a:graphicData>
        </a:graphic>
      </p:graphicFrame>
      <p:sp>
        <p:nvSpPr>
          <p:cNvPr id="5" name="TextBox 4">
            <a:extLst>
              <a:ext uri="{FF2B5EF4-FFF2-40B4-BE49-F238E27FC236}">
                <a16:creationId xmlns:a16="http://schemas.microsoft.com/office/drawing/2014/main" id="{C28A3C21-1722-41F5-8C79-15F53034E4FC}"/>
              </a:ext>
            </a:extLst>
          </p:cNvPr>
          <p:cNvSpPr txBox="1"/>
          <p:nvPr/>
        </p:nvSpPr>
        <p:spPr>
          <a:xfrm>
            <a:off x="1714500" y="2553684"/>
            <a:ext cx="8458200" cy="369332"/>
          </a:xfrm>
          <a:prstGeom prst="rect">
            <a:avLst/>
          </a:prstGeom>
          <a:noFill/>
        </p:spPr>
        <p:txBody>
          <a:bodyPr wrap="square" rtlCol="0">
            <a:spAutoFit/>
          </a:bodyPr>
          <a:lstStyle/>
          <a:p>
            <a:r>
              <a:rPr lang="en-US" dirty="0"/>
              <a:t>Cluster 1</a:t>
            </a:r>
          </a:p>
        </p:txBody>
      </p:sp>
    </p:spTree>
    <p:extLst>
      <p:ext uri="{BB962C8B-B14F-4D97-AF65-F5344CB8AC3E}">
        <p14:creationId xmlns:p14="http://schemas.microsoft.com/office/powerpoint/2010/main" val="3902869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8061B01-58EE-4E61-AEFD-1096F74CC2AA}"/>
              </a:ext>
            </a:extLst>
          </p:cNvPr>
          <p:cNvSpPr txBox="1"/>
          <p:nvPr/>
        </p:nvSpPr>
        <p:spPr>
          <a:xfrm>
            <a:off x="1739900" y="211463"/>
            <a:ext cx="8458200" cy="369332"/>
          </a:xfrm>
          <a:prstGeom prst="rect">
            <a:avLst/>
          </a:prstGeom>
          <a:noFill/>
        </p:spPr>
        <p:txBody>
          <a:bodyPr wrap="square" rtlCol="0">
            <a:spAutoFit/>
          </a:bodyPr>
          <a:lstStyle/>
          <a:p>
            <a:r>
              <a:rPr lang="en-US" dirty="0"/>
              <a:t>Cluster 2</a:t>
            </a:r>
          </a:p>
        </p:txBody>
      </p:sp>
      <p:graphicFrame>
        <p:nvGraphicFramePr>
          <p:cNvPr id="15" name="Content Placeholder 14">
            <a:extLst>
              <a:ext uri="{FF2B5EF4-FFF2-40B4-BE49-F238E27FC236}">
                <a16:creationId xmlns:a16="http://schemas.microsoft.com/office/drawing/2014/main" id="{42F30493-356D-419C-9E27-F0CA7AB4BAC2}"/>
              </a:ext>
            </a:extLst>
          </p:cNvPr>
          <p:cNvGraphicFramePr>
            <a:graphicFrameLocks noGrp="1"/>
          </p:cNvGraphicFramePr>
          <p:nvPr>
            <p:ph idx="1"/>
            <p:extLst>
              <p:ext uri="{D42A27DB-BD31-4B8C-83A1-F6EECF244321}">
                <p14:modId xmlns:p14="http://schemas.microsoft.com/office/powerpoint/2010/main" val="2919310210"/>
              </p:ext>
            </p:extLst>
          </p:nvPr>
        </p:nvGraphicFramePr>
        <p:xfrm>
          <a:off x="2286000" y="580795"/>
          <a:ext cx="9555920" cy="5973186"/>
        </p:xfrm>
        <a:graphic>
          <a:graphicData uri="http://schemas.openxmlformats.org/drawingml/2006/table">
            <a:tbl>
              <a:tblPr firstRow="1">
                <a:tableStyleId>{3B4B98B0-60AC-42C2-AFA5-B58CD77FA1E5}</a:tableStyleId>
              </a:tblPr>
              <a:tblGrid>
                <a:gridCol w="640080">
                  <a:extLst>
                    <a:ext uri="{9D8B030D-6E8A-4147-A177-3AD203B41FA5}">
                      <a16:colId xmlns:a16="http://schemas.microsoft.com/office/drawing/2014/main" val="2867521438"/>
                    </a:ext>
                  </a:extLst>
                </a:gridCol>
                <a:gridCol w="526206">
                  <a:extLst>
                    <a:ext uri="{9D8B030D-6E8A-4147-A177-3AD203B41FA5}">
                      <a16:colId xmlns:a16="http://schemas.microsoft.com/office/drawing/2014/main" val="421486152"/>
                    </a:ext>
                  </a:extLst>
                </a:gridCol>
                <a:gridCol w="438893">
                  <a:extLst>
                    <a:ext uri="{9D8B030D-6E8A-4147-A177-3AD203B41FA5}">
                      <a16:colId xmlns:a16="http://schemas.microsoft.com/office/drawing/2014/main" val="99303862"/>
                    </a:ext>
                  </a:extLst>
                </a:gridCol>
                <a:gridCol w="499218">
                  <a:extLst>
                    <a:ext uri="{9D8B030D-6E8A-4147-A177-3AD203B41FA5}">
                      <a16:colId xmlns:a16="http://schemas.microsoft.com/office/drawing/2014/main" val="2572156336"/>
                    </a:ext>
                  </a:extLst>
                </a:gridCol>
                <a:gridCol w="259506">
                  <a:extLst>
                    <a:ext uri="{9D8B030D-6E8A-4147-A177-3AD203B41FA5}">
                      <a16:colId xmlns:a16="http://schemas.microsoft.com/office/drawing/2014/main" val="4070703032"/>
                    </a:ext>
                  </a:extLst>
                </a:gridCol>
                <a:gridCol w="288081">
                  <a:extLst>
                    <a:ext uri="{9D8B030D-6E8A-4147-A177-3AD203B41FA5}">
                      <a16:colId xmlns:a16="http://schemas.microsoft.com/office/drawing/2014/main" val="1005719948"/>
                    </a:ext>
                  </a:extLst>
                </a:gridCol>
                <a:gridCol w="251568">
                  <a:extLst>
                    <a:ext uri="{9D8B030D-6E8A-4147-A177-3AD203B41FA5}">
                      <a16:colId xmlns:a16="http://schemas.microsoft.com/office/drawing/2014/main" val="2589329709"/>
                    </a:ext>
                  </a:extLst>
                </a:gridCol>
                <a:gridCol w="251568">
                  <a:extLst>
                    <a:ext uri="{9D8B030D-6E8A-4147-A177-3AD203B41FA5}">
                      <a16:colId xmlns:a16="http://schemas.microsoft.com/office/drawing/2014/main" val="3231463030"/>
                    </a:ext>
                  </a:extLst>
                </a:gridCol>
                <a:gridCol w="640080">
                  <a:extLst>
                    <a:ext uri="{9D8B030D-6E8A-4147-A177-3AD203B41FA5}">
                      <a16:colId xmlns:a16="http://schemas.microsoft.com/office/drawing/2014/main" val="1483906247"/>
                    </a:ext>
                  </a:extLst>
                </a:gridCol>
                <a:gridCol w="640080">
                  <a:extLst>
                    <a:ext uri="{9D8B030D-6E8A-4147-A177-3AD203B41FA5}">
                      <a16:colId xmlns:a16="http://schemas.microsoft.com/office/drawing/2014/main" val="960926128"/>
                    </a:ext>
                  </a:extLst>
                </a:gridCol>
                <a:gridCol w="640080">
                  <a:extLst>
                    <a:ext uri="{9D8B030D-6E8A-4147-A177-3AD203B41FA5}">
                      <a16:colId xmlns:a16="http://schemas.microsoft.com/office/drawing/2014/main" val="2296983517"/>
                    </a:ext>
                  </a:extLst>
                </a:gridCol>
                <a:gridCol w="640080">
                  <a:extLst>
                    <a:ext uri="{9D8B030D-6E8A-4147-A177-3AD203B41FA5}">
                      <a16:colId xmlns:a16="http://schemas.microsoft.com/office/drawing/2014/main" val="843390679"/>
                    </a:ext>
                  </a:extLst>
                </a:gridCol>
                <a:gridCol w="640080">
                  <a:extLst>
                    <a:ext uri="{9D8B030D-6E8A-4147-A177-3AD203B41FA5}">
                      <a16:colId xmlns:a16="http://schemas.microsoft.com/office/drawing/2014/main" val="3108132671"/>
                    </a:ext>
                  </a:extLst>
                </a:gridCol>
                <a:gridCol w="640080">
                  <a:extLst>
                    <a:ext uri="{9D8B030D-6E8A-4147-A177-3AD203B41FA5}">
                      <a16:colId xmlns:a16="http://schemas.microsoft.com/office/drawing/2014/main" val="929420232"/>
                    </a:ext>
                  </a:extLst>
                </a:gridCol>
                <a:gridCol w="640080">
                  <a:extLst>
                    <a:ext uri="{9D8B030D-6E8A-4147-A177-3AD203B41FA5}">
                      <a16:colId xmlns:a16="http://schemas.microsoft.com/office/drawing/2014/main" val="53482682"/>
                    </a:ext>
                  </a:extLst>
                </a:gridCol>
                <a:gridCol w="640080">
                  <a:extLst>
                    <a:ext uri="{9D8B030D-6E8A-4147-A177-3AD203B41FA5}">
                      <a16:colId xmlns:a16="http://schemas.microsoft.com/office/drawing/2014/main" val="4147710595"/>
                    </a:ext>
                  </a:extLst>
                </a:gridCol>
                <a:gridCol w="640080">
                  <a:extLst>
                    <a:ext uri="{9D8B030D-6E8A-4147-A177-3AD203B41FA5}">
                      <a16:colId xmlns:a16="http://schemas.microsoft.com/office/drawing/2014/main" val="797592235"/>
                    </a:ext>
                  </a:extLst>
                </a:gridCol>
                <a:gridCol w="640080">
                  <a:extLst>
                    <a:ext uri="{9D8B030D-6E8A-4147-A177-3AD203B41FA5}">
                      <a16:colId xmlns:a16="http://schemas.microsoft.com/office/drawing/2014/main" val="557119894"/>
                    </a:ext>
                  </a:extLst>
                </a:gridCol>
              </a:tblGrid>
              <a:tr h="0">
                <a:tc>
                  <a:txBody>
                    <a:bodyPr/>
                    <a:lstStyle/>
                    <a:p>
                      <a:pPr algn="l" fontAlgn="ctr"/>
                      <a:br>
                        <a:rPr lang="en-US" sz="700" dirty="0">
                          <a:effectLst/>
                        </a:rPr>
                      </a:br>
                      <a:r>
                        <a:rPr lang="en-US" sz="700" dirty="0">
                          <a:effectLst/>
                        </a:rPr>
                        <a:t>Borough</a:t>
                      </a:r>
                      <a:endParaRPr lang="en-US" sz="700" b="1" dirty="0">
                        <a:effectLst/>
                      </a:endParaRPr>
                    </a:p>
                  </a:txBody>
                  <a:tcPr marL="1959" marR="1959" marT="1959" marB="1959" anchor="ctr"/>
                </a:tc>
                <a:tc>
                  <a:txBody>
                    <a:bodyPr/>
                    <a:lstStyle/>
                    <a:p>
                      <a:pPr algn="l" fontAlgn="ctr"/>
                      <a:r>
                        <a:rPr lang="en-US" sz="700" dirty="0">
                          <a:effectLst/>
                        </a:rPr>
                        <a:t>White British</a:t>
                      </a:r>
                      <a:endParaRPr lang="en-US" sz="700" b="1" dirty="0">
                        <a:effectLst/>
                      </a:endParaRPr>
                    </a:p>
                  </a:txBody>
                  <a:tcPr marL="1959" marR="1959" marT="1959" marB="1959" anchor="ctr"/>
                </a:tc>
                <a:tc>
                  <a:txBody>
                    <a:bodyPr/>
                    <a:lstStyle/>
                    <a:p>
                      <a:pPr algn="l" fontAlgn="ctr"/>
                      <a:r>
                        <a:rPr lang="en-US" sz="700">
                          <a:effectLst/>
                        </a:rPr>
                        <a:t>White Irish</a:t>
                      </a:r>
                      <a:endParaRPr lang="en-US" sz="700" b="1">
                        <a:effectLst/>
                      </a:endParaRPr>
                    </a:p>
                  </a:txBody>
                  <a:tcPr marL="1959" marR="1959" marT="1959" marB="1959" anchor="ctr"/>
                </a:tc>
                <a:tc>
                  <a:txBody>
                    <a:bodyPr/>
                    <a:lstStyle/>
                    <a:p>
                      <a:pPr algn="l" fontAlgn="ctr"/>
                      <a:r>
                        <a:rPr lang="en-US" sz="700" dirty="0">
                          <a:effectLst/>
                        </a:rPr>
                        <a:t>White Other</a:t>
                      </a:r>
                      <a:endParaRPr lang="en-US" sz="700" b="1" dirty="0">
                        <a:effectLst/>
                      </a:endParaRPr>
                    </a:p>
                  </a:txBody>
                  <a:tcPr marL="1959" marR="1959" marT="1959" marB="1959" anchor="ctr"/>
                </a:tc>
                <a:tc>
                  <a:txBody>
                    <a:bodyPr/>
                    <a:lstStyle/>
                    <a:p>
                      <a:pPr algn="l" fontAlgn="ctr"/>
                      <a:r>
                        <a:rPr lang="en-US" sz="700">
                          <a:effectLst/>
                        </a:rPr>
                        <a:t>Mixed</a:t>
                      </a:r>
                      <a:endParaRPr lang="en-US" sz="700" b="1">
                        <a:effectLst/>
                      </a:endParaRPr>
                    </a:p>
                  </a:txBody>
                  <a:tcPr marL="1959" marR="1959" marT="1959" marB="1959" anchor="ctr"/>
                </a:tc>
                <a:tc>
                  <a:txBody>
                    <a:bodyPr/>
                    <a:lstStyle/>
                    <a:p>
                      <a:pPr algn="l" fontAlgn="ctr"/>
                      <a:r>
                        <a:rPr lang="en-US" sz="700">
                          <a:effectLst/>
                        </a:rPr>
                        <a:t>Asian</a:t>
                      </a:r>
                      <a:endParaRPr lang="en-US" sz="700" b="1">
                        <a:effectLst/>
                      </a:endParaRPr>
                    </a:p>
                  </a:txBody>
                  <a:tcPr marL="1959" marR="1959" marT="1959" marB="1959" anchor="ctr"/>
                </a:tc>
                <a:tc>
                  <a:txBody>
                    <a:bodyPr/>
                    <a:lstStyle/>
                    <a:p>
                      <a:pPr algn="l" fontAlgn="ctr"/>
                      <a:r>
                        <a:rPr lang="en-US" sz="700">
                          <a:effectLst/>
                        </a:rPr>
                        <a:t>Black</a:t>
                      </a:r>
                      <a:endParaRPr lang="en-US" sz="700" b="1">
                        <a:effectLst/>
                      </a:endParaRPr>
                    </a:p>
                  </a:txBody>
                  <a:tcPr marL="1959" marR="1959" marT="1959" marB="1959" anchor="ctr"/>
                </a:tc>
                <a:tc>
                  <a:txBody>
                    <a:bodyPr/>
                    <a:lstStyle/>
                    <a:p>
                      <a:pPr algn="l" fontAlgn="ctr"/>
                      <a:r>
                        <a:rPr lang="en-US" sz="700">
                          <a:effectLst/>
                        </a:rPr>
                        <a:t>Other</a:t>
                      </a:r>
                      <a:endParaRPr lang="en-US" sz="700" b="1">
                        <a:effectLst/>
                      </a:endParaRPr>
                    </a:p>
                  </a:txBody>
                  <a:tcPr marL="1959" marR="1959" marT="1959" marB="1959" anchor="ctr"/>
                </a:tc>
                <a:tc>
                  <a:txBody>
                    <a:bodyPr/>
                    <a:lstStyle/>
                    <a:p>
                      <a:pPr algn="l" fontAlgn="ctr"/>
                      <a:r>
                        <a:rPr lang="en-US" sz="700" dirty="0">
                          <a:effectLst/>
                        </a:rPr>
                        <a:t>1st Most Common Venue</a:t>
                      </a:r>
                      <a:endParaRPr lang="en-US" sz="700" b="1" dirty="0">
                        <a:effectLst/>
                      </a:endParaRPr>
                    </a:p>
                  </a:txBody>
                  <a:tcPr marL="1959" marR="1959" marT="1959" marB="1959" anchor="ctr"/>
                </a:tc>
                <a:tc>
                  <a:txBody>
                    <a:bodyPr/>
                    <a:lstStyle/>
                    <a:p>
                      <a:pPr algn="l" fontAlgn="ctr"/>
                      <a:r>
                        <a:rPr lang="en-US" sz="700">
                          <a:effectLst/>
                        </a:rPr>
                        <a:t>2nd Most Common Venue</a:t>
                      </a:r>
                      <a:endParaRPr lang="en-US" sz="700" b="1">
                        <a:effectLst/>
                      </a:endParaRPr>
                    </a:p>
                  </a:txBody>
                  <a:tcPr marL="1959" marR="1959" marT="1959" marB="1959" anchor="ctr"/>
                </a:tc>
                <a:tc>
                  <a:txBody>
                    <a:bodyPr/>
                    <a:lstStyle/>
                    <a:p>
                      <a:pPr algn="l" fontAlgn="ctr"/>
                      <a:r>
                        <a:rPr lang="en-US" sz="700">
                          <a:effectLst/>
                        </a:rPr>
                        <a:t>3rd Most Common Venue</a:t>
                      </a:r>
                      <a:endParaRPr lang="en-US" sz="700" b="1">
                        <a:effectLst/>
                      </a:endParaRPr>
                    </a:p>
                  </a:txBody>
                  <a:tcPr marL="1959" marR="1959" marT="1959" marB="1959" anchor="ctr"/>
                </a:tc>
                <a:tc>
                  <a:txBody>
                    <a:bodyPr/>
                    <a:lstStyle/>
                    <a:p>
                      <a:pPr algn="l" fontAlgn="ctr"/>
                      <a:r>
                        <a:rPr lang="en-US" sz="700">
                          <a:effectLst/>
                        </a:rPr>
                        <a:t>4th Most Common Venue</a:t>
                      </a:r>
                      <a:endParaRPr lang="en-US" sz="700" b="1">
                        <a:effectLst/>
                      </a:endParaRPr>
                    </a:p>
                  </a:txBody>
                  <a:tcPr marL="1959" marR="1959" marT="1959" marB="1959" anchor="ctr"/>
                </a:tc>
                <a:tc>
                  <a:txBody>
                    <a:bodyPr/>
                    <a:lstStyle/>
                    <a:p>
                      <a:pPr algn="l" fontAlgn="ctr"/>
                      <a:r>
                        <a:rPr lang="en-US" sz="700">
                          <a:effectLst/>
                        </a:rPr>
                        <a:t>5th Most Common Venue</a:t>
                      </a:r>
                      <a:endParaRPr lang="en-US" sz="700" b="1">
                        <a:effectLst/>
                      </a:endParaRPr>
                    </a:p>
                  </a:txBody>
                  <a:tcPr marL="1959" marR="1959" marT="1959" marB="1959" anchor="ctr"/>
                </a:tc>
                <a:tc>
                  <a:txBody>
                    <a:bodyPr/>
                    <a:lstStyle/>
                    <a:p>
                      <a:pPr algn="l" fontAlgn="ctr"/>
                      <a:r>
                        <a:rPr lang="en-US" sz="700">
                          <a:effectLst/>
                        </a:rPr>
                        <a:t>6th Most Common Venue</a:t>
                      </a:r>
                      <a:endParaRPr lang="en-US" sz="700" b="1">
                        <a:effectLst/>
                      </a:endParaRPr>
                    </a:p>
                  </a:txBody>
                  <a:tcPr marL="1959" marR="1959" marT="1959" marB="1959" anchor="ctr"/>
                </a:tc>
                <a:tc>
                  <a:txBody>
                    <a:bodyPr/>
                    <a:lstStyle/>
                    <a:p>
                      <a:pPr algn="l" fontAlgn="ctr"/>
                      <a:r>
                        <a:rPr lang="en-US" sz="700">
                          <a:effectLst/>
                        </a:rPr>
                        <a:t>7th Most Common Venue</a:t>
                      </a:r>
                      <a:endParaRPr lang="en-US" sz="700" b="1">
                        <a:effectLst/>
                      </a:endParaRPr>
                    </a:p>
                  </a:txBody>
                  <a:tcPr marL="1959" marR="1959" marT="1959" marB="1959" anchor="ctr"/>
                </a:tc>
                <a:tc>
                  <a:txBody>
                    <a:bodyPr/>
                    <a:lstStyle/>
                    <a:p>
                      <a:pPr algn="l" fontAlgn="ctr"/>
                      <a:r>
                        <a:rPr lang="en-US" sz="700" dirty="0">
                          <a:effectLst/>
                        </a:rPr>
                        <a:t>8th Most Common Venue</a:t>
                      </a:r>
                      <a:endParaRPr lang="en-US" sz="700" b="1" dirty="0">
                        <a:effectLst/>
                      </a:endParaRPr>
                    </a:p>
                  </a:txBody>
                  <a:tcPr marL="1959" marR="1959" marT="1959" marB="1959" anchor="ctr"/>
                </a:tc>
                <a:tc>
                  <a:txBody>
                    <a:bodyPr/>
                    <a:lstStyle/>
                    <a:p>
                      <a:pPr algn="l" fontAlgn="ctr"/>
                      <a:r>
                        <a:rPr lang="en-US" sz="700">
                          <a:effectLst/>
                        </a:rPr>
                        <a:t>9th Most Common Venue</a:t>
                      </a:r>
                      <a:endParaRPr lang="en-US" sz="700" b="1">
                        <a:effectLst/>
                      </a:endParaRPr>
                    </a:p>
                  </a:txBody>
                  <a:tcPr marL="1959" marR="1959" marT="1959" marB="1959" anchor="ctr"/>
                </a:tc>
                <a:tc>
                  <a:txBody>
                    <a:bodyPr/>
                    <a:lstStyle/>
                    <a:p>
                      <a:pPr algn="l" fontAlgn="ctr"/>
                      <a:r>
                        <a:rPr lang="en-US" sz="700" dirty="0">
                          <a:effectLst/>
                        </a:rPr>
                        <a:t>10th Most Common Venue</a:t>
                      </a:r>
                      <a:endParaRPr lang="en-US" sz="700" b="1" dirty="0">
                        <a:effectLst/>
                      </a:endParaRPr>
                    </a:p>
                  </a:txBody>
                  <a:tcPr marL="1959" marR="1959" marT="1959" marB="1959" anchor="ctr"/>
                </a:tc>
                <a:extLst>
                  <a:ext uri="{0D108BD9-81ED-4DB2-BD59-A6C34878D82A}">
                    <a16:rowId xmlns:a16="http://schemas.microsoft.com/office/drawing/2014/main" val="3705625962"/>
                  </a:ext>
                </a:extLst>
              </a:tr>
              <a:tr h="0">
                <a:tc>
                  <a:txBody>
                    <a:bodyPr/>
                    <a:lstStyle/>
                    <a:p>
                      <a:pPr algn="l" fontAlgn="ctr"/>
                      <a:r>
                        <a:rPr lang="en-US" sz="700" dirty="0">
                          <a:effectLst/>
                        </a:rPr>
                        <a:t>Westminster</a:t>
                      </a:r>
                    </a:p>
                  </a:txBody>
                  <a:tcPr marL="1959" marR="1959" marT="1959" marB="1959" anchor="ctr"/>
                </a:tc>
                <a:tc>
                  <a:txBody>
                    <a:bodyPr/>
                    <a:lstStyle/>
                    <a:p>
                      <a:pPr algn="l" fontAlgn="ctr"/>
                      <a:r>
                        <a:rPr lang="en-US" sz="700" dirty="0">
                          <a:effectLst/>
                        </a:rPr>
                        <a:t>77334</a:t>
                      </a:r>
                    </a:p>
                  </a:txBody>
                  <a:tcPr marL="1959" marR="1959" marT="1959" marB="1959" anchor="ctr"/>
                </a:tc>
                <a:tc>
                  <a:txBody>
                    <a:bodyPr/>
                    <a:lstStyle/>
                    <a:p>
                      <a:pPr algn="l" fontAlgn="ctr"/>
                      <a:r>
                        <a:rPr lang="en-US" sz="700">
                          <a:effectLst/>
                        </a:rPr>
                        <a:t>4960</a:t>
                      </a:r>
                    </a:p>
                  </a:txBody>
                  <a:tcPr marL="1959" marR="1959" marT="1959" marB="1959" anchor="ctr"/>
                </a:tc>
                <a:tc>
                  <a:txBody>
                    <a:bodyPr/>
                    <a:lstStyle/>
                    <a:p>
                      <a:pPr algn="l" fontAlgn="ctr"/>
                      <a:r>
                        <a:rPr lang="en-US" sz="700">
                          <a:effectLst/>
                        </a:rPr>
                        <a:t>53036</a:t>
                      </a:r>
                    </a:p>
                  </a:txBody>
                  <a:tcPr marL="1959" marR="1959" marT="1959" marB="1959" anchor="ctr"/>
                </a:tc>
                <a:tc>
                  <a:txBody>
                    <a:bodyPr/>
                    <a:lstStyle/>
                    <a:p>
                      <a:pPr algn="l" fontAlgn="ctr"/>
                      <a:r>
                        <a:rPr lang="en-US" sz="700">
                          <a:effectLst/>
                        </a:rPr>
                        <a:t>11395</a:t>
                      </a:r>
                    </a:p>
                  </a:txBody>
                  <a:tcPr marL="1959" marR="1959" marT="1959" marB="1959" anchor="ctr"/>
                </a:tc>
                <a:tc>
                  <a:txBody>
                    <a:bodyPr/>
                    <a:lstStyle/>
                    <a:p>
                      <a:pPr algn="l" fontAlgn="ctr"/>
                      <a:r>
                        <a:rPr lang="en-US" sz="700">
                          <a:effectLst/>
                        </a:rPr>
                        <a:t>31862</a:t>
                      </a:r>
                    </a:p>
                  </a:txBody>
                  <a:tcPr marL="1959" marR="1959" marT="1959" marB="1959" anchor="ctr"/>
                </a:tc>
                <a:tc>
                  <a:txBody>
                    <a:bodyPr/>
                    <a:lstStyle/>
                    <a:p>
                      <a:pPr algn="l" fontAlgn="ctr"/>
                      <a:r>
                        <a:rPr lang="en-US" sz="700">
                          <a:effectLst/>
                        </a:rPr>
                        <a:t>16472</a:t>
                      </a:r>
                    </a:p>
                  </a:txBody>
                  <a:tcPr marL="1959" marR="1959" marT="1959" marB="1959" anchor="ctr"/>
                </a:tc>
                <a:tc>
                  <a:txBody>
                    <a:bodyPr/>
                    <a:lstStyle/>
                    <a:p>
                      <a:pPr algn="l" fontAlgn="ctr"/>
                      <a:r>
                        <a:rPr lang="en-US" sz="700">
                          <a:effectLst/>
                        </a:rPr>
                        <a:t>24337</a:t>
                      </a:r>
                    </a:p>
                  </a:txBody>
                  <a:tcPr marL="1959" marR="1959" marT="1959" marB="1959" anchor="ctr"/>
                </a:tc>
                <a:tc>
                  <a:txBody>
                    <a:bodyPr/>
                    <a:lstStyle/>
                    <a:p>
                      <a:pPr algn="l" fontAlgn="ctr"/>
                      <a:r>
                        <a:rPr lang="en-US" sz="700">
                          <a:effectLst/>
                        </a:rPr>
                        <a:t>Sandwich Place</a:t>
                      </a:r>
                    </a:p>
                  </a:txBody>
                  <a:tcPr marL="1959" marR="1959" marT="1959" marB="1959" anchor="ctr"/>
                </a:tc>
                <a:tc>
                  <a:txBody>
                    <a:bodyPr/>
                    <a:lstStyle/>
                    <a:p>
                      <a:pPr algn="l" fontAlgn="ctr"/>
                      <a:r>
                        <a:rPr lang="en-US" sz="700">
                          <a:effectLst/>
                        </a:rPr>
                        <a:t>Hotel</a:t>
                      </a:r>
                    </a:p>
                  </a:txBody>
                  <a:tcPr marL="1959" marR="1959" marT="1959" marB="1959" anchor="ctr"/>
                </a:tc>
                <a:tc>
                  <a:txBody>
                    <a:bodyPr/>
                    <a:lstStyle/>
                    <a:p>
                      <a:pPr algn="l" fontAlgn="ctr"/>
                      <a:r>
                        <a:rPr lang="en-US" sz="700">
                          <a:effectLst/>
                        </a:rPr>
                        <a:t>Coffee Shop</a:t>
                      </a:r>
                    </a:p>
                  </a:txBody>
                  <a:tcPr marL="1959" marR="1959" marT="1959" marB="1959" anchor="ctr"/>
                </a:tc>
                <a:tc>
                  <a:txBody>
                    <a:bodyPr/>
                    <a:lstStyle/>
                    <a:p>
                      <a:pPr algn="l" fontAlgn="ctr"/>
                      <a:r>
                        <a:rPr lang="en-US" sz="700">
                          <a:effectLst/>
                        </a:rPr>
                        <a:t>Theater</a:t>
                      </a:r>
                    </a:p>
                  </a:txBody>
                  <a:tcPr marL="1959" marR="1959" marT="1959" marB="1959" anchor="ctr"/>
                </a:tc>
                <a:tc>
                  <a:txBody>
                    <a:bodyPr/>
                    <a:lstStyle/>
                    <a:p>
                      <a:pPr algn="l" fontAlgn="ctr"/>
                      <a:r>
                        <a:rPr lang="en-US" sz="700">
                          <a:effectLst/>
                        </a:rPr>
                        <a:t>Italian Restaurant</a:t>
                      </a:r>
                    </a:p>
                  </a:txBody>
                  <a:tcPr marL="1959" marR="1959" marT="1959" marB="1959" anchor="ctr"/>
                </a:tc>
                <a:tc>
                  <a:txBody>
                    <a:bodyPr/>
                    <a:lstStyle/>
                    <a:p>
                      <a:pPr algn="l" fontAlgn="ctr"/>
                      <a:r>
                        <a:rPr lang="en-US" sz="700">
                          <a:effectLst/>
                        </a:rPr>
                        <a:t>Gym / Fitness Center</a:t>
                      </a:r>
                    </a:p>
                  </a:txBody>
                  <a:tcPr marL="1959" marR="1959" marT="1959" marB="1959" anchor="ctr"/>
                </a:tc>
                <a:tc>
                  <a:txBody>
                    <a:bodyPr/>
                    <a:lstStyle/>
                    <a:p>
                      <a:pPr algn="l" fontAlgn="ctr"/>
                      <a:r>
                        <a:rPr lang="en-US" sz="700">
                          <a:effectLst/>
                        </a:rPr>
                        <a:t>Pub</a:t>
                      </a:r>
                    </a:p>
                  </a:txBody>
                  <a:tcPr marL="1959" marR="1959" marT="1959" marB="1959" anchor="ctr"/>
                </a:tc>
                <a:tc>
                  <a:txBody>
                    <a:bodyPr/>
                    <a:lstStyle/>
                    <a:p>
                      <a:pPr algn="l" fontAlgn="ctr"/>
                      <a:r>
                        <a:rPr lang="en-US" sz="700">
                          <a:effectLst/>
                        </a:rPr>
                        <a:t>Café</a:t>
                      </a:r>
                    </a:p>
                  </a:txBody>
                  <a:tcPr marL="1959" marR="1959" marT="1959" marB="1959" anchor="ctr"/>
                </a:tc>
                <a:tc>
                  <a:txBody>
                    <a:bodyPr/>
                    <a:lstStyle/>
                    <a:p>
                      <a:pPr algn="l" fontAlgn="ctr"/>
                      <a:r>
                        <a:rPr lang="en-US" sz="700">
                          <a:effectLst/>
                        </a:rPr>
                        <a:t>Hotel Bar</a:t>
                      </a:r>
                    </a:p>
                  </a:txBody>
                  <a:tcPr marL="1959" marR="1959" marT="1959" marB="1959" anchor="ctr"/>
                </a:tc>
                <a:tc>
                  <a:txBody>
                    <a:bodyPr/>
                    <a:lstStyle/>
                    <a:p>
                      <a:pPr algn="l" fontAlgn="ctr"/>
                      <a:r>
                        <a:rPr lang="en-US" sz="700">
                          <a:effectLst/>
                        </a:rPr>
                        <a:t>Sushi Restaurant</a:t>
                      </a:r>
                    </a:p>
                  </a:txBody>
                  <a:tcPr marL="1959" marR="1959" marT="1959" marB="1959" anchor="ctr"/>
                </a:tc>
                <a:extLst>
                  <a:ext uri="{0D108BD9-81ED-4DB2-BD59-A6C34878D82A}">
                    <a16:rowId xmlns:a16="http://schemas.microsoft.com/office/drawing/2014/main" val="2764720045"/>
                  </a:ext>
                </a:extLst>
              </a:tr>
              <a:tr h="0">
                <a:tc>
                  <a:txBody>
                    <a:bodyPr/>
                    <a:lstStyle/>
                    <a:p>
                      <a:pPr algn="l" fontAlgn="ctr"/>
                      <a:r>
                        <a:rPr lang="en-US" sz="700">
                          <a:effectLst/>
                        </a:rPr>
                        <a:t>Wandsworth</a:t>
                      </a:r>
                    </a:p>
                  </a:txBody>
                  <a:tcPr marL="1959" marR="1959" marT="1959" marB="1959" anchor="ctr"/>
                </a:tc>
                <a:tc>
                  <a:txBody>
                    <a:bodyPr/>
                    <a:lstStyle/>
                    <a:p>
                      <a:pPr algn="l" fontAlgn="ctr"/>
                      <a:r>
                        <a:rPr lang="en-US" sz="700" dirty="0">
                          <a:effectLst/>
                        </a:rPr>
                        <a:t>163739</a:t>
                      </a:r>
                    </a:p>
                  </a:txBody>
                  <a:tcPr marL="1959" marR="1959" marT="1959" marB="1959" anchor="ctr"/>
                </a:tc>
                <a:tc>
                  <a:txBody>
                    <a:bodyPr/>
                    <a:lstStyle/>
                    <a:p>
                      <a:pPr algn="l" fontAlgn="ctr"/>
                      <a:r>
                        <a:rPr lang="en-US" sz="700">
                          <a:effectLst/>
                        </a:rPr>
                        <a:t>7664</a:t>
                      </a:r>
                    </a:p>
                  </a:txBody>
                  <a:tcPr marL="1959" marR="1959" marT="1959" marB="1959" anchor="ctr"/>
                </a:tc>
                <a:tc>
                  <a:txBody>
                    <a:bodyPr/>
                    <a:lstStyle/>
                    <a:p>
                      <a:pPr algn="l" fontAlgn="ctr"/>
                      <a:r>
                        <a:rPr lang="en-US" sz="700">
                          <a:effectLst/>
                        </a:rPr>
                        <a:t>47813</a:t>
                      </a:r>
                    </a:p>
                  </a:txBody>
                  <a:tcPr marL="1959" marR="1959" marT="1959" marB="1959" anchor="ctr"/>
                </a:tc>
                <a:tc>
                  <a:txBody>
                    <a:bodyPr/>
                    <a:lstStyle/>
                    <a:p>
                      <a:pPr algn="l" fontAlgn="ctr"/>
                      <a:r>
                        <a:rPr lang="en-US" sz="700">
                          <a:effectLst/>
                        </a:rPr>
                        <a:t>15241</a:t>
                      </a:r>
                    </a:p>
                  </a:txBody>
                  <a:tcPr marL="1959" marR="1959" marT="1959" marB="1959" anchor="ctr"/>
                </a:tc>
                <a:tc>
                  <a:txBody>
                    <a:bodyPr/>
                    <a:lstStyle/>
                    <a:p>
                      <a:pPr algn="l" fontAlgn="ctr"/>
                      <a:r>
                        <a:rPr lang="en-US" sz="700">
                          <a:effectLst/>
                        </a:rPr>
                        <a:t>33338</a:t>
                      </a:r>
                    </a:p>
                  </a:txBody>
                  <a:tcPr marL="1959" marR="1959" marT="1959" marB="1959" anchor="ctr"/>
                </a:tc>
                <a:tc>
                  <a:txBody>
                    <a:bodyPr/>
                    <a:lstStyle/>
                    <a:p>
                      <a:pPr algn="l" fontAlgn="ctr"/>
                      <a:r>
                        <a:rPr lang="en-US" sz="700">
                          <a:effectLst/>
                        </a:rPr>
                        <a:t>32756</a:t>
                      </a:r>
                    </a:p>
                  </a:txBody>
                  <a:tcPr marL="1959" marR="1959" marT="1959" marB="1959" anchor="ctr"/>
                </a:tc>
                <a:tc>
                  <a:txBody>
                    <a:bodyPr/>
                    <a:lstStyle/>
                    <a:p>
                      <a:pPr algn="l" fontAlgn="ctr"/>
                      <a:r>
                        <a:rPr lang="en-US" sz="700">
                          <a:effectLst/>
                        </a:rPr>
                        <a:t>6444</a:t>
                      </a:r>
                    </a:p>
                  </a:txBody>
                  <a:tcPr marL="1959" marR="1959" marT="1959" marB="1959" anchor="ctr"/>
                </a:tc>
                <a:tc>
                  <a:txBody>
                    <a:bodyPr/>
                    <a:lstStyle/>
                    <a:p>
                      <a:pPr algn="l" fontAlgn="ctr"/>
                      <a:r>
                        <a:rPr lang="en-US" sz="700">
                          <a:effectLst/>
                        </a:rPr>
                        <a:t>Pub</a:t>
                      </a:r>
                    </a:p>
                  </a:txBody>
                  <a:tcPr marL="1959" marR="1959" marT="1959" marB="1959" anchor="ctr"/>
                </a:tc>
                <a:tc>
                  <a:txBody>
                    <a:bodyPr/>
                    <a:lstStyle/>
                    <a:p>
                      <a:pPr algn="l" fontAlgn="ctr"/>
                      <a:r>
                        <a:rPr lang="en-US" sz="700">
                          <a:effectLst/>
                        </a:rPr>
                        <a:t>Clothing Store</a:t>
                      </a:r>
                    </a:p>
                  </a:txBody>
                  <a:tcPr marL="1959" marR="1959" marT="1959" marB="1959" anchor="ctr"/>
                </a:tc>
                <a:tc>
                  <a:txBody>
                    <a:bodyPr/>
                    <a:lstStyle/>
                    <a:p>
                      <a:pPr algn="l" fontAlgn="ctr"/>
                      <a:r>
                        <a:rPr lang="en-US" sz="700">
                          <a:effectLst/>
                        </a:rPr>
                        <a:t>Coffee Shop</a:t>
                      </a:r>
                    </a:p>
                  </a:txBody>
                  <a:tcPr marL="1959" marR="1959" marT="1959" marB="1959" anchor="ctr"/>
                </a:tc>
                <a:tc>
                  <a:txBody>
                    <a:bodyPr/>
                    <a:lstStyle/>
                    <a:p>
                      <a:pPr algn="l" fontAlgn="ctr"/>
                      <a:r>
                        <a:rPr lang="en-US" sz="700">
                          <a:effectLst/>
                        </a:rPr>
                        <a:t>Asian Restaurant</a:t>
                      </a:r>
                    </a:p>
                  </a:txBody>
                  <a:tcPr marL="1959" marR="1959" marT="1959" marB="1959" anchor="ctr"/>
                </a:tc>
                <a:tc>
                  <a:txBody>
                    <a:bodyPr/>
                    <a:lstStyle/>
                    <a:p>
                      <a:pPr algn="l" fontAlgn="ctr"/>
                      <a:r>
                        <a:rPr lang="en-US" sz="700">
                          <a:effectLst/>
                        </a:rPr>
                        <a:t>Burger Joint</a:t>
                      </a:r>
                    </a:p>
                  </a:txBody>
                  <a:tcPr marL="1959" marR="1959" marT="1959" marB="1959" anchor="ctr"/>
                </a:tc>
                <a:tc>
                  <a:txBody>
                    <a:bodyPr/>
                    <a:lstStyle/>
                    <a:p>
                      <a:pPr algn="l" fontAlgn="ctr"/>
                      <a:r>
                        <a:rPr lang="en-US" sz="700">
                          <a:effectLst/>
                        </a:rPr>
                        <a:t>Breakfast Spot</a:t>
                      </a:r>
                    </a:p>
                  </a:txBody>
                  <a:tcPr marL="1959" marR="1959" marT="1959" marB="1959" anchor="ctr"/>
                </a:tc>
                <a:tc>
                  <a:txBody>
                    <a:bodyPr/>
                    <a:lstStyle/>
                    <a:p>
                      <a:pPr algn="l" fontAlgn="ctr"/>
                      <a:r>
                        <a:rPr lang="en-US" sz="700">
                          <a:effectLst/>
                        </a:rPr>
                        <a:t>Pizza Place</a:t>
                      </a:r>
                    </a:p>
                  </a:txBody>
                  <a:tcPr marL="1959" marR="1959" marT="1959" marB="1959" anchor="ctr"/>
                </a:tc>
                <a:tc>
                  <a:txBody>
                    <a:bodyPr/>
                    <a:lstStyle/>
                    <a:p>
                      <a:pPr algn="l" fontAlgn="ctr"/>
                      <a:r>
                        <a:rPr lang="en-US" sz="700">
                          <a:effectLst/>
                        </a:rPr>
                        <a:t>Supermarket</a:t>
                      </a:r>
                    </a:p>
                  </a:txBody>
                  <a:tcPr marL="1959" marR="1959" marT="1959" marB="1959" anchor="ctr"/>
                </a:tc>
                <a:tc>
                  <a:txBody>
                    <a:bodyPr/>
                    <a:lstStyle/>
                    <a:p>
                      <a:pPr algn="l" fontAlgn="ctr"/>
                      <a:r>
                        <a:rPr lang="en-US" sz="700">
                          <a:effectLst/>
                        </a:rPr>
                        <a:t>Gym / Fitness Center</a:t>
                      </a:r>
                    </a:p>
                  </a:txBody>
                  <a:tcPr marL="1959" marR="1959" marT="1959" marB="1959" anchor="ctr"/>
                </a:tc>
                <a:tc>
                  <a:txBody>
                    <a:bodyPr/>
                    <a:lstStyle/>
                    <a:p>
                      <a:pPr algn="l" fontAlgn="ctr"/>
                      <a:r>
                        <a:rPr lang="en-US" sz="700">
                          <a:effectLst/>
                        </a:rPr>
                        <a:t>Multiplex</a:t>
                      </a:r>
                    </a:p>
                  </a:txBody>
                  <a:tcPr marL="1959" marR="1959" marT="1959" marB="1959" anchor="ctr"/>
                </a:tc>
                <a:extLst>
                  <a:ext uri="{0D108BD9-81ED-4DB2-BD59-A6C34878D82A}">
                    <a16:rowId xmlns:a16="http://schemas.microsoft.com/office/drawing/2014/main" val="1665864600"/>
                  </a:ext>
                </a:extLst>
              </a:tr>
              <a:tr h="0">
                <a:tc>
                  <a:txBody>
                    <a:bodyPr/>
                    <a:lstStyle/>
                    <a:p>
                      <a:pPr algn="l" fontAlgn="ctr"/>
                      <a:r>
                        <a:rPr lang="en-US" sz="700" dirty="0">
                          <a:effectLst/>
                        </a:rPr>
                        <a:t>Waltham Forest</a:t>
                      </a:r>
                    </a:p>
                  </a:txBody>
                  <a:tcPr marL="1959" marR="1959" marT="1959" marB="1959" anchor="ctr"/>
                </a:tc>
                <a:tc>
                  <a:txBody>
                    <a:bodyPr/>
                    <a:lstStyle/>
                    <a:p>
                      <a:pPr algn="l" fontAlgn="ctr"/>
                      <a:r>
                        <a:rPr lang="en-US" sz="700">
                          <a:effectLst/>
                        </a:rPr>
                        <a:t>92999</a:t>
                      </a:r>
                    </a:p>
                  </a:txBody>
                  <a:tcPr marL="1959" marR="1959" marT="1959" marB="1959" anchor="ctr"/>
                </a:tc>
                <a:tc>
                  <a:txBody>
                    <a:bodyPr/>
                    <a:lstStyle/>
                    <a:p>
                      <a:pPr algn="l" fontAlgn="ctr"/>
                      <a:r>
                        <a:rPr lang="en-US" sz="700">
                          <a:effectLst/>
                        </a:rPr>
                        <a:t>3959</a:t>
                      </a:r>
                    </a:p>
                  </a:txBody>
                  <a:tcPr marL="1959" marR="1959" marT="1959" marB="1959" anchor="ctr"/>
                </a:tc>
                <a:tc>
                  <a:txBody>
                    <a:bodyPr/>
                    <a:lstStyle/>
                    <a:p>
                      <a:pPr algn="l" fontAlgn="ctr"/>
                      <a:r>
                        <a:rPr lang="en-US" sz="700">
                          <a:effectLst/>
                        </a:rPr>
                        <a:t>37841</a:t>
                      </a:r>
                    </a:p>
                  </a:txBody>
                  <a:tcPr marL="1959" marR="1959" marT="1959" marB="1959" anchor="ctr"/>
                </a:tc>
                <a:tc>
                  <a:txBody>
                    <a:bodyPr/>
                    <a:lstStyle/>
                    <a:p>
                      <a:pPr algn="l" fontAlgn="ctr"/>
                      <a:r>
                        <a:rPr lang="en-US" sz="700">
                          <a:effectLst/>
                        </a:rPr>
                        <a:t>13766</a:t>
                      </a:r>
                    </a:p>
                  </a:txBody>
                  <a:tcPr marL="1959" marR="1959" marT="1959" marB="1959" anchor="ctr"/>
                </a:tc>
                <a:tc>
                  <a:txBody>
                    <a:bodyPr/>
                    <a:lstStyle/>
                    <a:p>
                      <a:pPr algn="l" fontAlgn="ctr"/>
                      <a:r>
                        <a:rPr lang="en-US" sz="700">
                          <a:effectLst/>
                        </a:rPr>
                        <a:t>54389</a:t>
                      </a:r>
                    </a:p>
                  </a:txBody>
                  <a:tcPr marL="1959" marR="1959" marT="1959" marB="1959" anchor="ctr"/>
                </a:tc>
                <a:tc>
                  <a:txBody>
                    <a:bodyPr/>
                    <a:lstStyle/>
                    <a:p>
                      <a:pPr algn="l" fontAlgn="ctr"/>
                      <a:r>
                        <a:rPr lang="en-US" sz="700">
                          <a:effectLst/>
                        </a:rPr>
                        <a:t>44791</a:t>
                      </a:r>
                    </a:p>
                  </a:txBody>
                  <a:tcPr marL="1959" marR="1959" marT="1959" marB="1959" anchor="ctr"/>
                </a:tc>
                <a:tc>
                  <a:txBody>
                    <a:bodyPr/>
                    <a:lstStyle/>
                    <a:p>
                      <a:pPr algn="l" fontAlgn="ctr"/>
                      <a:r>
                        <a:rPr lang="en-US" sz="700">
                          <a:effectLst/>
                        </a:rPr>
                        <a:t>10504</a:t>
                      </a:r>
                    </a:p>
                  </a:txBody>
                  <a:tcPr marL="1959" marR="1959" marT="1959" marB="1959" anchor="ctr"/>
                </a:tc>
                <a:tc>
                  <a:txBody>
                    <a:bodyPr/>
                    <a:lstStyle/>
                    <a:p>
                      <a:pPr algn="l" fontAlgn="ctr"/>
                      <a:r>
                        <a:rPr lang="en-US" sz="700">
                          <a:effectLst/>
                        </a:rPr>
                        <a:t>Pub</a:t>
                      </a:r>
                    </a:p>
                  </a:txBody>
                  <a:tcPr marL="1959" marR="1959" marT="1959" marB="1959" anchor="ctr"/>
                </a:tc>
                <a:tc>
                  <a:txBody>
                    <a:bodyPr/>
                    <a:lstStyle/>
                    <a:p>
                      <a:pPr algn="l" fontAlgn="ctr"/>
                      <a:r>
                        <a:rPr lang="en-US" sz="700">
                          <a:effectLst/>
                        </a:rPr>
                        <a:t>Gym</a:t>
                      </a:r>
                    </a:p>
                  </a:txBody>
                  <a:tcPr marL="1959" marR="1959" marT="1959" marB="1959" anchor="ctr"/>
                </a:tc>
                <a:tc>
                  <a:txBody>
                    <a:bodyPr/>
                    <a:lstStyle/>
                    <a:p>
                      <a:pPr algn="l" fontAlgn="ctr"/>
                      <a:r>
                        <a:rPr lang="en-US" sz="700">
                          <a:effectLst/>
                        </a:rPr>
                        <a:t>Coffee Shop</a:t>
                      </a:r>
                    </a:p>
                  </a:txBody>
                  <a:tcPr marL="1959" marR="1959" marT="1959" marB="1959" anchor="ctr"/>
                </a:tc>
                <a:tc>
                  <a:txBody>
                    <a:bodyPr/>
                    <a:lstStyle/>
                    <a:p>
                      <a:pPr algn="l" fontAlgn="ctr"/>
                      <a:r>
                        <a:rPr lang="en-US" sz="700">
                          <a:effectLst/>
                        </a:rPr>
                        <a:t>Tea Room</a:t>
                      </a:r>
                    </a:p>
                  </a:txBody>
                  <a:tcPr marL="1959" marR="1959" marT="1959" marB="1959" anchor="ctr"/>
                </a:tc>
                <a:tc>
                  <a:txBody>
                    <a:bodyPr/>
                    <a:lstStyle/>
                    <a:p>
                      <a:pPr algn="l" fontAlgn="ctr"/>
                      <a:r>
                        <a:rPr lang="en-US" sz="700">
                          <a:effectLst/>
                        </a:rPr>
                        <a:t>Gym / Fitness Center</a:t>
                      </a:r>
                    </a:p>
                  </a:txBody>
                  <a:tcPr marL="1959" marR="1959" marT="1959" marB="1959" anchor="ctr"/>
                </a:tc>
                <a:tc>
                  <a:txBody>
                    <a:bodyPr/>
                    <a:lstStyle/>
                    <a:p>
                      <a:pPr algn="l" fontAlgn="ctr"/>
                      <a:r>
                        <a:rPr lang="en-US" sz="700">
                          <a:effectLst/>
                        </a:rPr>
                        <a:t>Art Gallery</a:t>
                      </a:r>
                    </a:p>
                  </a:txBody>
                  <a:tcPr marL="1959" marR="1959" marT="1959" marB="1959" anchor="ctr"/>
                </a:tc>
                <a:tc>
                  <a:txBody>
                    <a:bodyPr/>
                    <a:lstStyle/>
                    <a:p>
                      <a:pPr algn="l" fontAlgn="ctr"/>
                      <a:r>
                        <a:rPr lang="en-US" sz="700">
                          <a:effectLst/>
                        </a:rPr>
                        <a:t>Beer Store</a:t>
                      </a:r>
                    </a:p>
                  </a:txBody>
                  <a:tcPr marL="1959" marR="1959" marT="1959" marB="1959" anchor="ctr"/>
                </a:tc>
                <a:tc>
                  <a:txBody>
                    <a:bodyPr/>
                    <a:lstStyle/>
                    <a:p>
                      <a:pPr algn="l" fontAlgn="ctr"/>
                      <a:r>
                        <a:rPr lang="en-US" sz="700">
                          <a:effectLst/>
                        </a:rPr>
                        <a:t>Pizza Place</a:t>
                      </a:r>
                    </a:p>
                  </a:txBody>
                  <a:tcPr marL="1959" marR="1959" marT="1959" marB="1959" anchor="ctr"/>
                </a:tc>
                <a:tc>
                  <a:txBody>
                    <a:bodyPr/>
                    <a:lstStyle/>
                    <a:p>
                      <a:pPr algn="l" fontAlgn="ctr"/>
                      <a:r>
                        <a:rPr lang="en-US" sz="700">
                          <a:effectLst/>
                        </a:rPr>
                        <a:t>Vegetarian / Vegan Restaurant</a:t>
                      </a:r>
                    </a:p>
                  </a:txBody>
                  <a:tcPr marL="1959" marR="1959" marT="1959" marB="1959" anchor="ctr"/>
                </a:tc>
                <a:tc>
                  <a:txBody>
                    <a:bodyPr/>
                    <a:lstStyle/>
                    <a:p>
                      <a:pPr algn="l" fontAlgn="ctr"/>
                      <a:r>
                        <a:rPr lang="en-US" sz="700">
                          <a:effectLst/>
                        </a:rPr>
                        <a:t>Pool</a:t>
                      </a:r>
                    </a:p>
                  </a:txBody>
                  <a:tcPr marL="1959" marR="1959" marT="1959" marB="1959" anchor="ctr"/>
                </a:tc>
                <a:extLst>
                  <a:ext uri="{0D108BD9-81ED-4DB2-BD59-A6C34878D82A}">
                    <a16:rowId xmlns:a16="http://schemas.microsoft.com/office/drawing/2014/main" val="188967014"/>
                  </a:ext>
                </a:extLst>
              </a:tr>
              <a:tr h="0">
                <a:tc>
                  <a:txBody>
                    <a:bodyPr/>
                    <a:lstStyle/>
                    <a:p>
                      <a:pPr algn="l" fontAlgn="ctr"/>
                      <a:r>
                        <a:rPr lang="en-US" sz="700">
                          <a:effectLst/>
                        </a:rPr>
                        <a:t>Tower Hamlets</a:t>
                      </a:r>
                    </a:p>
                  </a:txBody>
                  <a:tcPr marL="1959" marR="1959" marT="1959" marB="1959" anchor="ctr"/>
                </a:tc>
                <a:tc>
                  <a:txBody>
                    <a:bodyPr/>
                    <a:lstStyle/>
                    <a:p>
                      <a:pPr algn="l" fontAlgn="ctr"/>
                      <a:r>
                        <a:rPr lang="en-US" sz="700">
                          <a:effectLst/>
                        </a:rPr>
                        <a:t>79231</a:t>
                      </a:r>
                    </a:p>
                  </a:txBody>
                  <a:tcPr marL="1959" marR="1959" marT="1959" marB="1959" anchor="ctr"/>
                </a:tc>
                <a:tc>
                  <a:txBody>
                    <a:bodyPr/>
                    <a:lstStyle/>
                    <a:p>
                      <a:pPr algn="l" fontAlgn="ctr"/>
                      <a:r>
                        <a:rPr lang="en-US" sz="700" dirty="0">
                          <a:effectLst/>
                        </a:rPr>
                        <a:t>3863</a:t>
                      </a:r>
                    </a:p>
                  </a:txBody>
                  <a:tcPr marL="1959" marR="1959" marT="1959" marB="1959" anchor="ctr"/>
                </a:tc>
                <a:tc>
                  <a:txBody>
                    <a:bodyPr/>
                    <a:lstStyle/>
                    <a:p>
                      <a:pPr algn="l" fontAlgn="ctr"/>
                      <a:r>
                        <a:rPr lang="en-US" sz="700">
                          <a:effectLst/>
                        </a:rPr>
                        <a:t>31725</a:t>
                      </a:r>
                    </a:p>
                  </a:txBody>
                  <a:tcPr marL="1959" marR="1959" marT="1959" marB="1959" anchor="ctr"/>
                </a:tc>
                <a:tc>
                  <a:txBody>
                    <a:bodyPr/>
                    <a:lstStyle/>
                    <a:p>
                      <a:pPr algn="l" fontAlgn="ctr"/>
                      <a:r>
                        <a:rPr lang="en-US" sz="700">
                          <a:effectLst/>
                        </a:rPr>
                        <a:t>10360</a:t>
                      </a:r>
                    </a:p>
                  </a:txBody>
                  <a:tcPr marL="1959" marR="1959" marT="1959" marB="1959" anchor="ctr"/>
                </a:tc>
                <a:tc>
                  <a:txBody>
                    <a:bodyPr/>
                    <a:lstStyle/>
                    <a:p>
                      <a:pPr algn="l" fontAlgn="ctr"/>
                      <a:r>
                        <a:rPr lang="en-US" sz="700">
                          <a:effectLst/>
                        </a:rPr>
                        <a:t>104501</a:t>
                      </a:r>
                    </a:p>
                  </a:txBody>
                  <a:tcPr marL="1959" marR="1959" marT="1959" marB="1959" anchor="ctr"/>
                </a:tc>
                <a:tc>
                  <a:txBody>
                    <a:bodyPr/>
                    <a:lstStyle/>
                    <a:p>
                      <a:pPr algn="l" fontAlgn="ctr"/>
                      <a:r>
                        <a:rPr lang="en-US" sz="700">
                          <a:effectLst/>
                        </a:rPr>
                        <a:t>18629</a:t>
                      </a:r>
                    </a:p>
                  </a:txBody>
                  <a:tcPr marL="1959" marR="1959" marT="1959" marB="1959" anchor="ctr"/>
                </a:tc>
                <a:tc>
                  <a:txBody>
                    <a:bodyPr/>
                    <a:lstStyle/>
                    <a:p>
                      <a:pPr algn="l" fontAlgn="ctr"/>
                      <a:r>
                        <a:rPr lang="en-US" sz="700">
                          <a:effectLst/>
                        </a:rPr>
                        <a:t>5787</a:t>
                      </a:r>
                    </a:p>
                  </a:txBody>
                  <a:tcPr marL="1959" marR="1959" marT="1959" marB="1959" anchor="ctr"/>
                </a:tc>
                <a:tc>
                  <a:txBody>
                    <a:bodyPr/>
                    <a:lstStyle/>
                    <a:p>
                      <a:pPr algn="l" fontAlgn="ctr"/>
                      <a:r>
                        <a:rPr lang="en-US" sz="700">
                          <a:effectLst/>
                        </a:rPr>
                        <a:t>Italian Restaurant</a:t>
                      </a:r>
                    </a:p>
                  </a:txBody>
                  <a:tcPr marL="1959" marR="1959" marT="1959" marB="1959" anchor="ctr"/>
                </a:tc>
                <a:tc>
                  <a:txBody>
                    <a:bodyPr/>
                    <a:lstStyle/>
                    <a:p>
                      <a:pPr algn="l" fontAlgn="ctr"/>
                      <a:r>
                        <a:rPr lang="en-US" sz="700">
                          <a:effectLst/>
                        </a:rPr>
                        <a:t>Coffee Shop</a:t>
                      </a:r>
                    </a:p>
                  </a:txBody>
                  <a:tcPr marL="1959" marR="1959" marT="1959" marB="1959" anchor="ctr"/>
                </a:tc>
                <a:tc>
                  <a:txBody>
                    <a:bodyPr/>
                    <a:lstStyle/>
                    <a:p>
                      <a:pPr algn="l" fontAlgn="ctr"/>
                      <a:r>
                        <a:rPr lang="en-US" sz="700">
                          <a:effectLst/>
                        </a:rPr>
                        <a:t>Hotel</a:t>
                      </a:r>
                    </a:p>
                  </a:txBody>
                  <a:tcPr marL="1959" marR="1959" marT="1959" marB="1959" anchor="ctr"/>
                </a:tc>
                <a:tc>
                  <a:txBody>
                    <a:bodyPr/>
                    <a:lstStyle/>
                    <a:p>
                      <a:pPr algn="l" fontAlgn="ctr"/>
                      <a:r>
                        <a:rPr lang="en-US" sz="700">
                          <a:effectLst/>
                        </a:rPr>
                        <a:t>Sandwich Place</a:t>
                      </a:r>
                    </a:p>
                  </a:txBody>
                  <a:tcPr marL="1959" marR="1959" marT="1959" marB="1959" anchor="ctr"/>
                </a:tc>
                <a:tc>
                  <a:txBody>
                    <a:bodyPr/>
                    <a:lstStyle/>
                    <a:p>
                      <a:pPr algn="l" fontAlgn="ctr"/>
                      <a:r>
                        <a:rPr lang="en-US" sz="700">
                          <a:effectLst/>
                        </a:rPr>
                        <a:t>Fried Chicken Joint</a:t>
                      </a:r>
                    </a:p>
                  </a:txBody>
                  <a:tcPr marL="1959" marR="1959" marT="1959" marB="1959" anchor="ctr"/>
                </a:tc>
                <a:tc>
                  <a:txBody>
                    <a:bodyPr/>
                    <a:lstStyle/>
                    <a:p>
                      <a:pPr algn="l" fontAlgn="ctr"/>
                      <a:r>
                        <a:rPr lang="en-US" sz="700">
                          <a:effectLst/>
                        </a:rPr>
                        <a:t>Outdoor Sculpture</a:t>
                      </a:r>
                    </a:p>
                  </a:txBody>
                  <a:tcPr marL="1959" marR="1959" marT="1959" marB="1959" anchor="ctr"/>
                </a:tc>
                <a:tc>
                  <a:txBody>
                    <a:bodyPr/>
                    <a:lstStyle/>
                    <a:p>
                      <a:pPr algn="l" fontAlgn="ctr"/>
                      <a:r>
                        <a:rPr lang="en-US" sz="700">
                          <a:effectLst/>
                        </a:rPr>
                        <a:t>Chinese Restaurant</a:t>
                      </a:r>
                    </a:p>
                  </a:txBody>
                  <a:tcPr marL="1959" marR="1959" marT="1959" marB="1959" anchor="ctr"/>
                </a:tc>
                <a:tc>
                  <a:txBody>
                    <a:bodyPr/>
                    <a:lstStyle/>
                    <a:p>
                      <a:pPr algn="l" fontAlgn="ctr"/>
                      <a:r>
                        <a:rPr lang="en-US" sz="700">
                          <a:effectLst/>
                        </a:rPr>
                        <a:t>Grocery Store</a:t>
                      </a:r>
                    </a:p>
                  </a:txBody>
                  <a:tcPr marL="1959" marR="1959" marT="1959" marB="1959" anchor="ctr"/>
                </a:tc>
                <a:tc>
                  <a:txBody>
                    <a:bodyPr/>
                    <a:lstStyle/>
                    <a:p>
                      <a:pPr algn="l" fontAlgn="ctr"/>
                      <a:r>
                        <a:rPr lang="en-US" sz="700">
                          <a:effectLst/>
                        </a:rPr>
                        <a:t>Gym / Fitness Center</a:t>
                      </a:r>
                    </a:p>
                  </a:txBody>
                  <a:tcPr marL="1959" marR="1959" marT="1959" marB="1959" anchor="ctr"/>
                </a:tc>
                <a:tc>
                  <a:txBody>
                    <a:bodyPr/>
                    <a:lstStyle/>
                    <a:p>
                      <a:pPr algn="l" fontAlgn="ctr"/>
                      <a:r>
                        <a:rPr lang="en-US" sz="700">
                          <a:effectLst/>
                        </a:rPr>
                        <a:t>Convenience Store</a:t>
                      </a:r>
                    </a:p>
                  </a:txBody>
                  <a:tcPr marL="1959" marR="1959" marT="1959" marB="1959" anchor="ctr"/>
                </a:tc>
                <a:extLst>
                  <a:ext uri="{0D108BD9-81ED-4DB2-BD59-A6C34878D82A}">
                    <a16:rowId xmlns:a16="http://schemas.microsoft.com/office/drawing/2014/main" val="8854778"/>
                  </a:ext>
                </a:extLst>
              </a:tr>
              <a:tr h="0">
                <a:tc>
                  <a:txBody>
                    <a:bodyPr/>
                    <a:lstStyle/>
                    <a:p>
                      <a:pPr algn="l" fontAlgn="ctr"/>
                      <a:r>
                        <a:rPr lang="en-US" sz="700">
                          <a:effectLst/>
                        </a:rPr>
                        <a:t>Sutton</a:t>
                      </a:r>
                    </a:p>
                  </a:txBody>
                  <a:tcPr marL="1959" marR="1959" marT="1959" marB="1959" anchor="ctr"/>
                </a:tc>
                <a:tc>
                  <a:txBody>
                    <a:bodyPr/>
                    <a:lstStyle/>
                    <a:p>
                      <a:pPr algn="l" fontAlgn="ctr"/>
                      <a:r>
                        <a:rPr lang="en-US" sz="700">
                          <a:effectLst/>
                        </a:rPr>
                        <a:t>134854</a:t>
                      </a:r>
                    </a:p>
                  </a:txBody>
                  <a:tcPr marL="1959" marR="1959" marT="1959" marB="1959" anchor="ctr"/>
                </a:tc>
                <a:tc>
                  <a:txBody>
                    <a:bodyPr/>
                    <a:lstStyle/>
                    <a:p>
                      <a:pPr algn="l" fontAlgn="ctr"/>
                      <a:r>
                        <a:rPr lang="en-US" sz="700">
                          <a:effectLst/>
                        </a:rPr>
                        <a:t>3219</a:t>
                      </a:r>
                    </a:p>
                  </a:txBody>
                  <a:tcPr marL="1959" marR="1959" marT="1959" marB="1959" anchor="ctr"/>
                </a:tc>
                <a:tc>
                  <a:txBody>
                    <a:bodyPr/>
                    <a:lstStyle/>
                    <a:p>
                      <a:pPr algn="l" fontAlgn="ctr"/>
                      <a:r>
                        <a:rPr lang="en-US" sz="700" dirty="0">
                          <a:effectLst/>
                        </a:rPr>
                        <a:t>11376</a:t>
                      </a:r>
                    </a:p>
                  </a:txBody>
                  <a:tcPr marL="1959" marR="1959" marT="1959" marB="1959" anchor="ctr"/>
                </a:tc>
                <a:tc>
                  <a:txBody>
                    <a:bodyPr/>
                    <a:lstStyle/>
                    <a:p>
                      <a:pPr algn="l" fontAlgn="ctr"/>
                      <a:r>
                        <a:rPr lang="en-US" sz="700">
                          <a:effectLst/>
                        </a:rPr>
                        <a:t>7134</a:t>
                      </a:r>
                    </a:p>
                  </a:txBody>
                  <a:tcPr marL="1959" marR="1959" marT="1959" marB="1959" anchor="ctr"/>
                </a:tc>
                <a:tc>
                  <a:txBody>
                    <a:bodyPr/>
                    <a:lstStyle/>
                    <a:p>
                      <a:pPr algn="l" fontAlgn="ctr"/>
                      <a:r>
                        <a:rPr lang="en-US" sz="700">
                          <a:effectLst/>
                        </a:rPr>
                        <a:t>22035</a:t>
                      </a:r>
                    </a:p>
                  </a:txBody>
                  <a:tcPr marL="1959" marR="1959" marT="1959" marB="1959" anchor="ctr"/>
                </a:tc>
                <a:tc>
                  <a:txBody>
                    <a:bodyPr/>
                    <a:lstStyle/>
                    <a:p>
                      <a:pPr algn="l" fontAlgn="ctr"/>
                      <a:r>
                        <a:rPr lang="en-US" sz="700">
                          <a:effectLst/>
                        </a:rPr>
                        <a:t>9120</a:t>
                      </a:r>
                    </a:p>
                  </a:txBody>
                  <a:tcPr marL="1959" marR="1959" marT="1959" marB="1959" anchor="ctr"/>
                </a:tc>
                <a:tc>
                  <a:txBody>
                    <a:bodyPr/>
                    <a:lstStyle/>
                    <a:p>
                      <a:pPr algn="l" fontAlgn="ctr"/>
                      <a:r>
                        <a:rPr lang="en-US" sz="700">
                          <a:effectLst/>
                        </a:rPr>
                        <a:t>2408</a:t>
                      </a:r>
                    </a:p>
                  </a:txBody>
                  <a:tcPr marL="1959" marR="1959" marT="1959" marB="1959" anchor="ctr"/>
                </a:tc>
                <a:tc>
                  <a:txBody>
                    <a:bodyPr/>
                    <a:lstStyle/>
                    <a:p>
                      <a:pPr algn="l" fontAlgn="ctr"/>
                      <a:r>
                        <a:rPr lang="en-US" sz="700">
                          <a:effectLst/>
                        </a:rPr>
                        <a:t>Pub</a:t>
                      </a:r>
                    </a:p>
                  </a:txBody>
                  <a:tcPr marL="1959" marR="1959" marT="1959" marB="1959" anchor="ctr"/>
                </a:tc>
                <a:tc>
                  <a:txBody>
                    <a:bodyPr/>
                    <a:lstStyle/>
                    <a:p>
                      <a:pPr algn="l" fontAlgn="ctr"/>
                      <a:r>
                        <a:rPr lang="en-US" sz="700">
                          <a:effectLst/>
                        </a:rPr>
                        <a:t>Clothing Store</a:t>
                      </a:r>
                    </a:p>
                  </a:txBody>
                  <a:tcPr marL="1959" marR="1959" marT="1959" marB="1959" anchor="ctr"/>
                </a:tc>
                <a:tc>
                  <a:txBody>
                    <a:bodyPr/>
                    <a:lstStyle/>
                    <a:p>
                      <a:pPr algn="l" fontAlgn="ctr"/>
                      <a:r>
                        <a:rPr lang="en-US" sz="700">
                          <a:effectLst/>
                        </a:rPr>
                        <a:t>Coffee Shop</a:t>
                      </a:r>
                    </a:p>
                  </a:txBody>
                  <a:tcPr marL="1959" marR="1959" marT="1959" marB="1959" anchor="ctr"/>
                </a:tc>
                <a:tc>
                  <a:txBody>
                    <a:bodyPr/>
                    <a:lstStyle/>
                    <a:p>
                      <a:pPr algn="l" fontAlgn="ctr"/>
                      <a:r>
                        <a:rPr lang="en-US" sz="700">
                          <a:effectLst/>
                        </a:rPr>
                        <a:t>Bar</a:t>
                      </a:r>
                    </a:p>
                  </a:txBody>
                  <a:tcPr marL="1959" marR="1959" marT="1959" marB="1959" anchor="ctr"/>
                </a:tc>
                <a:tc>
                  <a:txBody>
                    <a:bodyPr/>
                    <a:lstStyle/>
                    <a:p>
                      <a:pPr algn="l" fontAlgn="ctr"/>
                      <a:r>
                        <a:rPr lang="en-US" sz="700">
                          <a:effectLst/>
                        </a:rPr>
                        <a:t>Sandwich Place</a:t>
                      </a:r>
                    </a:p>
                  </a:txBody>
                  <a:tcPr marL="1959" marR="1959" marT="1959" marB="1959" anchor="ctr"/>
                </a:tc>
                <a:tc>
                  <a:txBody>
                    <a:bodyPr/>
                    <a:lstStyle/>
                    <a:p>
                      <a:pPr algn="l" fontAlgn="ctr"/>
                      <a:r>
                        <a:rPr lang="en-US" sz="700">
                          <a:effectLst/>
                        </a:rPr>
                        <a:t>Café</a:t>
                      </a:r>
                    </a:p>
                  </a:txBody>
                  <a:tcPr marL="1959" marR="1959" marT="1959" marB="1959" anchor="ctr"/>
                </a:tc>
                <a:tc>
                  <a:txBody>
                    <a:bodyPr/>
                    <a:lstStyle/>
                    <a:p>
                      <a:pPr algn="l" fontAlgn="ctr"/>
                      <a:r>
                        <a:rPr lang="en-US" sz="700">
                          <a:effectLst/>
                        </a:rPr>
                        <a:t>Pizza Place</a:t>
                      </a:r>
                    </a:p>
                  </a:txBody>
                  <a:tcPr marL="1959" marR="1959" marT="1959" marB="1959" anchor="ctr"/>
                </a:tc>
                <a:tc>
                  <a:txBody>
                    <a:bodyPr/>
                    <a:lstStyle/>
                    <a:p>
                      <a:pPr algn="l" fontAlgn="ctr"/>
                      <a:r>
                        <a:rPr lang="en-US" sz="700">
                          <a:effectLst/>
                        </a:rPr>
                        <a:t>Italian Restaurant</a:t>
                      </a:r>
                    </a:p>
                  </a:txBody>
                  <a:tcPr marL="1959" marR="1959" marT="1959" marB="1959" anchor="ctr"/>
                </a:tc>
                <a:tc>
                  <a:txBody>
                    <a:bodyPr/>
                    <a:lstStyle/>
                    <a:p>
                      <a:pPr algn="l" fontAlgn="ctr"/>
                      <a:r>
                        <a:rPr lang="en-US" sz="700">
                          <a:effectLst/>
                        </a:rPr>
                        <a:t>Video Game Store</a:t>
                      </a:r>
                    </a:p>
                  </a:txBody>
                  <a:tcPr marL="1959" marR="1959" marT="1959" marB="1959" anchor="ctr"/>
                </a:tc>
                <a:tc>
                  <a:txBody>
                    <a:bodyPr/>
                    <a:lstStyle/>
                    <a:p>
                      <a:pPr algn="l" fontAlgn="ctr"/>
                      <a:r>
                        <a:rPr lang="en-US" sz="700">
                          <a:effectLst/>
                        </a:rPr>
                        <a:t>Bookstore</a:t>
                      </a:r>
                    </a:p>
                  </a:txBody>
                  <a:tcPr marL="1959" marR="1959" marT="1959" marB="1959" anchor="ctr"/>
                </a:tc>
                <a:extLst>
                  <a:ext uri="{0D108BD9-81ED-4DB2-BD59-A6C34878D82A}">
                    <a16:rowId xmlns:a16="http://schemas.microsoft.com/office/drawing/2014/main" val="186433862"/>
                  </a:ext>
                </a:extLst>
              </a:tr>
              <a:tr h="0">
                <a:tc>
                  <a:txBody>
                    <a:bodyPr/>
                    <a:lstStyle/>
                    <a:p>
                      <a:pPr algn="l" fontAlgn="ctr"/>
                      <a:r>
                        <a:rPr lang="en-US" sz="700">
                          <a:effectLst/>
                        </a:rPr>
                        <a:t>Southwark</a:t>
                      </a:r>
                    </a:p>
                  </a:txBody>
                  <a:tcPr marL="1959" marR="1959" marT="1959" marB="1959" anchor="ctr"/>
                </a:tc>
                <a:tc>
                  <a:txBody>
                    <a:bodyPr/>
                    <a:lstStyle/>
                    <a:p>
                      <a:pPr algn="l" fontAlgn="ctr"/>
                      <a:r>
                        <a:rPr lang="en-US" sz="700">
                          <a:effectLst/>
                        </a:rPr>
                        <a:t>114534</a:t>
                      </a:r>
                    </a:p>
                  </a:txBody>
                  <a:tcPr marL="1959" marR="1959" marT="1959" marB="1959" anchor="ctr"/>
                </a:tc>
                <a:tc>
                  <a:txBody>
                    <a:bodyPr/>
                    <a:lstStyle/>
                    <a:p>
                      <a:pPr algn="l" fontAlgn="ctr"/>
                      <a:r>
                        <a:rPr lang="en-US" sz="700" dirty="0">
                          <a:effectLst/>
                        </a:rPr>
                        <a:t>6222</a:t>
                      </a:r>
                    </a:p>
                  </a:txBody>
                  <a:tcPr marL="1959" marR="1959" marT="1959" marB="1959" anchor="ctr"/>
                </a:tc>
                <a:tc>
                  <a:txBody>
                    <a:bodyPr/>
                    <a:lstStyle/>
                    <a:p>
                      <a:pPr algn="l" fontAlgn="ctr"/>
                      <a:r>
                        <a:rPr lang="en-US" sz="700">
                          <a:effectLst/>
                        </a:rPr>
                        <a:t>35593</a:t>
                      </a:r>
                    </a:p>
                  </a:txBody>
                  <a:tcPr marL="1959" marR="1959" marT="1959" marB="1959" anchor="ctr"/>
                </a:tc>
                <a:tc>
                  <a:txBody>
                    <a:bodyPr/>
                    <a:lstStyle/>
                    <a:p>
                      <a:pPr algn="l" fontAlgn="ctr"/>
                      <a:r>
                        <a:rPr lang="en-US" sz="700">
                          <a:effectLst/>
                        </a:rPr>
                        <a:t>17778</a:t>
                      </a:r>
                    </a:p>
                  </a:txBody>
                  <a:tcPr marL="1959" marR="1959" marT="1959" marB="1959" anchor="ctr"/>
                </a:tc>
                <a:tc>
                  <a:txBody>
                    <a:bodyPr/>
                    <a:lstStyle/>
                    <a:p>
                      <a:pPr algn="l" fontAlgn="ctr"/>
                      <a:r>
                        <a:rPr lang="en-US" sz="700">
                          <a:effectLst/>
                        </a:rPr>
                        <a:t>27192</a:t>
                      </a:r>
                    </a:p>
                  </a:txBody>
                  <a:tcPr marL="1959" marR="1959" marT="1959" marB="1959" anchor="ctr"/>
                </a:tc>
                <a:tc>
                  <a:txBody>
                    <a:bodyPr/>
                    <a:lstStyle/>
                    <a:p>
                      <a:pPr algn="l" fontAlgn="ctr"/>
                      <a:r>
                        <a:rPr lang="en-US" sz="700">
                          <a:effectLst/>
                        </a:rPr>
                        <a:t>77511</a:t>
                      </a:r>
                    </a:p>
                  </a:txBody>
                  <a:tcPr marL="1959" marR="1959" marT="1959" marB="1959" anchor="ctr"/>
                </a:tc>
                <a:tc>
                  <a:txBody>
                    <a:bodyPr/>
                    <a:lstStyle/>
                    <a:p>
                      <a:pPr algn="l" fontAlgn="ctr"/>
                      <a:r>
                        <a:rPr lang="en-US" sz="700">
                          <a:effectLst/>
                        </a:rPr>
                        <a:t>9453</a:t>
                      </a:r>
                    </a:p>
                  </a:txBody>
                  <a:tcPr marL="1959" marR="1959" marT="1959" marB="1959" anchor="ctr"/>
                </a:tc>
                <a:tc>
                  <a:txBody>
                    <a:bodyPr/>
                    <a:lstStyle/>
                    <a:p>
                      <a:pPr algn="l" fontAlgn="ctr"/>
                      <a:r>
                        <a:rPr lang="en-US" sz="700">
                          <a:effectLst/>
                        </a:rPr>
                        <a:t>Coffee Shop</a:t>
                      </a:r>
                    </a:p>
                  </a:txBody>
                  <a:tcPr marL="1959" marR="1959" marT="1959" marB="1959" anchor="ctr"/>
                </a:tc>
                <a:tc>
                  <a:txBody>
                    <a:bodyPr/>
                    <a:lstStyle/>
                    <a:p>
                      <a:pPr algn="l" fontAlgn="ctr"/>
                      <a:r>
                        <a:rPr lang="en-US" sz="700">
                          <a:effectLst/>
                        </a:rPr>
                        <a:t>Pub</a:t>
                      </a:r>
                    </a:p>
                  </a:txBody>
                  <a:tcPr marL="1959" marR="1959" marT="1959" marB="1959" anchor="ctr"/>
                </a:tc>
                <a:tc>
                  <a:txBody>
                    <a:bodyPr/>
                    <a:lstStyle/>
                    <a:p>
                      <a:pPr algn="l" fontAlgn="ctr"/>
                      <a:r>
                        <a:rPr lang="en-US" sz="700">
                          <a:effectLst/>
                        </a:rPr>
                        <a:t>Restaurant</a:t>
                      </a:r>
                    </a:p>
                  </a:txBody>
                  <a:tcPr marL="1959" marR="1959" marT="1959" marB="1959" anchor="ctr"/>
                </a:tc>
                <a:tc>
                  <a:txBody>
                    <a:bodyPr/>
                    <a:lstStyle/>
                    <a:p>
                      <a:pPr algn="l" fontAlgn="ctr"/>
                      <a:r>
                        <a:rPr lang="en-US" sz="700">
                          <a:effectLst/>
                        </a:rPr>
                        <a:t>Bar</a:t>
                      </a:r>
                    </a:p>
                  </a:txBody>
                  <a:tcPr marL="1959" marR="1959" marT="1959" marB="1959" anchor="ctr"/>
                </a:tc>
                <a:tc>
                  <a:txBody>
                    <a:bodyPr/>
                    <a:lstStyle/>
                    <a:p>
                      <a:pPr algn="l" fontAlgn="ctr"/>
                      <a:r>
                        <a:rPr lang="en-US" sz="700">
                          <a:effectLst/>
                        </a:rPr>
                        <a:t>Scenic Lookout</a:t>
                      </a:r>
                    </a:p>
                  </a:txBody>
                  <a:tcPr marL="1959" marR="1959" marT="1959" marB="1959" anchor="ctr"/>
                </a:tc>
                <a:tc>
                  <a:txBody>
                    <a:bodyPr/>
                    <a:lstStyle/>
                    <a:p>
                      <a:pPr algn="l" fontAlgn="ctr"/>
                      <a:r>
                        <a:rPr lang="en-US" sz="700">
                          <a:effectLst/>
                        </a:rPr>
                        <a:t>English Restaurant</a:t>
                      </a:r>
                    </a:p>
                  </a:txBody>
                  <a:tcPr marL="1959" marR="1959" marT="1959" marB="1959" anchor="ctr"/>
                </a:tc>
                <a:tc>
                  <a:txBody>
                    <a:bodyPr/>
                    <a:lstStyle/>
                    <a:p>
                      <a:pPr algn="l" fontAlgn="ctr"/>
                      <a:r>
                        <a:rPr lang="en-US" sz="700">
                          <a:effectLst/>
                        </a:rPr>
                        <a:t>Café</a:t>
                      </a:r>
                    </a:p>
                  </a:txBody>
                  <a:tcPr marL="1959" marR="1959" marT="1959" marB="1959" anchor="ctr"/>
                </a:tc>
                <a:tc>
                  <a:txBody>
                    <a:bodyPr/>
                    <a:lstStyle/>
                    <a:p>
                      <a:pPr algn="l" fontAlgn="ctr"/>
                      <a:r>
                        <a:rPr lang="en-US" sz="700">
                          <a:effectLst/>
                        </a:rPr>
                        <a:t>Grocery Store</a:t>
                      </a:r>
                    </a:p>
                  </a:txBody>
                  <a:tcPr marL="1959" marR="1959" marT="1959" marB="1959" anchor="ctr"/>
                </a:tc>
                <a:tc>
                  <a:txBody>
                    <a:bodyPr/>
                    <a:lstStyle/>
                    <a:p>
                      <a:pPr algn="l" fontAlgn="ctr"/>
                      <a:r>
                        <a:rPr lang="en-US" sz="700">
                          <a:effectLst/>
                        </a:rPr>
                        <a:t>French Restaurant</a:t>
                      </a:r>
                    </a:p>
                  </a:txBody>
                  <a:tcPr marL="1959" marR="1959" marT="1959" marB="1959" anchor="ctr"/>
                </a:tc>
                <a:tc>
                  <a:txBody>
                    <a:bodyPr/>
                    <a:lstStyle/>
                    <a:p>
                      <a:pPr algn="l" fontAlgn="ctr"/>
                      <a:r>
                        <a:rPr lang="en-US" sz="700">
                          <a:effectLst/>
                        </a:rPr>
                        <a:t>Gym / Fitness Center</a:t>
                      </a:r>
                    </a:p>
                  </a:txBody>
                  <a:tcPr marL="1959" marR="1959" marT="1959" marB="1959" anchor="ctr"/>
                </a:tc>
                <a:extLst>
                  <a:ext uri="{0D108BD9-81ED-4DB2-BD59-A6C34878D82A}">
                    <a16:rowId xmlns:a16="http://schemas.microsoft.com/office/drawing/2014/main" val="4133252142"/>
                  </a:ext>
                </a:extLst>
              </a:tr>
              <a:tr h="0">
                <a:tc>
                  <a:txBody>
                    <a:bodyPr/>
                    <a:lstStyle/>
                    <a:p>
                      <a:pPr algn="l" fontAlgn="ctr"/>
                      <a:r>
                        <a:rPr lang="en-US" sz="700">
                          <a:effectLst/>
                        </a:rPr>
                        <a:t>Richmond upon Thames</a:t>
                      </a:r>
                    </a:p>
                  </a:txBody>
                  <a:tcPr marL="1959" marR="1959" marT="1959" marB="1959" anchor="ctr"/>
                </a:tc>
                <a:tc>
                  <a:txBody>
                    <a:bodyPr/>
                    <a:lstStyle/>
                    <a:p>
                      <a:pPr algn="l" fontAlgn="ctr"/>
                      <a:r>
                        <a:rPr lang="en-US" sz="700">
                          <a:effectLst/>
                        </a:rPr>
                        <a:t>133582</a:t>
                      </a:r>
                    </a:p>
                  </a:txBody>
                  <a:tcPr marL="1959" marR="1959" marT="1959" marB="1959" anchor="ctr"/>
                </a:tc>
                <a:tc>
                  <a:txBody>
                    <a:bodyPr/>
                    <a:lstStyle/>
                    <a:p>
                      <a:pPr algn="l" fontAlgn="ctr"/>
                      <a:r>
                        <a:rPr lang="en-US" sz="700">
                          <a:effectLst/>
                        </a:rPr>
                        <a:t>4766</a:t>
                      </a:r>
                    </a:p>
                  </a:txBody>
                  <a:tcPr marL="1959" marR="1959" marT="1959" marB="1959" anchor="ctr"/>
                </a:tc>
                <a:tc>
                  <a:txBody>
                    <a:bodyPr/>
                    <a:lstStyle/>
                    <a:p>
                      <a:pPr algn="l" fontAlgn="ctr"/>
                      <a:r>
                        <a:rPr lang="en-US" sz="700">
                          <a:effectLst/>
                        </a:rPr>
                        <a:t>22377</a:t>
                      </a:r>
                    </a:p>
                  </a:txBody>
                  <a:tcPr marL="1959" marR="1959" marT="1959" marB="1959" anchor="ctr"/>
                </a:tc>
                <a:tc>
                  <a:txBody>
                    <a:bodyPr/>
                    <a:lstStyle/>
                    <a:p>
                      <a:pPr algn="l" fontAlgn="ctr"/>
                      <a:r>
                        <a:rPr lang="en-US" sz="700">
                          <a:effectLst/>
                        </a:rPr>
                        <a:t>6780</a:t>
                      </a:r>
                    </a:p>
                  </a:txBody>
                  <a:tcPr marL="1959" marR="1959" marT="1959" marB="1959" anchor="ctr"/>
                </a:tc>
                <a:tc>
                  <a:txBody>
                    <a:bodyPr/>
                    <a:lstStyle/>
                    <a:p>
                      <a:pPr algn="l" fontAlgn="ctr"/>
                      <a:r>
                        <a:rPr lang="en-US" sz="700">
                          <a:effectLst/>
                        </a:rPr>
                        <a:t>13607</a:t>
                      </a:r>
                    </a:p>
                  </a:txBody>
                  <a:tcPr marL="1959" marR="1959" marT="1959" marB="1959" anchor="ctr"/>
                </a:tc>
                <a:tc>
                  <a:txBody>
                    <a:bodyPr/>
                    <a:lstStyle/>
                    <a:p>
                      <a:pPr algn="l" fontAlgn="ctr"/>
                      <a:r>
                        <a:rPr lang="en-US" sz="700">
                          <a:effectLst/>
                        </a:rPr>
                        <a:t>2816</a:t>
                      </a:r>
                    </a:p>
                  </a:txBody>
                  <a:tcPr marL="1959" marR="1959" marT="1959" marB="1959" anchor="ctr"/>
                </a:tc>
                <a:tc>
                  <a:txBody>
                    <a:bodyPr/>
                    <a:lstStyle/>
                    <a:p>
                      <a:pPr algn="l" fontAlgn="ctr"/>
                      <a:r>
                        <a:rPr lang="en-US" sz="700">
                          <a:effectLst/>
                        </a:rPr>
                        <a:t>3062</a:t>
                      </a:r>
                    </a:p>
                  </a:txBody>
                  <a:tcPr marL="1959" marR="1959" marT="1959" marB="1959" anchor="ctr"/>
                </a:tc>
                <a:tc>
                  <a:txBody>
                    <a:bodyPr/>
                    <a:lstStyle/>
                    <a:p>
                      <a:pPr algn="l" fontAlgn="ctr"/>
                      <a:r>
                        <a:rPr lang="en-US" sz="700">
                          <a:effectLst/>
                        </a:rPr>
                        <a:t>Coffee Shop</a:t>
                      </a:r>
                    </a:p>
                  </a:txBody>
                  <a:tcPr marL="1959" marR="1959" marT="1959" marB="1959" anchor="ctr"/>
                </a:tc>
                <a:tc>
                  <a:txBody>
                    <a:bodyPr/>
                    <a:lstStyle/>
                    <a:p>
                      <a:pPr algn="l" fontAlgn="ctr"/>
                      <a:r>
                        <a:rPr lang="en-US" sz="700">
                          <a:effectLst/>
                        </a:rPr>
                        <a:t>Pub</a:t>
                      </a:r>
                    </a:p>
                  </a:txBody>
                  <a:tcPr marL="1959" marR="1959" marT="1959" marB="1959" anchor="ctr"/>
                </a:tc>
                <a:tc>
                  <a:txBody>
                    <a:bodyPr/>
                    <a:lstStyle/>
                    <a:p>
                      <a:pPr algn="l" fontAlgn="ctr"/>
                      <a:r>
                        <a:rPr lang="en-US" sz="700">
                          <a:effectLst/>
                        </a:rPr>
                        <a:t>Italian Restaurant</a:t>
                      </a:r>
                    </a:p>
                  </a:txBody>
                  <a:tcPr marL="1959" marR="1959" marT="1959" marB="1959" anchor="ctr"/>
                </a:tc>
                <a:tc>
                  <a:txBody>
                    <a:bodyPr/>
                    <a:lstStyle/>
                    <a:p>
                      <a:pPr algn="l" fontAlgn="ctr"/>
                      <a:r>
                        <a:rPr lang="en-US" sz="700">
                          <a:effectLst/>
                        </a:rPr>
                        <a:t>Bus Stop</a:t>
                      </a:r>
                    </a:p>
                  </a:txBody>
                  <a:tcPr marL="1959" marR="1959" marT="1959" marB="1959" anchor="ctr"/>
                </a:tc>
                <a:tc>
                  <a:txBody>
                    <a:bodyPr/>
                    <a:lstStyle/>
                    <a:p>
                      <a:pPr algn="l" fontAlgn="ctr"/>
                      <a:r>
                        <a:rPr lang="en-US" sz="700">
                          <a:effectLst/>
                        </a:rPr>
                        <a:t>Indian Restaurant</a:t>
                      </a:r>
                    </a:p>
                  </a:txBody>
                  <a:tcPr marL="1959" marR="1959" marT="1959" marB="1959" anchor="ctr"/>
                </a:tc>
                <a:tc>
                  <a:txBody>
                    <a:bodyPr/>
                    <a:lstStyle/>
                    <a:p>
                      <a:pPr algn="l" fontAlgn="ctr"/>
                      <a:r>
                        <a:rPr lang="en-US" sz="700">
                          <a:effectLst/>
                        </a:rPr>
                        <a:t>Grocery Store</a:t>
                      </a:r>
                    </a:p>
                  </a:txBody>
                  <a:tcPr marL="1959" marR="1959" marT="1959" marB="1959" anchor="ctr"/>
                </a:tc>
                <a:tc>
                  <a:txBody>
                    <a:bodyPr/>
                    <a:lstStyle/>
                    <a:p>
                      <a:pPr algn="l" fontAlgn="ctr"/>
                      <a:r>
                        <a:rPr lang="en-US" sz="700">
                          <a:effectLst/>
                        </a:rPr>
                        <a:t>Sandwich Place</a:t>
                      </a:r>
                    </a:p>
                  </a:txBody>
                  <a:tcPr marL="1959" marR="1959" marT="1959" marB="1959" anchor="ctr"/>
                </a:tc>
                <a:tc>
                  <a:txBody>
                    <a:bodyPr/>
                    <a:lstStyle/>
                    <a:p>
                      <a:pPr algn="l" fontAlgn="ctr"/>
                      <a:r>
                        <a:rPr lang="en-US" sz="700">
                          <a:effectLst/>
                        </a:rPr>
                        <a:t>Pharmacy</a:t>
                      </a:r>
                    </a:p>
                  </a:txBody>
                  <a:tcPr marL="1959" marR="1959" marT="1959" marB="1959" anchor="ctr"/>
                </a:tc>
                <a:tc>
                  <a:txBody>
                    <a:bodyPr/>
                    <a:lstStyle/>
                    <a:p>
                      <a:pPr algn="l" fontAlgn="ctr"/>
                      <a:r>
                        <a:rPr lang="en-US" sz="700">
                          <a:effectLst/>
                        </a:rPr>
                        <a:t>Stationery Store</a:t>
                      </a:r>
                    </a:p>
                  </a:txBody>
                  <a:tcPr marL="1959" marR="1959" marT="1959" marB="1959" anchor="ctr"/>
                </a:tc>
                <a:tc>
                  <a:txBody>
                    <a:bodyPr/>
                    <a:lstStyle/>
                    <a:p>
                      <a:pPr algn="l" fontAlgn="ctr"/>
                      <a:r>
                        <a:rPr lang="en-US" sz="700">
                          <a:effectLst/>
                        </a:rPr>
                        <a:t>Café</a:t>
                      </a:r>
                    </a:p>
                  </a:txBody>
                  <a:tcPr marL="1959" marR="1959" marT="1959" marB="1959" anchor="ctr"/>
                </a:tc>
                <a:extLst>
                  <a:ext uri="{0D108BD9-81ED-4DB2-BD59-A6C34878D82A}">
                    <a16:rowId xmlns:a16="http://schemas.microsoft.com/office/drawing/2014/main" val="45830345"/>
                  </a:ext>
                </a:extLst>
              </a:tr>
              <a:tr h="0">
                <a:tc>
                  <a:txBody>
                    <a:bodyPr/>
                    <a:lstStyle/>
                    <a:p>
                      <a:pPr algn="l" fontAlgn="ctr"/>
                      <a:r>
                        <a:rPr lang="en-US" sz="700">
                          <a:effectLst/>
                        </a:rPr>
                        <a:t>Redbridge</a:t>
                      </a:r>
                    </a:p>
                  </a:txBody>
                  <a:tcPr marL="1959" marR="1959" marT="1959" marB="1959" anchor="ctr"/>
                </a:tc>
                <a:tc>
                  <a:txBody>
                    <a:bodyPr/>
                    <a:lstStyle/>
                    <a:p>
                      <a:pPr algn="l" fontAlgn="ctr"/>
                      <a:r>
                        <a:rPr lang="en-US" sz="700">
                          <a:effectLst/>
                        </a:rPr>
                        <a:t>96253</a:t>
                      </a:r>
                    </a:p>
                  </a:txBody>
                  <a:tcPr marL="1959" marR="1959" marT="1959" marB="1959" anchor="ctr"/>
                </a:tc>
                <a:tc>
                  <a:txBody>
                    <a:bodyPr/>
                    <a:lstStyle/>
                    <a:p>
                      <a:pPr algn="l" fontAlgn="ctr"/>
                      <a:r>
                        <a:rPr lang="en-US" sz="700">
                          <a:effectLst/>
                        </a:rPr>
                        <a:t>3900</a:t>
                      </a:r>
                    </a:p>
                  </a:txBody>
                  <a:tcPr marL="1959" marR="1959" marT="1959" marB="1959" anchor="ctr"/>
                </a:tc>
                <a:tc>
                  <a:txBody>
                    <a:bodyPr/>
                    <a:lstStyle/>
                    <a:p>
                      <a:pPr algn="l" fontAlgn="ctr"/>
                      <a:r>
                        <a:rPr lang="en-US" sz="700">
                          <a:effectLst/>
                        </a:rPr>
                        <a:t>18493</a:t>
                      </a:r>
                    </a:p>
                  </a:txBody>
                  <a:tcPr marL="1959" marR="1959" marT="1959" marB="1959" anchor="ctr"/>
                </a:tc>
                <a:tc>
                  <a:txBody>
                    <a:bodyPr/>
                    <a:lstStyle/>
                    <a:p>
                      <a:pPr algn="l" fontAlgn="ctr"/>
                      <a:r>
                        <a:rPr lang="en-US" sz="700">
                          <a:effectLst/>
                        </a:rPr>
                        <a:t>11456</a:t>
                      </a:r>
                    </a:p>
                  </a:txBody>
                  <a:tcPr marL="1959" marR="1959" marT="1959" marB="1959" anchor="ctr"/>
                </a:tc>
                <a:tc>
                  <a:txBody>
                    <a:bodyPr/>
                    <a:lstStyle/>
                    <a:p>
                      <a:pPr algn="l" fontAlgn="ctr"/>
                      <a:r>
                        <a:rPr lang="en-US" sz="700">
                          <a:effectLst/>
                        </a:rPr>
                        <a:t>116503</a:t>
                      </a:r>
                    </a:p>
                  </a:txBody>
                  <a:tcPr marL="1959" marR="1959" marT="1959" marB="1959" anchor="ctr"/>
                </a:tc>
                <a:tc>
                  <a:txBody>
                    <a:bodyPr/>
                    <a:lstStyle/>
                    <a:p>
                      <a:pPr algn="l" fontAlgn="ctr"/>
                      <a:r>
                        <a:rPr lang="en-US" sz="700">
                          <a:effectLst/>
                        </a:rPr>
                        <a:t>24845</a:t>
                      </a:r>
                    </a:p>
                  </a:txBody>
                  <a:tcPr marL="1959" marR="1959" marT="1959" marB="1959" anchor="ctr"/>
                </a:tc>
                <a:tc>
                  <a:txBody>
                    <a:bodyPr/>
                    <a:lstStyle/>
                    <a:p>
                      <a:pPr algn="l" fontAlgn="ctr"/>
                      <a:r>
                        <a:rPr lang="en-US" sz="700">
                          <a:effectLst/>
                        </a:rPr>
                        <a:t>7520</a:t>
                      </a:r>
                    </a:p>
                  </a:txBody>
                  <a:tcPr marL="1959" marR="1959" marT="1959" marB="1959" anchor="ctr"/>
                </a:tc>
                <a:tc>
                  <a:txBody>
                    <a:bodyPr/>
                    <a:lstStyle/>
                    <a:p>
                      <a:pPr algn="l" fontAlgn="ctr"/>
                      <a:r>
                        <a:rPr lang="en-US" sz="700">
                          <a:effectLst/>
                        </a:rPr>
                        <a:t>Pub</a:t>
                      </a:r>
                    </a:p>
                  </a:txBody>
                  <a:tcPr marL="1959" marR="1959" marT="1959" marB="1959" anchor="ctr"/>
                </a:tc>
                <a:tc>
                  <a:txBody>
                    <a:bodyPr/>
                    <a:lstStyle/>
                    <a:p>
                      <a:pPr algn="l" fontAlgn="ctr"/>
                      <a:r>
                        <a:rPr lang="en-US" sz="700">
                          <a:effectLst/>
                        </a:rPr>
                        <a:t>Café</a:t>
                      </a:r>
                    </a:p>
                  </a:txBody>
                  <a:tcPr marL="1959" marR="1959" marT="1959" marB="1959" anchor="ctr"/>
                </a:tc>
                <a:tc>
                  <a:txBody>
                    <a:bodyPr/>
                    <a:lstStyle/>
                    <a:p>
                      <a:pPr algn="l" fontAlgn="ctr"/>
                      <a:r>
                        <a:rPr lang="en-US" sz="700">
                          <a:effectLst/>
                        </a:rPr>
                        <a:t>Cocktail Bar</a:t>
                      </a:r>
                    </a:p>
                  </a:txBody>
                  <a:tcPr marL="1959" marR="1959" marT="1959" marB="1959" anchor="ctr"/>
                </a:tc>
                <a:tc>
                  <a:txBody>
                    <a:bodyPr/>
                    <a:lstStyle/>
                    <a:p>
                      <a:pPr algn="l" fontAlgn="ctr"/>
                      <a:r>
                        <a:rPr lang="en-US" sz="700">
                          <a:effectLst/>
                        </a:rPr>
                        <a:t>Turkish Restaurant</a:t>
                      </a:r>
                    </a:p>
                  </a:txBody>
                  <a:tcPr marL="1959" marR="1959" marT="1959" marB="1959" anchor="ctr"/>
                </a:tc>
                <a:tc>
                  <a:txBody>
                    <a:bodyPr/>
                    <a:lstStyle/>
                    <a:p>
                      <a:pPr algn="l" fontAlgn="ctr"/>
                      <a:r>
                        <a:rPr lang="en-US" sz="700">
                          <a:effectLst/>
                        </a:rPr>
                        <a:t>Pizza Place</a:t>
                      </a:r>
                    </a:p>
                  </a:txBody>
                  <a:tcPr marL="1959" marR="1959" marT="1959" marB="1959" anchor="ctr"/>
                </a:tc>
                <a:tc>
                  <a:txBody>
                    <a:bodyPr/>
                    <a:lstStyle/>
                    <a:p>
                      <a:pPr algn="l" fontAlgn="ctr"/>
                      <a:r>
                        <a:rPr lang="en-US" sz="700">
                          <a:effectLst/>
                        </a:rPr>
                        <a:t>Italian Restaurant</a:t>
                      </a:r>
                    </a:p>
                  </a:txBody>
                  <a:tcPr marL="1959" marR="1959" marT="1959" marB="1959" anchor="ctr"/>
                </a:tc>
                <a:tc>
                  <a:txBody>
                    <a:bodyPr/>
                    <a:lstStyle/>
                    <a:p>
                      <a:pPr algn="l" fontAlgn="ctr"/>
                      <a:r>
                        <a:rPr lang="en-US" sz="700">
                          <a:effectLst/>
                        </a:rPr>
                        <a:t>Spanish Restaurant</a:t>
                      </a:r>
                    </a:p>
                  </a:txBody>
                  <a:tcPr marL="1959" marR="1959" marT="1959" marB="1959" anchor="ctr"/>
                </a:tc>
                <a:tc>
                  <a:txBody>
                    <a:bodyPr/>
                    <a:lstStyle/>
                    <a:p>
                      <a:pPr algn="l" fontAlgn="ctr"/>
                      <a:r>
                        <a:rPr lang="en-US" sz="700">
                          <a:effectLst/>
                        </a:rPr>
                        <a:t>Burrito Place</a:t>
                      </a:r>
                    </a:p>
                  </a:txBody>
                  <a:tcPr marL="1959" marR="1959" marT="1959" marB="1959" anchor="ctr"/>
                </a:tc>
                <a:tc>
                  <a:txBody>
                    <a:bodyPr/>
                    <a:lstStyle/>
                    <a:p>
                      <a:pPr algn="l" fontAlgn="ctr"/>
                      <a:r>
                        <a:rPr lang="en-US" sz="700">
                          <a:effectLst/>
                        </a:rPr>
                        <a:t>Grocery Store</a:t>
                      </a:r>
                    </a:p>
                  </a:txBody>
                  <a:tcPr marL="1959" marR="1959" marT="1959" marB="1959" anchor="ctr"/>
                </a:tc>
                <a:tc>
                  <a:txBody>
                    <a:bodyPr/>
                    <a:lstStyle/>
                    <a:p>
                      <a:pPr algn="l" fontAlgn="ctr"/>
                      <a:r>
                        <a:rPr lang="en-US" sz="700">
                          <a:effectLst/>
                        </a:rPr>
                        <a:t>Nightclub</a:t>
                      </a:r>
                    </a:p>
                  </a:txBody>
                  <a:tcPr marL="1959" marR="1959" marT="1959" marB="1959" anchor="ctr"/>
                </a:tc>
                <a:extLst>
                  <a:ext uri="{0D108BD9-81ED-4DB2-BD59-A6C34878D82A}">
                    <a16:rowId xmlns:a16="http://schemas.microsoft.com/office/drawing/2014/main" val="2491662540"/>
                  </a:ext>
                </a:extLst>
              </a:tr>
              <a:tr h="0">
                <a:tc>
                  <a:txBody>
                    <a:bodyPr/>
                    <a:lstStyle/>
                    <a:p>
                      <a:pPr algn="l" fontAlgn="ctr"/>
                      <a:r>
                        <a:rPr lang="en-US" sz="700">
                          <a:effectLst/>
                        </a:rPr>
                        <a:t>Newham</a:t>
                      </a:r>
                    </a:p>
                  </a:txBody>
                  <a:tcPr marL="1959" marR="1959" marT="1959" marB="1959" anchor="ctr"/>
                </a:tc>
                <a:tc>
                  <a:txBody>
                    <a:bodyPr/>
                    <a:lstStyle/>
                    <a:p>
                      <a:pPr algn="l" fontAlgn="ctr"/>
                      <a:r>
                        <a:rPr lang="en-US" sz="700">
                          <a:effectLst/>
                        </a:rPr>
                        <a:t>51516</a:t>
                      </a:r>
                    </a:p>
                  </a:txBody>
                  <a:tcPr marL="1959" marR="1959" marT="1959" marB="1959" anchor="ctr"/>
                </a:tc>
                <a:tc>
                  <a:txBody>
                    <a:bodyPr/>
                    <a:lstStyle/>
                    <a:p>
                      <a:pPr algn="l" fontAlgn="ctr"/>
                      <a:r>
                        <a:rPr lang="en-US" sz="700">
                          <a:effectLst/>
                        </a:rPr>
                        <a:t>2172</a:t>
                      </a:r>
                    </a:p>
                  </a:txBody>
                  <a:tcPr marL="1959" marR="1959" marT="1959" marB="1959" anchor="ctr"/>
                </a:tc>
                <a:tc>
                  <a:txBody>
                    <a:bodyPr/>
                    <a:lstStyle/>
                    <a:p>
                      <a:pPr algn="l" fontAlgn="ctr"/>
                      <a:r>
                        <a:rPr lang="en-US" sz="700">
                          <a:effectLst/>
                        </a:rPr>
                        <a:t>35528</a:t>
                      </a:r>
                    </a:p>
                  </a:txBody>
                  <a:tcPr marL="1959" marR="1959" marT="1959" marB="1959" anchor="ctr"/>
                </a:tc>
                <a:tc>
                  <a:txBody>
                    <a:bodyPr/>
                    <a:lstStyle/>
                    <a:p>
                      <a:pPr algn="l" fontAlgn="ctr"/>
                      <a:r>
                        <a:rPr lang="en-US" sz="700">
                          <a:effectLst/>
                        </a:rPr>
                        <a:t>13945</a:t>
                      </a:r>
                    </a:p>
                  </a:txBody>
                  <a:tcPr marL="1959" marR="1959" marT="1959" marB="1959" anchor="ctr"/>
                </a:tc>
                <a:tc>
                  <a:txBody>
                    <a:bodyPr/>
                    <a:lstStyle/>
                    <a:p>
                      <a:pPr algn="l" fontAlgn="ctr"/>
                      <a:r>
                        <a:rPr lang="en-US" sz="700">
                          <a:effectLst/>
                        </a:rPr>
                        <a:t>133895</a:t>
                      </a:r>
                    </a:p>
                  </a:txBody>
                  <a:tcPr marL="1959" marR="1959" marT="1959" marB="1959" anchor="ctr"/>
                </a:tc>
                <a:tc>
                  <a:txBody>
                    <a:bodyPr/>
                    <a:lstStyle/>
                    <a:p>
                      <a:pPr algn="l" fontAlgn="ctr"/>
                      <a:r>
                        <a:rPr lang="en-US" sz="700">
                          <a:effectLst/>
                        </a:rPr>
                        <a:t>60256</a:t>
                      </a:r>
                    </a:p>
                  </a:txBody>
                  <a:tcPr marL="1959" marR="1959" marT="1959" marB="1959" anchor="ctr"/>
                </a:tc>
                <a:tc>
                  <a:txBody>
                    <a:bodyPr/>
                    <a:lstStyle/>
                    <a:p>
                      <a:pPr algn="l" fontAlgn="ctr"/>
                      <a:r>
                        <a:rPr lang="en-US" sz="700">
                          <a:effectLst/>
                        </a:rPr>
                        <a:t>10672</a:t>
                      </a:r>
                    </a:p>
                  </a:txBody>
                  <a:tcPr marL="1959" marR="1959" marT="1959" marB="1959" anchor="ctr"/>
                </a:tc>
                <a:tc>
                  <a:txBody>
                    <a:bodyPr/>
                    <a:lstStyle/>
                    <a:p>
                      <a:pPr algn="l" fontAlgn="ctr"/>
                      <a:r>
                        <a:rPr lang="en-US" sz="700">
                          <a:effectLst/>
                        </a:rPr>
                        <a:t>Pub</a:t>
                      </a:r>
                    </a:p>
                  </a:txBody>
                  <a:tcPr marL="1959" marR="1959" marT="1959" marB="1959" anchor="ctr"/>
                </a:tc>
                <a:tc>
                  <a:txBody>
                    <a:bodyPr/>
                    <a:lstStyle/>
                    <a:p>
                      <a:pPr algn="l" fontAlgn="ctr"/>
                      <a:r>
                        <a:rPr lang="en-US" sz="700">
                          <a:effectLst/>
                        </a:rPr>
                        <a:t>Italian Restaurant</a:t>
                      </a:r>
                    </a:p>
                  </a:txBody>
                  <a:tcPr marL="1959" marR="1959" marT="1959" marB="1959" anchor="ctr"/>
                </a:tc>
                <a:tc>
                  <a:txBody>
                    <a:bodyPr/>
                    <a:lstStyle/>
                    <a:p>
                      <a:pPr algn="l" fontAlgn="ctr"/>
                      <a:r>
                        <a:rPr lang="en-US" sz="700">
                          <a:effectLst/>
                        </a:rPr>
                        <a:t>Hostel</a:t>
                      </a:r>
                    </a:p>
                  </a:txBody>
                  <a:tcPr marL="1959" marR="1959" marT="1959" marB="1959" anchor="ctr"/>
                </a:tc>
                <a:tc>
                  <a:txBody>
                    <a:bodyPr/>
                    <a:lstStyle/>
                    <a:p>
                      <a:pPr algn="l" fontAlgn="ctr"/>
                      <a:r>
                        <a:rPr lang="en-US" sz="700">
                          <a:effectLst/>
                        </a:rPr>
                        <a:t>Park</a:t>
                      </a:r>
                    </a:p>
                  </a:txBody>
                  <a:tcPr marL="1959" marR="1959" marT="1959" marB="1959" anchor="ctr"/>
                </a:tc>
                <a:tc>
                  <a:txBody>
                    <a:bodyPr/>
                    <a:lstStyle/>
                    <a:p>
                      <a:pPr algn="l" fontAlgn="ctr"/>
                      <a:r>
                        <a:rPr lang="en-US" sz="700">
                          <a:effectLst/>
                        </a:rPr>
                        <a:t>English Restaurant</a:t>
                      </a:r>
                    </a:p>
                  </a:txBody>
                  <a:tcPr marL="1959" marR="1959" marT="1959" marB="1959" anchor="ctr"/>
                </a:tc>
                <a:tc>
                  <a:txBody>
                    <a:bodyPr/>
                    <a:lstStyle/>
                    <a:p>
                      <a:pPr algn="l" fontAlgn="ctr"/>
                      <a:r>
                        <a:rPr lang="en-US" sz="700">
                          <a:effectLst/>
                        </a:rPr>
                        <a:t>Hotel</a:t>
                      </a:r>
                    </a:p>
                  </a:txBody>
                  <a:tcPr marL="1959" marR="1959" marT="1959" marB="1959" anchor="ctr"/>
                </a:tc>
                <a:tc>
                  <a:txBody>
                    <a:bodyPr/>
                    <a:lstStyle/>
                    <a:p>
                      <a:pPr algn="l" fontAlgn="ctr"/>
                      <a:r>
                        <a:rPr lang="en-US" sz="700">
                          <a:effectLst/>
                        </a:rPr>
                        <a:t>Indian Restaurant</a:t>
                      </a:r>
                    </a:p>
                  </a:txBody>
                  <a:tcPr marL="1959" marR="1959" marT="1959" marB="1959" anchor="ctr"/>
                </a:tc>
                <a:tc>
                  <a:txBody>
                    <a:bodyPr/>
                    <a:lstStyle/>
                    <a:p>
                      <a:pPr algn="l" fontAlgn="ctr"/>
                      <a:r>
                        <a:rPr lang="en-US" sz="700">
                          <a:effectLst/>
                        </a:rPr>
                        <a:t>Bus Stop</a:t>
                      </a:r>
                    </a:p>
                  </a:txBody>
                  <a:tcPr marL="1959" marR="1959" marT="1959" marB="1959" anchor="ctr"/>
                </a:tc>
                <a:tc>
                  <a:txBody>
                    <a:bodyPr/>
                    <a:lstStyle/>
                    <a:p>
                      <a:pPr algn="l" fontAlgn="ctr"/>
                      <a:r>
                        <a:rPr lang="en-US" sz="700">
                          <a:effectLst/>
                        </a:rPr>
                        <a:t>American Restaurant</a:t>
                      </a:r>
                    </a:p>
                  </a:txBody>
                  <a:tcPr marL="1959" marR="1959" marT="1959" marB="1959" anchor="ctr"/>
                </a:tc>
                <a:tc>
                  <a:txBody>
                    <a:bodyPr/>
                    <a:lstStyle/>
                    <a:p>
                      <a:pPr algn="l" fontAlgn="ctr"/>
                      <a:r>
                        <a:rPr lang="en-US" sz="700">
                          <a:effectLst/>
                        </a:rPr>
                        <a:t>Frozen Yogurt Shop</a:t>
                      </a:r>
                    </a:p>
                  </a:txBody>
                  <a:tcPr marL="1959" marR="1959" marT="1959" marB="1959" anchor="ctr"/>
                </a:tc>
                <a:extLst>
                  <a:ext uri="{0D108BD9-81ED-4DB2-BD59-A6C34878D82A}">
                    <a16:rowId xmlns:a16="http://schemas.microsoft.com/office/drawing/2014/main" val="4027013138"/>
                  </a:ext>
                </a:extLst>
              </a:tr>
              <a:tr h="0">
                <a:tc>
                  <a:txBody>
                    <a:bodyPr/>
                    <a:lstStyle/>
                    <a:p>
                      <a:pPr algn="l" fontAlgn="ctr"/>
                      <a:r>
                        <a:rPr lang="en-US" sz="700">
                          <a:effectLst/>
                        </a:rPr>
                        <a:t>Lewisham</a:t>
                      </a:r>
                    </a:p>
                  </a:txBody>
                  <a:tcPr marL="1959" marR="1959" marT="1959" marB="1959" anchor="ctr"/>
                </a:tc>
                <a:tc>
                  <a:txBody>
                    <a:bodyPr/>
                    <a:lstStyle/>
                    <a:p>
                      <a:pPr algn="l" fontAlgn="ctr"/>
                      <a:r>
                        <a:rPr lang="en-US" sz="700">
                          <a:effectLst/>
                        </a:rPr>
                        <a:t>114446</a:t>
                      </a:r>
                    </a:p>
                  </a:txBody>
                  <a:tcPr marL="1959" marR="1959" marT="1959" marB="1959" anchor="ctr"/>
                </a:tc>
                <a:tc>
                  <a:txBody>
                    <a:bodyPr/>
                    <a:lstStyle/>
                    <a:p>
                      <a:pPr algn="l" fontAlgn="ctr"/>
                      <a:r>
                        <a:rPr lang="en-US" sz="700" dirty="0">
                          <a:effectLst/>
                        </a:rPr>
                        <a:t>5206</a:t>
                      </a:r>
                    </a:p>
                  </a:txBody>
                  <a:tcPr marL="1959" marR="1959" marT="1959" marB="1959" anchor="ctr"/>
                </a:tc>
                <a:tc>
                  <a:txBody>
                    <a:bodyPr/>
                    <a:lstStyle/>
                    <a:p>
                      <a:pPr algn="l" fontAlgn="ctr"/>
                      <a:r>
                        <a:rPr lang="en-US" sz="700">
                          <a:effectLst/>
                        </a:rPr>
                        <a:t>28034</a:t>
                      </a:r>
                    </a:p>
                  </a:txBody>
                  <a:tcPr marL="1959" marR="1959" marT="1959" marB="1959" anchor="ctr"/>
                </a:tc>
                <a:tc>
                  <a:txBody>
                    <a:bodyPr/>
                    <a:lstStyle/>
                    <a:p>
                      <a:pPr algn="l" fontAlgn="ctr"/>
                      <a:r>
                        <a:rPr lang="en-US" sz="700">
                          <a:effectLst/>
                        </a:rPr>
                        <a:t>20472</a:t>
                      </a:r>
                    </a:p>
                  </a:txBody>
                  <a:tcPr marL="1959" marR="1959" marT="1959" marB="1959" anchor="ctr"/>
                </a:tc>
                <a:tc>
                  <a:txBody>
                    <a:bodyPr/>
                    <a:lstStyle/>
                    <a:p>
                      <a:pPr algn="l" fontAlgn="ctr"/>
                      <a:r>
                        <a:rPr lang="en-US" sz="700">
                          <a:effectLst/>
                        </a:rPr>
                        <a:t>25534</a:t>
                      </a:r>
                    </a:p>
                  </a:txBody>
                  <a:tcPr marL="1959" marR="1959" marT="1959" marB="1959" anchor="ctr"/>
                </a:tc>
                <a:tc>
                  <a:txBody>
                    <a:bodyPr/>
                    <a:lstStyle/>
                    <a:p>
                      <a:pPr algn="l" fontAlgn="ctr"/>
                      <a:r>
                        <a:rPr lang="en-US" sz="700">
                          <a:effectLst/>
                        </a:rPr>
                        <a:t>74942</a:t>
                      </a:r>
                    </a:p>
                  </a:txBody>
                  <a:tcPr marL="1959" marR="1959" marT="1959" marB="1959" anchor="ctr"/>
                </a:tc>
                <a:tc>
                  <a:txBody>
                    <a:bodyPr/>
                    <a:lstStyle/>
                    <a:p>
                      <a:pPr algn="l" fontAlgn="ctr"/>
                      <a:r>
                        <a:rPr lang="en-US" sz="700">
                          <a:effectLst/>
                        </a:rPr>
                        <a:t>7251</a:t>
                      </a:r>
                    </a:p>
                  </a:txBody>
                  <a:tcPr marL="1959" marR="1959" marT="1959" marB="1959" anchor="ctr"/>
                </a:tc>
                <a:tc>
                  <a:txBody>
                    <a:bodyPr/>
                    <a:lstStyle/>
                    <a:p>
                      <a:pPr algn="l" fontAlgn="ctr"/>
                      <a:r>
                        <a:rPr lang="en-US" sz="700">
                          <a:effectLst/>
                        </a:rPr>
                        <a:t>Supermarket</a:t>
                      </a:r>
                    </a:p>
                  </a:txBody>
                  <a:tcPr marL="1959" marR="1959" marT="1959" marB="1959" anchor="ctr"/>
                </a:tc>
                <a:tc>
                  <a:txBody>
                    <a:bodyPr/>
                    <a:lstStyle/>
                    <a:p>
                      <a:pPr algn="l" fontAlgn="ctr"/>
                      <a:r>
                        <a:rPr lang="en-US" sz="700">
                          <a:effectLst/>
                        </a:rPr>
                        <a:t>Grocery Store</a:t>
                      </a:r>
                    </a:p>
                  </a:txBody>
                  <a:tcPr marL="1959" marR="1959" marT="1959" marB="1959" anchor="ctr"/>
                </a:tc>
                <a:tc>
                  <a:txBody>
                    <a:bodyPr/>
                    <a:lstStyle/>
                    <a:p>
                      <a:pPr algn="l" fontAlgn="ctr"/>
                      <a:r>
                        <a:rPr lang="en-US" sz="700">
                          <a:effectLst/>
                        </a:rPr>
                        <a:t>Pub</a:t>
                      </a:r>
                    </a:p>
                  </a:txBody>
                  <a:tcPr marL="1959" marR="1959" marT="1959" marB="1959" anchor="ctr"/>
                </a:tc>
                <a:tc>
                  <a:txBody>
                    <a:bodyPr/>
                    <a:lstStyle/>
                    <a:p>
                      <a:pPr algn="l" fontAlgn="ctr"/>
                      <a:r>
                        <a:rPr lang="en-US" sz="700">
                          <a:effectLst/>
                        </a:rPr>
                        <a:t>Train Station</a:t>
                      </a:r>
                    </a:p>
                  </a:txBody>
                  <a:tcPr marL="1959" marR="1959" marT="1959" marB="1959" anchor="ctr"/>
                </a:tc>
                <a:tc>
                  <a:txBody>
                    <a:bodyPr/>
                    <a:lstStyle/>
                    <a:p>
                      <a:pPr algn="l" fontAlgn="ctr"/>
                      <a:r>
                        <a:rPr lang="en-US" sz="700">
                          <a:effectLst/>
                        </a:rPr>
                        <a:t>Coffee Shop</a:t>
                      </a:r>
                    </a:p>
                  </a:txBody>
                  <a:tcPr marL="1959" marR="1959" marT="1959" marB="1959" anchor="ctr"/>
                </a:tc>
                <a:tc>
                  <a:txBody>
                    <a:bodyPr/>
                    <a:lstStyle/>
                    <a:p>
                      <a:pPr algn="l" fontAlgn="ctr"/>
                      <a:r>
                        <a:rPr lang="en-US" sz="700">
                          <a:effectLst/>
                        </a:rPr>
                        <a:t>Platform</a:t>
                      </a:r>
                    </a:p>
                  </a:txBody>
                  <a:tcPr marL="1959" marR="1959" marT="1959" marB="1959" anchor="ctr"/>
                </a:tc>
                <a:tc>
                  <a:txBody>
                    <a:bodyPr/>
                    <a:lstStyle/>
                    <a:p>
                      <a:pPr algn="l" fontAlgn="ctr"/>
                      <a:r>
                        <a:rPr lang="en-US" sz="700">
                          <a:effectLst/>
                        </a:rPr>
                        <a:t>Italian Restaurant</a:t>
                      </a:r>
                    </a:p>
                  </a:txBody>
                  <a:tcPr marL="1959" marR="1959" marT="1959" marB="1959" anchor="ctr"/>
                </a:tc>
                <a:tc>
                  <a:txBody>
                    <a:bodyPr/>
                    <a:lstStyle/>
                    <a:p>
                      <a:pPr algn="l" fontAlgn="ctr"/>
                      <a:r>
                        <a:rPr lang="en-US" sz="700">
                          <a:effectLst/>
                        </a:rPr>
                        <a:t>Japanese Restaurant</a:t>
                      </a:r>
                    </a:p>
                  </a:txBody>
                  <a:tcPr marL="1959" marR="1959" marT="1959" marB="1959" anchor="ctr"/>
                </a:tc>
                <a:tc>
                  <a:txBody>
                    <a:bodyPr/>
                    <a:lstStyle/>
                    <a:p>
                      <a:pPr algn="l" fontAlgn="ctr"/>
                      <a:r>
                        <a:rPr lang="en-US" sz="700">
                          <a:effectLst/>
                        </a:rPr>
                        <a:t>Hardware Store</a:t>
                      </a:r>
                    </a:p>
                  </a:txBody>
                  <a:tcPr marL="1959" marR="1959" marT="1959" marB="1959" anchor="ctr"/>
                </a:tc>
                <a:tc>
                  <a:txBody>
                    <a:bodyPr/>
                    <a:lstStyle/>
                    <a:p>
                      <a:pPr algn="l" fontAlgn="ctr"/>
                      <a:r>
                        <a:rPr lang="en-US" sz="700">
                          <a:effectLst/>
                        </a:rPr>
                        <a:t>Shopping Mall</a:t>
                      </a:r>
                    </a:p>
                  </a:txBody>
                  <a:tcPr marL="1959" marR="1959" marT="1959" marB="1959" anchor="ctr"/>
                </a:tc>
                <a:extLst>
                  <a:ext uri="{0D108BD9-81ED-4DB2-BD59-A6C34878D82A}">
                    <a16:rowId xmlns:a16="http://schemas.microsoft.com/office/drawing/2014/main" val="932681680"/>
                  </a:ext>
                </a:extLst>
              </a:tr>
              <a:tr h="0">
                <a:tc>
                  <a:txBody>
                    <a:bodyPr/>
                    <a:lstStyle/>
                    <a:p>
                      <a:pPr algn="l" fontAlgn="ctr"/>
                      <a:r>
                        <a:rPr lang="en-US" sz="700">
                          <a:effectLst/>
                        </a:rPr>
                        <a:t>Lambeth</a:t>
                      </a:r>
                    </a:p>
                  </a:txBody>
                  <a:tcPr marL="1959" marR="1959" marT="1959" marB="1959" anchor="ctr"/>
                </a:tc>
                <a:tc>
                  <a:txBody>
                    <a:bodyPr/>
                    <a:lstStyle/>
                    <a:p>
                      <a:pPr algn="l" fontAlgn="ctr"/>
                      <a:r>
                        <a:rPr lang="en-US" sz="700">
                          <a:effectLst/>
                        </a:rPr>
                        <a:t>118250</a:t>
                      </a:r>
                    </a:p>
                  </a:txBody>
                  <a:tcPr marL="1959" marR="1959" marT="1959" marB="1959" anchor="ctr"/>
                </a:tc>
                <a:tc>
                  <a:txBody>
                    <a:bodyPr/>
                    <a:lstStyle/>
                    <a:p>
                      <a:pPr algn="l" fontAlgn="ctr"/>
                      <a:r>
                        <a:rPr lang="en-US" sz="700">
                          <a:effectLst/>
                        </a:rPr>
                        <a:t>7456</a:t>
                      </a:r>
                    </a:p>
                  </a:txBody>
                  <a:tcPr marL="1959" marR="1959" marT="1959" marB="1959" anchor="ctr"/>
                </a:tc>
                <a:tc>
                  <a:txBody>
                    <a:bodyPr/>
                    <a:lstStyle/>
                    <a:p>
                      <a:pPr algn="l" fontAlgn="ctr"/>
                      <a:r>
                        <a:rPr lang="en-US" sz="700">
                          <a:effectLst/>
                        </a:rPr>
                        <a:t>47319</a:t>
                      </a:r>
                    </a:p>
                  </a:txBody>
                  <a:tcPr marL="1959" marR="1959" marT="1959" marB="1959" anchor="ctr"/>
                </a:tc>
                <a:tc>
                  <a:txBody>
                    <a:bodyPr/>
                    <a:lstStyle/>
                    <a:p>
                      <a:pPr algn="l" fontAlgn="ctr"/>
                      <a:r>
                        <a:rPr lang="en-US" sz="700">
                          <a:effectLst/>
                        </a:rPr>
                        <a:t>23160</a:t>
                      </a:r>
                    </a:p>
                  </a:txBody>
                  <a:tcPr marL="1959" marR="1959" marT="1959" marB="1959" anchor="ctr"/>
                </a:tc>
                <a:tc>
                  <a:txBody>
                    <a:bodyPr/>
                    <a:lstStyle/>
                    <a:p>
                      <a:pPr algn="l" fontAlgn="ctr"/>
                      <a:r>
                        <a:rPr lang="en-US" sz="700">
                          <a:effectLst/>
                        </a:rPr>
                        <a:t>20938</a:t>
                      </a:r>
                    </a:p>
                  </a:txBody>
                  <a:tcPr marL="1959" marR="1959" marT="1959" marB="1959" anchor="ctr"/>
                </a:tc>
                <a:tc>
                  <a:txBody>
                    <a:bodyPr/>
                    <a:lstStyle/>
                    <a:p>
                      <a:pPr algn="l" fontAlgn="ctr"/>
                      <a:r>
                        <a:rPr lang="en-US" sz="700">
                          <a:effectLst/>
                        </a:rPr>
                        <a:t>78542</a:t>
                      </a:r>
                    </a:p>
                  </a:txBody>
                  <a:tcPr marL="1959" marR="1959" marT="1959" marB="1959" anchor="ctr"/>
                </a:tc>
                <a:tc>
                  <a:txBody>
                    <a:bodyPr/>
                    <a:lstStyle/>
                    <a:p>
                      <a:pPr algn="l" fontAlgn="ctr"/>
                      <a:r>
                        <a:rPr lang="en-US" sz="700">
                          <a:effectLst/>
                        </a:rPr>
                        <a:t>7421</a:t>
                      </a:r>
                    </a:p>
                  </a:txBody>
                  <a:tcPr marL="1959" marR="1959" marT="1959" marB="1959" anchor="ctr"/>
                </a:tc>
                <a:tc>
                  <a:txBody>
                    <a:bodyPr/>
                    <a:lstStyle/>
                    <a:p>
                      <a:pPr algn="l" fontAlgn="ctr"/>
                      <a:r>
                        <a:rPr lang="en-US" sz="700">
                          <a:effectLst/>
                        </a:rPr>
                        <a:t>Caribbean Restaurant</a:t>
                      </a:r>
                    </a:p>
                  </a:txBody>
                  <a:tcPr marL="1959" marR="1959" marT="1959" marB="1959" anchor="ctr"/>
                </a:tc>
                <a:tc>
                  <a:txBody>
                    <a:bodyPr/>
                    <a:lstStyle/>
                    <a:p>
                      <a:pPr algn="l" fontAlgn="ctr"/>
                      <a:r>
                        <a:rPr lang="en-US" sz="700">
                          <a:effectLst/>
                        </a:rPr>
                        <a:t>Pub</a:t>
                      </a:r>
                    </a:p>
                  </a:txBody>
                  <a:tcPr marL="1959" marR="1959" marT="1959" marB="1959" anchor="ctr"/>
                </a:tc>
                <a:tc>
                  <a:txBody>
                    <a:bodyPr/>
                    <a:lstStyle/>
                    <a:p>
                      <a:pPr algn="l" fontAlgn="ctr"/>
                      <a:r>
                        <a:rPr lang="en-US" sz="700">
                          <a:effectLst/>
                        </a:rPr>
                        <a:t>Market</a:t>
                      </a:r>
                    </a:p>
                  </a:txBody>
                  <a:tcPr marL="1959" marR="1959" marT="1959" marB="1959" anchor="ctr"/>
                </a:tc>
                <a:tc>
                  <a:txBody>
                    <a:bodyPr/>
                    <a:lstStyle/>
                    <a:p>
                      <a:pPr algn="l" fontAlgn="ctr"/>
                      <a:r>
                        <a:rPr lang="en-US" sz="700">
                          <a:effectLst/>
                        </a:rPr>
                        <a:t>Pizza Place</a:t>
                      </a:r>
                    </a:p>
                  </a:txBody>
                  <a:tcPr marL="1959" marR="1959" marT="1959" marB="1959" anchor="ctr"/>
                </a:tc>
                <a:tc>
                  <a:txBody>
                    <a:bodyPr/>
                    <a:lstStyle/>
                    <a:p>
                      <a:pPr algn="l" fontAlgn="ctr"/>
                      <a:r>
                        <a:rPr lang="en-US" sz="700">
                          <a:effectLst/>
                        </a:rPr>
                        <a:t>Tapas Restaurant</a:t>
                      </a:r>
                    </a:p>
                  </a:txBody>
                  <a:tcPr marL="1959" marR="1959" marT="1959" marB="1959" anchor="ctr"/>
                </a:tc>
                <a:tc>
                  <a:txBody>
                    <a:bodyPr/>
                    <a:lstStyle/>
                    <a:p>
                      <a:pPr algn="l" fontAlgn="ctr"/>
                      <a:r>
                        <a:rPr lang="en-US" sz="700">
                          <a:effectLst/>
                        </a:rPr>
                        <a:t>Beer Bar</a:t>
                      </a:r>
                    </a:p>
                  </a:txBody>
                  <a:tcPr marL="1959" marR="1959" marT="1959" marB="1959" anchor="ctr"/>
                </a:tc>
                <a:tc>
                  <a:txBody>
                    <a:bodyPr/>
                    <a:lstStyle/>
                    <a:p>
                      <a:pPr algn="l" fontAlgn="ctr"/>
                      <a:r>
                        <a:rPr lang="en-US" sz="700">
                          <a:effectLst/>
                        </a:rPr>
                        <a:t>Mexican Restaurant</a:t>
                      </a:r>
                    </a:p>
                  </a:txBody>
                  <a:tcPr marL="1959" marR="1959" marT="1959" marB="1959" anchor="ctr"/>
                </a:tc>
                <a:tc>
                  <a:txBody>
                    <a:bodyPr/>
                    <a:lstStyle/>
                    <a:p>
                      <a:pPr algn="l" fontAlgn="ctr"/>
                      <a:r>
                        <a:rPr lang="en-US" sz="700">
                          <a:effectLst/>
                        </a:rPr>
                        <a:t>Coffee Shop</a:t>
                      </a:r>
                    </a:p>
                  </a:txBody>
                  <a:tcPr marL="1959" marR="1959" marT="1959" marB="1959" anchor="ctr"/>
                </a:tc>
                <a:tc>
                  <a:txBody>
                    <a:bodyPr/>
                    <a:lstStyle/>
                    <a:p>
                      <a:pPr algn="l" fontAlgn="ctr"/>
                      <a:r>
                        <a:rPr lang="en-US" sz="700">
                          <a:effectLst/>
                        </a:rPr>
                        <a:t>Gym / Fitness Center</a:t>
                      </a:r>
                    </a:p>
                  </a:txBody>
                  <a:tcPr marL="1959" marR="1959" marT="1959" marB="1959" anchor="ctr"/>
                </a:tc>
                <a:tc>
                  <a:txBody>
                    <a:bodyPr/>
                    <a:lstStyle/>
                    <a:p>
                      <a:pPr algn="l" fontAlgn="ctr"/>
                      <a:r>
                        <a:rPr lang="en-US" sz="700">
                          <a:effectLst/>
                        </a:rPr>
                        <a:t>Grocery Store</a:t>
                      </a:r>
                    </a:p>
                  </a:txBody>
                  <a:tcPr marL="1959" marR="1959" marT="1959" marB="1959" anchor="ctr"/>
                </a:tc>
                <a:extLst>
                  <a:ext uri="{0D108BD9-81ED-4DB2-BD59-A6C34878D82A}">
                    <a16:rowId xmlns:a16="http://schemas.microsoft.com/office/drawing/2014/main" val="2605596194"/>
                  </a:ext>
                </a:extLst>
              </a:tr>
              <a:tr h="0">
                <a:tc>
                  <a:txBody>
                    <a:bodyPr/>
                    <a:lstStyle/>
                    <a:p>
                      <a:pPr algn="l" fontAlgn="ctr"/>
                      <a:r>
                        <a:rPr lang="en-US" sz="700">
                          <a:effectLst/>
                        </a:rPr>
                        <a:t>Kingston upon Thames</a:t>
                      </a:r>
                    </a:p>
                  </a:txBody>
                  <a:tcPr marL="1959" marR="1959" marT="1959" marB="1959" anchor="ctr"/>
                </a:tc>
                <a:tc>
                  <a:txBody>
                    <a:bodyPr/>
                    <a:lstStyle/>
                    <a:p>
                      <a:pPr algn="l" fontAlgn="ctr"/>
                      <a:r>
                        <a:rPr lang="en-US" sz="700">
                          <a:effectLst/>
                        </a:rPr>
                        <a:t>101015</a:t>
                      </a:r>
                    </a:p>
                  </a:txBody>
                  <a:tcPr marL="1959" marR="1959" marT="1959" marB="1959" anchor="ctr"/>
                </a:tc>
                <a:tc>
                  <a:txBody>
                    <a:bodyPr/>
                    <a:lstStyle/>
                    <a:p>
                      <a:pPr algn="l" fontAlgn="ctr"/>
                      <a:r>
                        <a:rPr lang="en-US" sz="700">
                          <a:effectLst/>
                        </a:rPr>
                        <a:t>2718</a:t>
                      </a:r>
                    </a:p>
                  </a:txBody>
                  <a:tcPr marL="1959" marR="1959" marT="1959" marB="1959" anchor="ctr"/>
                </a:tc>
                <a:tc>
                  <a:txBody>
                    <a:bodyPr/>
                    <a:lstStyle/>
                    <a:p>
                      <a:pPr algn="l" fontAlgn="ctr"/>
                      <a:r>
                        <a:rPr lang="en-US" sz="700">
                          <a:effectLst/>
                        </a:rPr>
                        <a:t>15486</a:t>
                      </a:r>
                    </a:p>
                  </a:txBody>
                  <a:tcPr marL="1959" marR="1959" marT="1959" marB="1959" anchor="ctr"/>
                </a:tc>
                <a:tc>
                  <a:txBody>
                    <a:bodyPr/>
                    <a:lstStyle/>
                    <a:p>
                      <a:pPr algn="l" fontAlgn="ctr"/>
                      <a:r>
                        <a:rPr lang="en-US" sz="700">
                          <a:effectLst/>
                        </a:rPr>
                        <a:t>6269</a:t>
                      </a:r>
                    </a:p>
                  </a:txBody>
                  <a:tcPr marL="1959" marR="1959" marT="1959" marB="1959" anchor="ctr"/>
                </a:tc>
                <a:tc>
                  <a:txBody>
                    <a:bodyPr/>
                    <a:lstStyle/>
                    <a:p>
                      <a:pPr algn="l" fontAlgn="ctr"/>
                      <a:r>
                        <a:rPr lang="en-US" sz="700">
                          <a:effectLst/>
                        </a:rPr>
                        <a:t>26152</a:t>
                      </a:r>
                    </a:p>
                  </a:txBody>
                  <a:tcPr marL="1959" marR="1959" marT="1959" marB="1959" anchor="ctr"/>
                </a:tc>
                <a:tc>
                  <a:txBody>
                    <a:bodyPr/>
                    <a:lstStyle/>
                    <a:p>
                      <a:pPr algn="l" fontAlgn="ctr"/>
                      <a:r>
                        <a:rPr lang="en-US" sz="700">
                          <a:effectLst/>
                        </a:rPr>
                        <a:t>4021</a:t>
                      </a:r>
                    </a:p>
                  </a:txBody>
                  <a:tcPr marL="1959" marR="1959" marT="1959" marB="1959" anchor="ctr"/>
                </a:tc>
                <a:tc>
                  <a:txBody>
                    <a:bodyPr/>
                    <a:lstStyle/>
                    <a:p>
                      <a:pPr algn="l" fontAlgn="ctr"/>
                      <a:r>
                        <a:rPr lang="en-US" sz="700">
                          <a:effectLst/>
                        </a:rPr>
                        <a:t>4399</a:t>
                      </a:r>
                    </a:p>
                  </a:txBody>
                  <a:tcPr marL="1959" marR="1959" marT="1959" marB="1959" anchor="ctr"/>
                </a:tc>
                <a:tc>
                  <a:txBody>
                    <a:bodyPr/>
                    <a:lstStyle/>
                    <a:p>
                      <a:pPr algn="l" fontAlgn="ctr"/>
                      <a:r>
                        <a:rPr lang="en-US" sz="700">
                          <a:effectLst/>
                        </a:rPr>
                        <a:t>Coffee Shop</a:t>
                      </a:r>
                    </a:p>
                  </a:txBody>
                  <a:tcPr marL="1959" marR="1959" marT="1959" marB="1959" anchor="ctr"/>
                </a:tc>
                <a:tc>
                  <a:txBody>
                    <a:bodyPr/>
                    <a:lstStyle/>
                    <a:p>
                      <a:pPr algn="l" fontAlgn="ctr"/>
                      <a:r>
                        <a:rPr lang="en-US" sz="700">
                          <a:effectLst/>
                        </a:rPr>
                        <a:t>Café</a:t>
                      </a:r>
                    </a:p>
                  </a:txBody>
                  <a:tcPr marL="1959" marR="1959" marT="1959" marB="1959" anchor="ctr"/>
                </a:tc>
                <a:tc>
                  <a:txBody>
                    <a:bodyPr/>
                    <a:lstStyle/>
                    <a:p>
                      <a:pPr algn="l" fontAlgn="ctr"/>
                      <a:r>
                        <a:rPr lang="en-US" sz="700">
                          <a:effectLst/>
                        </a:rPr>
                        <a:t>Italian Restaurant</a:t>
                      </a:r>
                    </a:p>
                  </a:txBody>
                  <a:tcPr marL="1959" marR="1959" marT="1959" marB="1959" anchor="ctr"/>
                </a:tc>
                <a:tc>
                  <a:txBody>
                    <a:bodyPr/>
                    <a:lstStyle/>
                    <a:p>
                      <a:pPr algn="l" fontAlgn="ctr"/>
                      <a:r>
                        <a:rPr lang="en-US" sz="700">
                          <a:effectLst/>
                        </a:rPr>
                        <a:t>Clothing Store</a:t>
                      </a:r>
                    </a:p>
                  </a:txBody>
                  <a:tcPr marL="1959" marR="1959" marT="1959" marB="1959" anchor="ctr"/>
                </a:tc>
                <a:tc>
                  <a:txBody>
                    <a:bodyPr/>
                    <a:lstStyle/>
                    <a:p>
                      <a:pPr algn="l" fontAlgn="ctr"/>
                      <a:r>
                        <a:rPr lang="en-US" sz="700">
                          <a:effectLst/>
                        </a:rPr>
                        <a:t>Pub</a:t>
                      </a:r>
                    </a:p>
                  </a:txBody>
                  <a:tcPr marL="1959" marR="1959" marT="1959" marB="1959" anchor="ctr"/>
                </a:tc>
                <a:tc>
                  <a:txBody>
                    <a:bodyPr/>
                    <a:lstStyle/>
                    <a:p>
                      <a:pPr algn="l" fontAlgn="ctr"/>
                      <a:r>
                        <a:rPr lang="en-US" sz="700">
                          <a:effectLst/>
                        </a:rPr>
                        <a:t>Bookstore</a:t>
                      </a:r>
                    </a:p>
                  </a:txBody>
                  <a:tcPr marL="1959" marR="1959" marT="1959" marB="1959" anchor="ctr"/>
                </a:tc>
                <a:tc>
                  <a:txBody>
                    <a:bodyPr/>
                    <a:lstStyle/>
                    <a:p>
                      <a:pPr algn="l" fontAlgn="ctr"/>
                      <a:r>
                        <a:rPr lang="en-US" sz="700">
                          <a:effectLst/>
                        </a:rPr>
                        <a:t>Department Store</a:t>
                      </a:r>
                    </a:p>
                  </a:txBody>
                  <a:tcPr marL="1959" marR="1959" marT="1959" marB="1959" anchor="ctr"/>
                </a:tc>
                <a:tc>
                  <a:txBody>
                    <a:bodyPr/>
                    <a:lstStyle/>
                    <a:p>
                      <a:pPr algn="l" fontAlgn="ctr"/>
                      <a:r>
                        <a:rPr lang="en-US" sz="700">
                          <a:effectLst/>
                        </a:rPr>
                        <a:t>Burger Joint</a:t>
                      </a:r>
                    </a:p>
                  </a:txBody>
                  <a:tcPr marL="1959" marR="1959" marT="1959" marB="1959" anchor="ctr"/>
                </a:tc>
                <a:tc>
                  <a:txBody>
                    <a:bodyPr/>
                    <a:lstStyle/>
                    <a:p>
                      <a:pPr algn="l" fontAlgn="ctr"/>
                      <a:r>
                        <a:rPr lang="en-US" sz="700">
                          <a:effectLst/>
                        </a:rPr>
                        <a:t>Sushi Restaurant</a:t>
                      </a:r>
                    </a:p>
                  </a:txBody>
                  <a:tcPr marL="1959" marR="1959" marT="1959" marB="1959" anchor="ctr"/>
                </a:tc>
                <a:tc>
                  <a:txBody>
                    <a:bodyPr/>
                    <a:lstStyle/>
                    <a:p>
                      <a:pPr algn="l" fontAlgn="ctr"/>
                      <a:r>
                        <a:rPr lang="en-US" sz="700">
                          <a:effectLst/>
                        </a:rPr>
                        <a:t>Bakery</a:t>
                      </a:r>
                    </a:p>
                  </a:txBody>
                  <a:tcPr marL="1959" marR="1959" marT="1959" marB="1959" anchor="ctr"/>
                </a:tc>
                <a:extLst>
                  <a:ext uri="{0D108BD9-81ED-4DB2-BD59-A6C34878D82A}">
                    <a16:rowId xmlns:a16="http://schemas.microsoft.com/office/drawing/2014/main" val="3485466383"/>
                  </a:ext>
                </a:extLst>
              </a:tr>
              <a:tr h="0">
                <a:tc>
                  <a:txBody>
                    <a:bodyPr/>
                    <a:lstStyle/>
                    <a:p>
                      <a:pPr algn="l" fontAlgn="ctr"/>
                      <a:r>
                        <a:rPr lang="en-US" sz="700">
                          <a:effectLst/>
                        </a:rPr>
                        <a:t>Kensington and Chelsea</a:t>
                      </a:r>
                    </a:p>
                  </a:txBody>
                  <a:tcPr marL="1959" marR="1959" marT="1959" marB="1959" anchor="ctr"/>
                </a:tc>
                <a:tc>
                  <a:txBody>
                    <a:bodyPr/>
                    <a:lstStyle/>
                    <a:p>
                      <a:pPr algn="l" fontAlgn="ctr"/>
                      <a:r>
                        <a:rPr lang="en-US" sz="700">
                          <a:effectLst/>
                        </a:rPr>
                        <a:t>62271</a:t>
                      </a:r>
                    </a:p>
                  </a:txBody>
                  <a:tcPr marL="1959" marR="1959" marT="1959" marB="1959" anchor="ctr"/>
                </a:tc>
                <a:tc>
                  <a:txBody>
                    <a:bodyPr/>
                    <a:lstStyle/>
                    <a:p>
                      <a:pPr algn="l" fontAlgn="ctr"/>
                      <a:r>
                        <a:rPr lang="en-US" sz="700">
                          <a:effectLst/>
                        </a:rPr>
                        <a:t>3715</a:t>
                      </a:r>
                    </a:p>
                  </a:txBody>
                  <a:tcPr marL="1959" marR="1959" marT="1959" marB="1959" anchor="ctr"/>
                </a:tc>
                <a:tc>
                  <a:txBody>
                    <a:bodyPr/>
                    <a:lstStyle/>
                    <a:p>
                      <a:pPr algn="l" fontAlgn="ctr"/>
                      <a:r>
                        <a:rPr lang="en-US" sz="700">
                          <a:effectLst/>
                        </a:rPr>
                        <a:t>46031</a:t>
                      </a:r>
                    </a:p>
                  </a:txBody>
                  <a:tcPr marL="1959" marR="1959" marT="1959" marB="1959" anchor="ctr"/>
                </a:tc>
                <a:tc>
                  <a:txBody>
                    <a:bodyPr/>
                    <a:lstStyle/>
                    <a:p>
                      <a:pPr algn="l" fontAlgn="ctr"/>
                      <a:r>
                        <a:rPr lang="en-US" sz="700">
                          <a:effectLst/>
                        </a:rPr>
                        <a:t>8986</a:t>
                      </a:r>
                    </a:p>
                  </a:txBody>
                  <a:tcPr marL="1959" marR="1959" marT="1959" marB="1959" anchor="ctr"/>
                </a:tc>
                <a:tc>
                  <a:txBody>
                    <a:bodyPr/>
                    <a:lstStyle/>
                    <a:p>
                      <a:pPr algn="l" fontAlgn="ctr"/>
                      <a:r>
                        <a:rPr lang="en-US" sz="700">
                          <a:effectLst/>
                        </a:rPr>
                        <a:t>15861</a:t>
                      </a:r>
                    </a:p>
                  </a:txBody>
                  <a:tcPr marL="1959" marR="1959" marT="1959" marB="1959" anchor="ctr"/>
                </a:tc>
                <a:tc>
                  <a:txBody>
                    <a:bodyPr/>
                    <a:lstStyle/>
                    <a:p>
                      <a:pPr algn="l" fontAlgn="ctr"/>
                      <a:r>
                        <a:rPr lang="en-US" sz="700">
                          <a:effectLst/>
                        </a:rPr>
                        <a:t>10333</a:t>
                      </a:r>
                    </a:p>
                  </a:txBody>
                  <a:tcPr marL="1959" marR="1959" marT="1959" marB="1959" anchor="ctr"/>
                </a:tc>
                <a:tc>
                  <a:txBody>
                    <a:bodyPr/>
                    <a:lstStyle/>
                    <a:p>
                      <a:pPr algn="l" fontAlgn="ctr"/>
                      <a:r>
                        <a:rPr lang="en-US" sz="700">
                          <a:effectLst/>
                        </a:rPr>
                        <a:t>11452</a:t>
                      </a:r>
                    </a:p>
                  </a:txBody>
                  <a:tcPr marL="1959" marR="1959" marT="1959" marB="1959" anchor="ctr"/>
                </a:tc>
                <a:tc>
                  <a:txBody>
                    <a:bodyPr/>
                    <a:lstStyle/>
                    <a:p>
                      <a:pPr algn="l" fontAlgn="ctr"/>
                      <a:r>
                        <a:rPr lang="en-US" sz="700">
                          <a:effectLst/>
                        </a:rPr>
                        <a:t>Clothing Store</a:t>
                      </a:r>
                    </a:p>
                  </a:txBody>
                  <a:tcPr marL="1959" marR="1959" marT="1959" marB="1959" anchor="ctr"/>
                </a:tc>
                <a:tc>
                  <a:txBody>
                    <a:bodyPr/>
                    <a:lstStyle/>
                    <a:p>
                      <a:pPr algn="l" fontAlgn="ctr"/>
                      <a:r>
                        <a:rPr lang="en-US" sz="700">
                          <a:effectLst/>
                        </a:rPr>
                        <a:t>Café</a:t>
                      </a:r>
                    </a:p>
                  </a:txBody>
                  <a:tcPr marL="1959" marR="1959" marT="1959" marB="1959" anchor="ctr"/>
                </a:tc>
                <a:tc>
                  <a:txBody>
                    <a:bodyPr/>
                    <a:lstStyle/>
                    <a:p>
                      <a:pPr algn="l" fontAlgn="ctr"/>
                      <a:r>
                        <a:rPr lang="en-US" sz="700">
                          <a:effectLst/>
                        </a:rPr>
                        <a:t>Hotel</a:t>
                      </a:r>
                    </a:p>
                  </a:txBody>
                  <a:tcPr marL="1959" marR="1959" marT="1959" marB="1959" anchor="ctr"/>
                </a:tc>
                <a:tc>
                  <a:txBody>
                    <a:bodyPr/>
                    <a:lstStyle/>
                    <a:p>
                      <a:pPr algn="l" fontAlgn="ctr"/>
                      <a:r>
                        <a:rPr lang="en-US" sz="700">
                          <a:effectLst/>
                        </a:rPr>
                        <a:t>French Restaurant</a:t>
                      </a:r>
                    </a:p>
                  </a:txBody>
                  <a:tcPr marL="1959" marR="1959" marT="1959" marB="1959" anchor="ctr"/>
                </a:tc>
                <a:tc>
                  <a:txBody>
                    <a:bodyPr/>
                    <a:lstStyle/>
                    <a:p>
                      <a:pPr algn="l" fontAlgn="ctr"/>
                      <a:r>
                        <a:rPr lang="en-US" sz="700">
                          <a:effectLst/>
                        </a:rPr>
                        <a:t>Restaurant</a:t>
                      </a:r>
                    </a:p>
                  </a:txBody>
                  <a:tcPr marL="1959" marR="1959" marT="1959" marB="1959" anchor="ctr"/>
                </a:tc>
                <a:tc>
                  <a:txBody>
                    <a:bodyPr/>
                    <a:lstStyle/>
                    <a:p>
                      <a:pPr algn="l" fontAlgn="ctr"/>
                      <a:r>
                        <a:rPr lang="en-US" sz="700">
                          <a:effectLst/>
                        </a:rPr>
                        <a:t>Bakery</a:t>
                      </a:r>
                    </a:p>
                  </a:txBody>
                  <a:tcPr marL="1959" marR="1959" marT="1959" marB="1959" anchor="ctr"/>
                </a:tc>
                <a:tc>
                  <a:txBody>
                    <a:bodyPr/>
                    <a:lstStyle/>
                    <a:p>
                      <a:pPr algn="l" fontAlgn="ctr"/>
                      <a:r>
                        <a:rPr lang="en-US" sz="700">
                          <a:effectLst/>
                        </a:rPr>
                        <a:t>Italian Restaurant</a:t>
                      </a:r>
                    </a:p>
                  </a:txBody>
                  <a:tcPr marL="1959" marR="1959" marT="1959" marB="1959" anchor="ctr"/>
                </a:tc>
                <a:tc>
                  <a:txBody>
                    <a:bodyPr/>
                    <a:lstStyle/>
                    <a:p>
                      <a:pPr algn="l" fontAlgn="ctr"/>
                      <a:r>
                        <a:rPr lang="en-US" sz="700">
                          <a:effectLst/>
                        </a:rPr>
                        <a:t>Garden</a:t>
                      </a:r>
                    </a:p>
                  </a:txBody>
                  <a:tcPr marL="1959" marR="1959" marT="1959" marB="1959" anchor="ctr"/>
                </a:tc>
                <a:tc>
                  <a:txBody>
                    <a:bodyPr/>
                    <a:lstStyle/>
                    <a:p>
                      <a:pPr algn="l" fontAlgn="ctr"/>
                      <a:r>
                        <a:rPr lang="en-US" sz="700">
                          <a:effectLst/>
                        </a:rPr>
                        <a:t>Burger Joint</a:t>
                      </a:r>
                    </a:p>
                  </a:txBody>
                  <a:tcPr marL="1959" marR="1959" marT="1959" marB="1959" anchor="ctr"/>
                </a:tc>
                <a:tc>
                  <a:txBody>
                    <a:bodyPr/>
                    <a:lstStyle/>
                    <a:p>
                      <a:pPr algn="l" fontAlgn="ctr"/>
                      <a:r>
                        <a:rPr lang="en-US" sz="700">
                          <a:effectLst/>
                        </a:rPr>
                        <a:t>Breakfast Spot</a:t>
                      </a:r>
                    </a:p>
                  </a:txBody>
                  <a:tcPr marL="1959" marR="1959" marT="1959" marB="1959" anchor="ctr"/>
                </a:tc>
                <a:extLst>
                  <a:ext uri="{0D108BD9-81ED-4DB2-BD59-A6C34878D82A}">
                    <a16:rowId xmlns:a16="http://schemas.microsoft.com/office/drawing/2014/main" val="1496629005"/>
                  </a:ext>
                </a:extLst>
              </a:tr>
              <a:tr h="0">
                <a:tc>
                  <a:txBody>
                    <a:bodyPr/>
                    <a:lstStyle/>
                    <a:p>
                      <a:pPr algn="l" fontAlgn="ctr"/>
                      <a:r>
                        <a:rPr lang="en-US" sz="700">
                          <a:effectLst/>
                        </a:rPr>
                        <a:t>Islington</a:t>
                      </a:r>
                    </a:p>
                  </a:txBody>
                  <a:tcPr marL="1959" marR="1959" marT="1959" marB="1959" anchor="ctr"/>
                </a:tc>
                <a:tc>
                  <a:txBody>
                    <a:bodyPr/>
                    <a:lstStyle/>
                    <a:p>
                      <a:pPr algn="l" fontAlgn="ctr"/>
                      <a:r>
                        <a:rPr lang="en-US" sz="700">
                          <a:effectLst/>
                        </a:rPr>
                        <a:t>98322</a:t>
                      </a:r>
                    </a:p>
                  </a:txBody>
                  <a:tcPr marL="1959" marR="1959" marT="1959" marB="1959" anchor="ctr"/>
                </a:tc>
                <a:tc>
                  <a:txBody>
                    <a:bodyPr/>
                    <a:lstStyle/>
                    <a:p>
                      <a:pPr algn="l" fontAlgn="ctr"/>
                      <a:r>
                        <a:rPr lang="en-US" sz="700">
                          <a:effectLst/>
                        </a:rPr>
                        <a:t>8140</a:t>
                      </a:r>
                    </a:p>
                  </a:txBody>
                  <a:tcPr marL="1959" marR="1959" marT="1959" marB="1959" anchor="ctr"/>
                </a:tc>
                <a:tc>
                  <a:txBody>
                    <a:bodyPr/>
                    <a:lstStyle/>
                    <a:p>
                      <a:pPr algn="l" fontAlgn="ctr"/>
                      <a:r>
                        <a:rPr lang="en-US" sz="700">
                          <a:effectLst/>
                        </a:rPr>
                        <a:t>34053</a:t>
                      </a:r>
                    </a:p>
                  </a:txBody>
                  <a:tcPr marL="1959" marR="1959" marT="1959" marB="1959" anchor="ctr"/>
                </a:tc>
                <a:tc>
                  <a:txBody>
                    <a:bodyPr/>
                    <a:lstStyle/>
                    <a:p>
                      <a:pPr algn="l" fontAlgn="ctr"/>
                      <a:r>
                        <a:rPr lang="en-US" sz="700">
                          <a:effectLst/>
                        </a:rPr>
                        <a:t>13339</a:t>
                      </a:r>
                    </a:p>
                  </a:txBody>
                  <a:tcPr marL="1959" marR="1959" marT="1959" marB="1959" anchor="ctr"/>
                </a:tc>
                <a:tc>
                  <a:txBody>
                    <a:bodyPr/>
                    <a:lstStyle/>
                    <a:p>
                      <a:pPr algn="l" fontAlgn="ctr"/>
                      <a:r>
                        <a:rPr lang="en-US" sz="700">
                          <a:effectLst/>
                        </a:rPr>
                        <a:t>19034</a:t>
                      </a:r>
                    </a:p>
                  </a:txBody>
                  <a:tcPr marL="1959" marR="1959" marT="1959" marB="1959" anchor="ctr"/>
                </a:tc>
                <a:tc>
                  <a:txBody>
                    <a:bodyPr/>
                    <a:lstStyle/>
                    <a:p>
                      <a:pPr algn="l" fontAlgn="ctr"/>
                      <a:r>
                        <a:rPr lang="en-US" sz="700">
                          <a:effectLst/>
                        </a:rPr>
                        <a:t>26294</a:t>
                      </a:r>
                    </a:p>
                  </a:txBody>
                  <a:tcPr marL="1959" marR="1959" marT="1959" marB="1959" anchor="ctr"/>
                </a:tc>
                <a:tc>
                  <a:txBody>
                    <a:bodyPr/>
                    <a:lstStyle/>
                    <a:p>
                      <a:pPr algn="l" fontAlgn="ctr"/>
                      <a:r>
                        <a:rPr lang="en-US" sz="700" dirty="0">
                          <a:effectLst/>
                        </a:rPr>
                        <a:t>6943</a:t>
                      </a:r>
                    </a:p>
                  </a:txBody>
                  <a:tcPr marL="1959" marR="1959" marT="1959" marB="1959" anchor="ctr"/>
                </a:tc>
                <a:tc>
                  <a:txBody>
                    <a:bodyPr/>
                    <a:lstStyle/>
                    <a:p>
                      <a:pPr algn="l" fontAlgn="ctr"/>
                      <a:r>
                        <a:rPr lang="en-US" sz="700">
                          <a:effectLst/>
                        </a:rPr>
                        <a:t>Pub</a:t>
                      </a:r>
                    </a:p>
                  </a:txBody>
                  <a:tcPr marL="1959" marR="1959" marT="1959" marB="1959" anchor="ctr"/>
                </a:tc>
                <a:tc>
                  <a:txBody>
                    <a:bodyPr/>
                    <a:lstStyle/>
                    <a:p>
                      <a:pPr algn="l" fontAlgn="ctr"/>
                      <a:r>
                        <a:rPr lang="en-US" sz="700">
                          <a:effectLst/>
                        </a:rPr>
                        <a:t>Mediterranean Restaurant</a:t>
                      </a:r>
                    </a:p>
                  </a:txBody>
                  <a:tcPr marL="1959" marR="1959" marT="1959" marB="1959" anchor="ctr"/>
                </a:tc>
                <a:tc>
                  <a:txBody>
                    <a:bodyPr/>
                    <a:lstStyle/>
                    <a:p>
                      <a:pPr algn="l" fontAlgn="ctr"/>
                      <a:r>
                        <a:rPr lang="en-US" sz="700">
                          <a:effectLst/>
                        </a:rPr>
                        <a:t>Bakery</a:t>
                      </a:r>
                    </a:p>
                  </a:txBody>
                  <a:tcPr marL="1959" marR="1959" marT="1959" marB="1959" anchor="ctr"/>
                </a:tc>
                <a:tc>
                  <a:txBody>
                    <a:bodyPr/>
                    <a:lstStyle/>
                    <a:p>
                      <a:pPr algn="l" fontAlgn="ctr"/>
                      <a:r>
                        <a:rPr lang="en-US" sz="700">
                          <a:effectLst/>
                        </a:rPr>
                        <a:t>Middle Eastern Restaurant</a:t>
                      </a:r>
                    </a:p>
                  </a:txBody>
                  <a:tcPr marL="1959" marR="1959" marT="1959" marB="1959" anchor="ctr"/>
                </a:tc>
                <a:tc>
                  <a:txBody>
                    <a:bodyPr/>
                    <a:lstStyle/>
                    <a:p>
                      <a:pPr algn="l" fontAlgn="ctr"/>
                      <a:r>
                        <a:rPr lang="en-US" sz="700">
                          <a:effectLst/>
                        </a:rPr>
                        <a:t>French Restaurant</a:t>
                      </a:r>
                    </a:p>
                  </a:txBody>
                  <a:tcPr marL="1959" marR="1959" marT="1959" marB="1959" anchor="ctr"/>
                </a:tc>
                <a:tc>
                  <a:txBody>
                    <a:bodyPr/>
                    <a:lstStyle/>
                    <a:p>
                      <a:pPr algn="l" fontAlgn="ctr"/>
                      <a:r>
                        <a:rPr lang="en-US" sz="700">
                          <a:effectLst/>
                        </a:rPr>
                        <a:t>Cocktail Bar</a:t>
                      </a:r>
                    </a:p>
                  </a:txBody>
                  <a:tcPr marL="1959" marR="1959" marT="1959" marB="1959" anchor="ctr"/>
                </a:tc>
                <a:tc>
                  <a:txBody>
                    <a:bodyPr/>
                    <a:lstStyle/>
                    <a:p>
                      <a:pPr algn="l" fontAlgn="ctr"/>
                      <a:r>
                        <a:rPr lang="en-US" sz="700">
                          <a:effectLst/>
                        </a:rPr>
                        <a:t>Boutique</a:t>
                      </a:r>
                    </a:p>
                  </a:txBody>
                  <a:tcPr marL="1959" marR="1959" marT="1959" marB="1959" anchor="ctr"/>
                </a:tc>
                <a:tc>
                  <a:txBody>
                    <a:bodyPr/>
                    <a:lstStyle/>
                    <a:p>
                      <a:pPr algn="l" fontAlgn="ctr"/>
                      <a:r>
                        <a:rPr lang="en-US" sz="700">
                          <a:effectLst/>
                        </a:rPr>
                        <a:t>Park</a:t>
                      </a:r>
                    </a:p>
                  </a:txBody>
                  <a:tcPr marL="1959" marR="1959" marT="1959" marB="1959" anchor="ctr"/>
                </a:tc>
                <a:tc>
                  <a:txBody>
                    <a:bodyPr/>
                    <a:lstStyle/>
                    <a:p>
                      <a:pPr algn="l" fontAlgn="ctr"/>
                      <a:r>
                        <a:rPr lang="en-US" sz="700">
                          <a:effectLst/>
                        </a:rPr>
                        <a:t>Music Venue</a:t>
                      </a:r>
                    </a:p>
                  </a:txBody>
                  <a:tcPr marL="1959" marR="1959" marT="1959" marB="1959" anchor="ctr"/>
                </a:tc>
                <a:tc>
                  <a:txBody>
                    <a:bodyPr/>
                    <a:lstStyle/>
                    <a:p>
                      <a:pPr algn="l" fontAlgn="ctr"/>
                      <a:r>
                        <a:rPr lang="en-US" sz="700">
                          <a:effectLst/>
                        </a:rPr>
                        <a:t>Theater</a:t>
                      </a:r>
                    </a:p>
                  </a:txBody>
                  <a:tcPr marL="1959" marR="1959" marT="1959" marB="1959" anchor="ctr"/>
                </a:tc>
                <a:extLst>
                  <a:ext uri="{0D108BD9-81ED-4DB2-BD59-A6C34878D82A}">
                    <a16:rowId xmlns:a16="http://schemas.microsoft.com/office/drawing/2014/main" val="2426845994"/>
                  </a:ext>
                </a:extLst>
              </a:tr>
              <a:tr h="0">
                <a:tc>
                  <a:txBody>
                    <a:bodyPr/>
                    <a:lstStyle/>
                    <a:p>
                      <a:pPr algn="l" fontAlgn="ctr"/>
                      <a:r>
                        <a:rPr lang="en-US" sz="700">
                          <a:effectLst/>
                        </a:rPr>
                        <a:t>Hillingdon</a:t>
                      </a:r>
                    </a:p>
                  </a:txBody>
                  <a:tcPr marL="1959" marR="1959" marT="1959" marB="1959" anchor="ctr"/>
                </a:tc>
                <a:tc>
                  <a:txBody>
                    <a:bodyPr/>
                    <a:lstStyle/>
                    <a:p>
                      <a:pPr algn="l" fontAlgn="ctr"/>
                      <a:r>
                        <a:rPr lang="en-US" sz="700">
                          <a:effectLst/>
                        </a:rPr>
                        <a:t>142916</a:t>
                      </a:r>
                    </a:p>
                  </a:txBody>
                  <a:tcPr marL="1959" marR="1959" marT="1959" marB="1959" anchor="ctr"/>
                </a:tc>
                <a:tc>
                  <a:txBody>
                    <a:bodyPr/>
                    <a:lstStyle/>
                    <a:p>
                      <a:pPr algn="l" fontAlgn="ctr"/>
                      <a:r>
                        <a:rPr lang="en-US" sz="700">
                          <a:effectLst/>
                        </a:rPr>
                        <a:t>5949</a:t>
                      </a:r>
                    </a:p>
                  </a:txBody>
                  <a:tcPr marL="1959" marR="1959" marT="1959" marB="1959" anchor="ctr"/>
                </a:tc>
                <a:tc>
                  <a:txBody>
                    <a:bodyPr/>
                    <a:lstStyle/>
                    <a:p>
                      <a:pPr algn="l" fontAlgn="ctr"/>
                      <a:r>
                        <a:rPr lang="en-US" sz="700">
                          <a:effectLst/>
                        </a:rPr>
                        <a:t>17166</a:t>
                      </a:r>
                    </a:p>
                  </a:txBody>
                  <a:tcPr marL="1959" marR="1959" marT="1959" marB="1959" anchor="ctr"/>
                </a:tc>
                <a:tc>
                  <a:txBody>
                    <a:bodyPr/>
                    <a:lstStyle/>
                    <a:p>
                      <a:pPr algn="l" fontAlgn="ctr"/>
                      <a:r>
                        <a:rPr lang="en-US" sz="700" dirty="0">
                          <a:effectLst/>
                        </a:rPr>
                        <a:t>10479</a:t>
                      </a:r>
                    </a:p>
                  </a:txBody>
                  <a:tcPr marL="1959" marR="1959" marT="1959" marB="1959" anchor="ctr"/>
                </a:tc>
                <a:tc>
                  <a:txBody>
                    <a:bodyPr/>
                    <a:lstStyle/>
                    <a:p>
                      <a:pPr algn="l" fontAlgn="ctr"/>
                      <a:r>
                        <a:rPr lang="en-US" sz="700">
                          <a:effectLst/>
                        </a:rPr>
                        <a:t>69253</a:t>
                      </a:r>
                    </a:p>
                  </a:txBody>
                  <a:tcPr marL="1959" marR="1959" marT="1959" marB="1959" anchor="ctr"/>
                </a:tc>
                <a:tc>
                  <a:txBody>
                    <a:bodyPr/>
                    <a:lstStyle/>
                    <a:p>
                      <a:pPr algn="l" fontAlgn="ctr"/>
                      <a:r>
                        <a:rPr lang="en-US" sz="700">
                          <a:effectLst/>
                        </a:rPr>
                        <a:t>20082</a:t>
                      </a:r>
                    </a:p>
                  </a:txBody>
                  <a:tcPr marL="1959" marR="1959" marT="1959" marB="1959" anchor="ctr"/>
                </a:tc>
                <a:tc>
                  <a:txBody>
                    <a:bodyPr/>
                    <a:lstStyle/>
                    <a:p>
                      <a:pPr algn="l" fontAlgn="ctr"/>
                      <a:r>
                        <a:rPr lang="en-US" sz="700">
                          <a:effectLst/>
                        </a:rPr>
                        <a:t>8091</a:t>
                      </a:r>
                    </a:p>
                  </a:txBody>
                  <a:tcPr marL="1959" marR="1959" marT="1959" marB="1959" anchor="ctr"/>
                </a:tc>
                <a:tc>
                  <a:txBody>
                    <a:bodyPr/>
                    <a:lstStyle/>
                    <a:p>
                      <a:pPr algn="l" fontAlgn="ctr"/>
                      <a:r>
                        <a:rPr lang="en-US" sz="700">
                          <a:effectLst/>
                        </a:rPr>
                        <a:t>Coffee Shop</a:t>
                      </a:r>
                    </a:p>
                  </a:txBody>
                  <a:tcPr marL="1959" marR="1959" marT="1959" marB="1959" anchor="ctr"/>
                </a:tc>
                <a:tc>
                  <a:txBody>
                    <a:bodyPr/>
                    <a:lstStyle/>
                    <a:p>
                      <a:pPr algn="l" fontAlgn="ctr"/>
                      <a:r>
                        <a:rPr lang="en-US" sz="700">
                          <a:effectLst/>
                        </a:rPr>
                        <a:t>Italian Restaurant</a:t>
                      </a:r>
                    </a:p>
                  </a:txBody>
                  <a:tcPr marL="1959" marR="1959" marT="1959" marB="1959" anchor="ctr"/>
                </a:tc>
                <a:tc>
                  <a:txBody>
                    <a:bodyPr/>
                    <a:lstStyle/>
                    <a:p>
                      <a:pPr algn="l" fontAlgn="ctr"/>
                      <a:r>
                        <a:rPr lang="en-US" sz="700">
                          <a:effectLst/>
                        </a:rPr>
                        <a:t>Clothing Store</a:t>
                      </a:r>
                    </a:p>
                  </a:txBody>
                  <a:tcPr marL="1959" marR="1959" marT="1959" marB="1959" anchor="ctr"/>
                </a:tc>
                <a:tc>
                  <a:txBody>
                    <a:bodyPr/>
                    <a:lstStyle/>
                    <a:p>
                      <a:pPr algn="l" fontAlgn="ctr"/>
                      <a:r>
                        <a:rPr lang="en-US" sz="700">
                          <a:effectLst/>
                        </a:rPr>
                        <a:t>Fast Food Restaurant</a:t>
                      </a:r>
                    </a:p>
                  </a:txBody>
                  <a:tcPr marL="1959" marR="1959" marT="1959" marB="1959" anchor="ctr"/>
                </a:tc>
                <a:tc>
                  <a:txBody>
                    <a:bodyPr/>
                    <a:lstStyle/>
                    <a:p>
                      <a:pPr algn="l" fontAlgn="ctr"/>
                      <a:r>
                        <a:rPr lang="en-US" sz="700">
                          <a:effectLst/>
                        </a:rPr>
                        <a:t>Dessert Shop</a:t>
                      </a:r>
                    </a:p>
                  </a:txBody>
                  <a:tcPr marL="1959" marR="1959" marT="1959" marB="1959" anchor="ctr"/>
                </a:tc>
                <a:tc>
                  <a:txBody>
                    <a:bodyPr/>
                    <a:lstStyle/>
                    <a:p>
                      <a:pPr algn="l" fontAlgn="ctr"/>
                      <a:r>
                        <a:rPr lang="en-US" sz="700">
                          <a:effectLst/>
                        </a:rPr>
                        <a:t>Toy / Game Store</a:t>
                      </a:r>
                    </a:p>
                  </a:txBody>
                  <a:tcPr marL="1959" marR="1959" marT="1959" marB="1959" anchor="ctr"/>
                </a:tc>
                <a:tc>
                  <a:txBody>
                    <a:bodyPr/>
                    <a:lstStyle/>
                    <a:p>
                      <a:pPr algn="l" fontAlgn="ctr"/>
                      <a:r>
                        <a:rPr lang="en-US" sz="700">
                          <a:effectLst/>
                        </a:rPr>
                        <a:t>Sandwich Place</a:t>
                      </a:r>
                    </a:p>
                  </a:txBody>
                  <a:tcPr marL="1959" marR="1959" marT="1959" marB="1959" anchor="ctr"/>
                </a:tc>
                <a:tc>
                  <a:txBody>
                    <a:bodyPr/>
                    <a:lstStyle/>
                    <a:p>
                      <a:pPr algn="l" fontAlgn="ctr"/>
                      <a:r>
                        <a:rPr lang="en-US" sz="700">
                          <a:effectLst/>
                        </a:rPr>
                        <a:t>Shopping Mall</a:t>
                      </a:r>
                    </a:p>
                  </a:txBody>
                  <a:tcPr marL="1959" marR="1959" marT="1959" marB="1959" anchor="ctr"/>
                </a:tc>
                <a:tc>
                  <a:txBody>
                    <a:bodyPr/>
                    <a:lstStyle/>
                    <a:p>
                      <a:pPr algn="l" fontAlgn="ctr"/>
                      <a:r>
                        <a:rPr lang="en-US" sz="700">
                          <a:effectLst/>
                        </a:rPr>
                        <a:t>Bookstore</a:t>
                      </a:r>
                    </a:p>
                  </a:txBody>
                  <a:tcPr marL="1959" marR="1959" marT="1959" marB="1959" anchor="ctr"/>
                </a:tc>
                <a:tc>
                  <a:txBody>
                    <a:bodyPr/>
                    <a:lstStyle/>
                    <a:p>
                      <a:pPr algn="l" fontAlgn="ctr"/>
                      <a:r>
                        <a:rPr lang="en-US" sz="700">
                          <a:effectLst/>
                        </a:rPr>
                        <a:t>Burger Joint</a:t>
                      </a:r>
                    </a:p>
                  </a:txBody>
                  <a:tcPr marL="1959" marR="1959" marT="1959" marB="1959" anchor="ctr"/>
                </a:tc>
                <a:extLst>
                  <a:ext uri="{0D108BD9-81ED-4DB2-BD59-A6C34878D82A}">
                    <a16:rowId xmlns:a16="http://schemas.microsoft.com/office/drawing/2014/main" val="933683264"/>
                  </a:ext>
                </a:extLst>
              </a:tr>
              <a:tr h="0">
                <a:tc>
                  <a:txBody>
                    <a:bodyPr/>
                    <a:lstStyle/>
                    <a:p>
                      <a:pPr algn="l" fontAlgn="ctr"/>
                      <a:r>
                        <a:rPr lang="en-US" sz="700">
                          <a:effectLst/>
                        </a:rPr>
                        <a:t>Harrow</a:t>
                      </a:r>
                    </a:p>
                  </a:txBody>
                  <a:tcPr marL="1959" marR="1959" marT="1959" marB="1959" anchor="ctr"/>
                </a:tc>
                <a:tc>
                  <a:txBody>
                    <a:bodyPr/>
                    <a:lstStyle/>
                    <a:p>
                      <a:pPr algn="l" fontAlgn="ctr"/>
                      <a:r>
                        <a:rPr lang="en-US" sz="700">
                          <a:effectLst/>
                        </a:rPr>
                        <a:t>73826</a:t>
                      </a:r>
                    </a:p>
                  </a:txBody>
                  <a:tcPr marL="1959" marR="1959" marT="1959" marB="1959" anchor="ctr"/>
                </a:tc>
                <a:tc>
                  <a:txBody>
                    <a:bodyPr/>
                    <a:lstStyle/>
                    <a:p>
                      <a:pPr algn="l" fontAlgn="ctr"/>
                      <a:r>
                        <a:rPr lang="en-US" sz="700">
                          <a:effectLst/>
                        </a:rPr>
                        <a:t>7336</a:t>
                      </a:r>
                    </a:p>
                  </a:txBody>
                  <a:tcPr marL="1959" marR="1959" marT="1959" marB="1959" anchor="ctr"/>
                </a:tc>
                <a:tc>
                  <a:txBody>
                    <a:bodyPr/>
                    <a:lstStyle/>
                    <a:p>
                      <a:pPr algn="l" fontAlgn="ctr"/>
                      <a:r>
                        <a:rPr lang="en-US" sz="700">
                          <a:effectLst/>
                        </a:rPr>
                        <a:t>19829</a:t>
                      </a:r>
                    </a:p>
                  </a:txBody>
                  <a:tcPr marL="1959" marR="1959" marT="1959" marB="1959" anchor="ctr"/>
                </a:tc>
                <a:tc>
                  <a:txBody>
                    <a:bodyPr/>
                    <a:lstStyle/>
                    <a:p>
                      <a:pPr algn="l" fontAlgn="ctr"/>
                      <a:r>
                        <a:rPr lang="en-US" sz="700">
                          <a:effectLst/>
                        </a:rPr>
                        <a:t>9499</a:t>
                      </a:r>
                    </a:p>
                  </a:txBody>
                  <a:tcPr marL="1959" marR="1959" marT="1959" marB="1959" anchor="ctr"/>
                </a:tc>
                <a:tc>
                  <a:txBody>
                    <a:bodyPr/>
                    <a:lstStyle/>
                    <a:p>
                      <a:pPr algn="l" fontAlgn="ctr"/>
                      <a:r>
                        <a:rPr lang="en-US" sz="700">
                          <a:effectLst/>
                        </a:rPr>
                        <a:t>101808</a:t>
                      </a:r>
                    </a:p>
                  </a:txBody>
                  <a:tcPr marL="1959" marR="1959" marT="1959" marB="1959" anchor="ctr"/>
                </a:tc>
                <a:tc>
                  <a:txBody>
                    <a:bodyPr/>
                    <a:lstStyle/>
                    <a:p>
                      <a:pPr algn="l" fontAlgn="ctr"/>
                      <a:r>
                        <a:rPr lang="en-US" sz="700">
                          <a:effectLst/>
                        </a:rPr>
                        <a:t>19708</a:t>
                      </a:r>
                    </a:p>
                  </a:txBody>
                  <a:tcPr marL="1959" marR="1959" marT="1959" marB="1959" anchor="ctr"/>
                </a:tc>
                <a:tc>
                  <a:txBody>
                    <a:bodyPr/>
                    <a:lstStyle/>
                    <a:p>
                      <a:pPr algn="l" fontAlgn="ctr"/>
                      <a:r>
                        <a:rPr lang="en-US" sz="700">
                          <a:effectLst/>
                        </a:rPr>
                        <a:t>7050</a:t>
                      </a:r>
                    </a:p>
                  </a:txBody>
                  <a:tcPr marL="1959" marR="1959" marT="1959" marB="1959" anchor="ctr"/>
                </a:tc>
                <a:tc>
                  <a:txBody>
                    <a:bodyPr/>
                    <a:lstStyle/>
                    <a:p>
                      <a:pPr algn="l" fontAlgn="ctr"/>
                      <a:r>
                        <a:rPr lang="en-US" sz="700">
                          <a:effectLst/>
                        </a:rPr>
                        <a:t>Thai Restaurant</a:t>
                      </a:r>
                    </a:p>
                  </a:txBody>
                  <a:tcPr marL="1959" marR="1959" marT="1959" marB="1959" anchor="ctr"/>
                </a:tc>
                <a:tc>
                  <a:txBody>
                    <a:bodyPr/>
                    <a:lstStyle/>
                    <a:p>
                      <a:pPr algn="l" fontAlgn="ctr"/>
                      <a:r>
                        <a:rPr lang="en-US" sz="700">
                          <a:effectLst/>
                        </a:rPr>
                        <a:t>Indie Movie Theater</a:t>
                      </a:r>
                    </a:p>
                  </a:txBody>
                  <a:tcPr marL="1959" marR="1959" marT="1959" marB="1959" anchor="ctr"/>
                </a:tc>
                <a:tc>
                  <a:txBody>
                    <a:bodyPr/>
                    <a:lstStyle/>
                    <a:p>
                      <a:pPr algn="l" fontAlgn="ctr"/>
                      <a:r>
                        <a:rPr lang="en-US" sz="700">
                          <a:effectLst/>
                        </a:rPr>
                        <a:t>Indian Restaurant</a:t>
                      </a:r>
                    </a:p>
                  </a:txBody>
                  <a:tcPr marL="1959" marR="1959" marT="1959" marB="1959" anchor="ctr"/>
                </a:tc>
                <a:tc>
                  <a:txBody>
                    <a:bodyPr/>
                    <a:lstStyle/>
                    <a:p>
                      <a:pPr algn="l" fontAlgn="ctr"/>
                      <a:r>
                        <a:rPr lang="en-US" sz="700">
                          <a:effectLst/>
                        </a:rPr>
                        <a:t>Coffee Shop</a:t>
                      </a:r>
                    </a:p>
                  </a:txBody>
                  <a:tcPr marL="1959" marR="1959" marT="1959" marB="1959" anchor="ctr"/>
                </a:tc>
                <a:tc>
                  <a:txBody>
                    <a:bodyPr/>
                    <a:lstStyle/>
                    <a:p>
                      <a:pPr algn="l" fontAlgn="ctr"/>
                      <a:r>
                        <a:rPr lang="en-US" sz="700">
                          <a:effectLst/>
                        </a:rPr>
                        <a:t>Supermarket</a:t>
                      </a:r>
                    </a:p>
                  </a:txBody>
                  <a:tcPr marL="1959" marR="1959" marT="1959" marB="1959" anchor="ctr"/>
                </a:tc>
                <a:tc>
                  <a:txBody>
                    <a:bodyPr/>
                    <a:lstStyle/>
                    <a:p>
                      <a:pPr algn="l" fontAlgn="ctr"/>
                      <a:r>
                        <a:rPr lang="en-US" sz="700">
                          <a:effectLst/>
                        </a:rPr>
                        <a:t>Convenience Store</a:t>
                      </a:r>
                    </a:p>
                  </a:txBody>
                  <a:tcPr marL="1959" marR="1959" marT="1959" marB="1959" anchor="ctr"/>
                </a:tc>
                <a:tc>
                  <a:txBody>
                    <a:bodyPr/>
                    <a:lstStyle/>
                    <a:p>
                      <a:pPr algn="l" fontAlgn="ctr"/>
                      <a:r>
                        <a:rPr lang="en-US" sz="700">
                          <a:effectLst/>
                        </a:rPr>
                        <a:t>Yoga Studio</a:t>
                      </a:r>
                    </a:p>
                  </a:txBody>
                  <a:tcPr marL="1959" marR="1959" marT="1959" marB="1959" anchor="ctr"/>
                </a:tc>
                <a:tc>
                  <a:txBody>
                    <a:bodyPr/>
                    <a:lstStyle/>
                    <a:p>
                      <a:pPr algn="l" fontAlgn="ctr"/>
                      <a:r>
                        <a:rPr lang="en-US" sz="700">
                          <a:effectLst/>
                        </a:rPr>
                        <a:t>Food</a:t>
                      </a:r>
                    </a:p>
                  </a:txBody>
                  <a:tcPr marL="1959" marR="1959" marT="1959" marB="1959" anchor="ctr"/>
                </a:tc>
                <a:tc>
                  <a:txBody>
                    <a:bodyPr/>
                    <a:lstStyle/>
                    <a:p>
                      <a:pPr algn="l" fontAlgn="ctr"/>
                      <a:r>
                        <a:rPr lang="en-US" sz="700">
                          <a:effectLst/>
                        </a:rPr>
                        <a:t>Fish &amp; Chips Shop</a:t>
                      </a:r>
                    </a:p>
                  </a:txBody>
                  <a:tcPr marL="1959" marR="1959" marT="1959" marB="1959" anchor="ctr"/>
                </a:tc>
                <a:tc>
                  <a:txBody>
                    <a:bodyPr/>
                    <a:lstStyle/>
                    <a:p>
                      <a:pPr algn="l" fontAlgn="ctr"/>
                      <a:r>
                        <a:rPr lang="en-US" sz="700">
                          <a:effectLst/>
                        </a:rPr>
                        <a:t>Fish Market</a:t>
                      </a:r>
                    </a:p>
                  </a:txBody>
                  <a:tcPr marL="1959" marR="1959" marT="1959" marB="1959" anchor="ctr"/>
                </a:tc>
                <a:extLst>
                  <a:ext uri="{0D108BD9-81ED-4DB2-BD59-A6C34878D82A}">
                    <a16:rowId xmlns:a16="http://schemas.microsoft.com/office/drawing/2014/main" val="1467541600"/>
                  </a:ext>
                </a:extLst>
              </a:tr>
              <a:tr h="0">
                <a:tc>
                  <a:txBody>
                    <a:bodyPr/>
                    <a:lstStyle/>
                    <a:p>
                      <a:pPr algn="l" fontAlgn="ctr"/>
                      <a:r>
                        <a:rPr lang="en-US" sz="700">
                          <a:effectLst/>
                        </a:rPr>
                        <a:t>Hammersmith and Fulham</a:t>
                      </a:r>
                    </a:p>
                  </a:txBody>
                  <a:tcPr marL="1959" marR="1959" marT="1959" marB="1959" anchor="ctr"/>
                </a:tc>
                <a:tc>
                  <a:txBody>
                    <a:bodyPr/>
                    <a:lstStyle/>
                    <a:p>
                      <a:pPr algn="l" fontAlgn="ctr"/>
                      <a:r>
                        <a:rPr lang="en-US" sz="700">
                          <a:effectLst/>
                        </a:rPr>
                        <a:t>81989</a:t>
                      </a:r>
                    </a:p>
                  </a:txBody>
                  <a:tcPr marL="1959" marR="1959" marT="1959" marB="1959" anchor="ctr"/>
                </a:tc>
                <a:tc>
                  <a:txBody>
                    <a:bodyPr/>
                    <a:lstStyle/>
                    <a:p>
                      <a:pPr algn="l" fontAlgn="ctr"/>
                      <a:r>
                        <a:rPr lang="en-US" sz="700">
                          <a:effectLst/>
                        </a:rPr>
                        <a:t>6321</a:t>
                      </a:r>
                    </a:p>
                  </a:txBody>
                  <a:tcPr marL="1959" marR="1959" marT="1959" marB="1959" anchor="ctr"/>
                </a:tc>
                <a:tc>
                  <a:txBody>
                    <a:bodyPr/>
                    <a:lstStyle/>
                    <a:p>
                      <a:pPr algn="l" fontAlgn="ctr"/>
                      <a:r>
                        <a:rPr lang="en-US" sz="700">
                          <a:effectLst/>
                        </a:rPr>
                        <a:t>35912</a:t>
                      </a:r>
                    </a:p>
                  </a:txBody>
                  <a:tcPr marL="1959" marR="1959" marT="1959" marB="1959" anchor="ctr"/>
                </a:tc>
                <a:tc>
                  <a:txBody>
                    <a:bodyPr/>
                    <a:lstStyle/>
                    <a:p>
                      <a:pPr algn="l" fontAlgn="ctr"/>
                      <a:r>
                        <a:rPr lang="en-US" sz="700">
                          <a:effectLst/>
                        </a:rPr>
                        <a:t>10044</a:t>
                      </a:r>
                    </a:p>
                  </a:txBody>
                  <a:tcPr marL="1959" marR="1959" marT="1959" marB="1959" anchor="ctr"/>
                </a:tc>
                <a:tc>
                  <a:txBody>
                    <a:bodyPr/>
                    <a:lstStyle/>
                    <a:p>
                      <a:pPr algn="l" fontAlgn="ctr"/>
                      <a:r>
                        <a:rPr lang="en-US" sz="700">
                          <a:effectLst/>
                        </a:rPr>
                        <a:t>16635</a:t>
                      </a:r>
                    </a:p>
                  </a:txBody>
                  <a:tcPr marL="1959" marR="1959" marT="1959" marB="1959" anchor="ctr"/>
                </a:tc>
                <a:tc>
                  <a:txBody>
                    <a:bodyPr/>
                    <a:lstStyle/>
                    <a:p>
                      <a:pPr algn="l" fontAlgn="ctr"/>
                      <a:r>
                        <a:rPr lang="en-US" sz="700">
                          <a:effectLst/>
                        </a:rPr>
                        <a:t>21505</a:t>
                      </a:r>
                    </a:p>
                  </a:txBody>
                  <a:tcPr marL="1959" marR="1959" marT="1959" marB="1959" anchor="ctr"/>
                </a:tc>
                <a:tc>
                  <a:txBody>
                    <a:bodyPr/>
                    <a:lstStyle/>
                    <a:p>
                      <a:pPr algn="l" fontAlgn="ctr"/>
                      <a:r>
                        <a:rPr lang="en-US" sz="700">
                          <a:effectLst/>
                        </a:rPr>
                        <a:t>10087</a:t>
                      </a:r>
                    </a:p>
                  </a:txBody>
                  <a:tcPr marL="1959" marR="1959" marT="1959" marB="1959" anchor="ctr"/>
                </a:tc>
                <a:tc>
                  <a:txBody>
                    <a:bodyPr/>
                    <a:lstStyle/>
                    <a:p>
                      <a:pPr algn="l" fontAlgn="ctr"/>
                      <a:r>
                        <a:rPr lang="en-US" sz="700">
                          <a:effectLst/>
                        </a:rPr>
                        <a:t>Pub</a:t>
                      </a:r>
                    </a:p>
                  </a:txBody>
                  <a:tcPr marL="1959" marR="1959" marT="1959" marB="1959" anchor="ctr"/>
                </a:tc>
                <a:tc>
                  <a:txBody>
                    <a:bodyPr/>
                    <a:lstStyle/>
                    <a:p>
                      <a:pPr algn="l" fontAlgn="ctr"/>
                      <a:r>
                        <a:rPr lang="en-US" sz="700">
                          <a:effectLst/>
                        </a:rPr>
                        <a:t>Café</a:t>
                      </a:r>
                    </a:p>
                  </a:txBody>
                  <a:tcPr marL="1959" marR="1959" marT="1959" marB="1959" anchor="ctr"/>
                </a:tc>
                <a:tc>
                  <a:txBody>
                    <a:bodyPr/>
                    <a:lstStyle/>
                    <a:p>
                      <a:pPr algn="l" fontAlgn="ctr"/>
                      <a:r>
                        <a:rPr lang="en-US" sz="700">
                          <a:effectLst/>
                        </a:rPr>
                        <a:t>Hotel</a:t>
                      </a:r>
                    </a:p>
                  </a:txBody>
                  <a:tcPr marL="1959" marR="1959" marT="1959" marB="1959" anchor="ctr"/>
                </a:tc>
                <a:tc>
                  <a:txBody>
                    <a:bodyPr/>
                    <a:lstStyle/>
                    <a:p>
                      <a:pPr algn="l" fontAlgn="ctr"/>
                      <a:r>
                        <a:rPr lang="en-US" sz="700">
                          <a:effectLst/>
                        </a:rPr>
                        <a:t>Indian Restaurant</a:t>
                      </a:r>
                    </a:p>
                  </a:txBody>
                  <a:tcPr marL="1959" marR="1959" marT="1959" marB="1959" anchor="ctr"/>
                </a:tc>
                <a:tc>
                  <a:txBody>
                    <a:bodyPr/>
                    <a:lstStyle/>
                    <a:p>
                      <a:pPr algn="l" fontAlgn="ctr"/>
                      <a:r>
                        <a:rPr lang="en-US" sz="700">
                          <a:effectLst/>
                        </a:rPr>
                        <a:t>Italian Restaurant</a:t>
                      </a:r>
                    </a:p>
                  </a:txBody>
                  <a:tcPr marL="1959" marR="1959" marT="1959" marB="1959" anchor="ctr"/>
                </a:tc>
                <a:tc>
                  <a:txBody>
                    <a:bodyPr/>
                    <a:lstStyle/>
                    <a:p>
                      <a:pPr algn="l" fontAlgn="ctr"/>
                      <a:r>
                        <a:rPr lang="en-US" sz="700">
                          <a:effectLst/>
                        </a:rPr>
                        <a:t>Coffee Shop</a:t>
                      </a:r>
                    </a:p>
                  </a:txBody>
                  <a:tcPr marL="1959" marR="1959" marT="1959" marB="1959" anchor="ctr"/>
                </a:tc>
                <a:tc>
                  <a:txBody>
                    <a:bodyPr/>
                    <a:lstStyle/>
                    <a:p>
                      <a:pPr algn="l" fontAlgn="ctr"/>
                      <a:r>
                        <a:rPr lang="en-US" sz="700">
                          <a:effectLst/>
                        </a:rPr>
                        <a:t>Gastropub</a:t>
                      </a:r>
                    </a:p>
                  </a:txBody>
                  <a:tcPr marL="1959" marR="1959" marT="1959" marB="1959" anchor="ctr"/>
                </a:tc>
                <a:tc>
                  <a:txBody>
                    <a:bodyPr/>
                    <a:lstStyle/>
                    <a:p>
                      <a:pPr algn="l" fontAlgn="ctr"/>
                      <a:r>
                        <a:rPr lang="en-US" sz="700">
                          <a:effectLst/>
                        </a:rPr>
                        <a:t>Thai Restaurant</a:t>
                      </a:r>
                    </a:p>
                  </a:txBody>
                  <a:tcPr marL="1959" marR="1959" marT="1959" marB="1959" anchor="ctr"/>
                </a:tc>
                <a:tc>
                  <a:txBody>
                    <a:bodyPr/>
                    <a:lstStyle/>
                    <a:p>
                      <a:pPr algn="l" fontAlgn="ctr"/>
                      <a:r>
                        <a:rPr lang="en-US" sz="700">
                          <a:effectLst/>
                        </a:rPr>
                        <a:t>Bus Stop</a:t>
                      </a:r>
                    </a:p>
                  </a:txBody>
                  <a:tcPr marL="1959" marR="1959" marT="1959" marB="1959" anchor="ctr"/>
                </a:tc>
                <a:tc>
                  <a:txBody>
                    <a:bodyPr/>
                    <a:lstStyle/>
                    <a:p>
                      <a:pPr algn="l" fontAlgn="ctr"/>
                      <a:r>
                        <a:rPr lang="en-US" sz="700">
                          <a:effectLst/>
                        </a:rPr>
                        <a:t>Garden Center</a:t>
                      </a:r>
                    </a:p>
                  </a:txBody>
                  <a:tcPr marL="1959" marR="1959" marT="1959" marB="1959" anchor="ctr"/>
                </a:tc>
                <a:extLst>
                  <a:ext uri="{0D108BD9-81ED-4DB2-BD59-A6C34878D82A}">
                    <a16:rowId xmlns:a16="http://schemas.microsoft.com/office/drawing/2014/main" val="3481928990"/>
                  </a:ext>
                </a:extLst>
              </a:tr>
              <a:tr h="0">
                <a:tc>
                  <a:txBody>
                    <a:bodyPr/>
                    <a:lstStyle/>
                    <a:p>
                      <a:pPr algn="l" fontAlgn="ctr"/>
                      <a:r>
                        <a:rPr lang="en-US" sz="700">
                          <a:effectLst/>
                        </a:rPr>
                        <a:t>Hackney</a:t>
                      </a:r>
                    </a:p>
                  </a:txBody>
                  <a:tcPr marL="1959" marR="1959" marT="1959" marB="1959" anchor="ctr"/>
                </a:tc>
                <a:tc>
                  <a:txBody>
                    <a:bodyPr/>
                    <a:lstStyle/>
                    <a:p>
                      <a:pPr algn="l" fontAlgn="ctr"/>
                      <a:r>
                        <a:rPr lang="en-US" sz="700">
                          <a:effectLst/>
                        </a:rPr>
                        <a:t>89030</a:t>
                      </a:r>
                    </a:p>
                  </a:txBody>
                  <a:tcPr marL="1959" marR="1959" marT="1959" marB="1959" anchor="ctr"/>
                </a:tc>
                <a:tc>
                  <a:txBody>
                    <a:bodyPr/>
                    <a:lstStyle/>
                    <a:p>
                      <a:pPr algn="l" fontAlgn="ctr"/>
                      <a:r>
                        <a:rPr lang="en-US" sz="700">
                          <a:effectLst/>
                        </a:rPr>
                        <a:t>5216</a:t>
                      </a:r>
                    </a:p>
                  </a:txBody>
                  <a:tcPr marL="1959" marR="1959" marT="1959" marB="1959" anchor="ctr"/>
                </a:tc>
                <a:tc>
                  <a:txBody>
                    <a:bodyPr/>
                    <a:lstStyle/>
                    <a:p>
                      <a:pPr algn="l" fontAlgn="ctr"/>
                      <a:r>
                        <a:rPr lang="en-US" sz="700">
                          <a:effectLst/>
                        </a:rPr>
                        <a:t>40371</a:t>
                      </a:r>
                    </a:p>
                  </a:txBody>
                  <a:tcPr marL="1959" marR="1959" marT="1959" marB="1959" anchor="ctr"/>
                </a:tc>
                <a:tc>
                  <a:txBody>
                    <a:bodyPr/>
                    <a:lstStyle/>
                    <a:p>
                      <a:pPr algn="l" fontAlgn="ctr"/>
                      <a:r>
                        <a:rPr lang="en-US" sz="700">
                          <a:effectLst/>
                        </a:rPr>
                        <a:t>15869</a:t>
                      </a:r>
                    </a:p>
                  </a:txBody>
                  <a:tcPr marL="1959" marR="1959" marT="1959" marB="1959" anchor="ctr"/>
                </a:tc>
                <a:tc>
                  <a:txBody>
                    <a:bodyPr/>
                    <a:lstStyle/>
                    <a:p>
                      <a:pPr algn="l" fontAlgn="ctr"/>
                      <a:r>
                        <a:rPr lang="en-US" sz="700">
                          <a:effectLst/>
                        </a:rPr>
                        <a:t>25867</a:t>
                      </a:r>
                    </a:p>
                  </a:txBody>
                  <a:tcPr marL="1959" marR="1959" marT="1959" marB="1959" anchor="ctr"/>
                </a:tc>
                <a:tc>
                  <a:txBody>
                    <a:bodyPr/>
                    <a:lstStyle/>
                    <a:p>
                      <a:pPr algn="l" fontAlgn="ctr"/>
                      <a:r>
                        <a:rPr lang="en-US" sz="700">
                          <a:effectLst/>
                        </a:rPr>
                        <a:t>56858</a:t>
                      </a:r>
                    </a:p>
                  </a:txBody>
                  <a:tcPr marL="1959" marR="1959" marT="1959" marB="1959" anchor="ctr"/>
                </a:tc>
                <a:tc>
                  <a:txBody>
                    <a:bodyPr/>
                    <a:lstStyle/>
                    <a:p>
                      <a:pPr algn="l" fontAlgn="ctr"/>
                      <a:r>
                        <a:rPr lang="en-US" sz="700">
                          <a:effectLst/>
                        </a:rPr>
                        <a:t>13059</a:t>
                      </a:r>
                    </a:p>
                  </a:txBody>
                  <a:tcPr marL="1959" marR="1959" marT="1959" marB="1959" anchor="ctr"/>
                </a:tc>
                <a:tc>
                  <a:txBody>
                    <a:bodyPr/>
                    <a:lstStyle/>
                    <a:p>
                      <a:pPr algn="l" fontAlgn="ctr"/>
                      <a:r>
                        <a:rPr lang="en-US" sz="700">
                          <a:effectLst/>
                        </a:rPr>
                        <a:t>Pub</a:t>
                      </a:r>
                    </a:p>
                  </a:txBody>
                  <a:tcPr marL="1959" marR="1959" marT="1959" marB="1959" anchor="ctr"/>
                </a:tc>
                <a:tc>
                  <a:txBody>
                    <a:bodyPr/>
                    <a:lstStyle/>
                    <a:p>
                      <a:pPr algn="l" fontAlgn="ctr"/>
                      <a:r>
                        <a:rPr lang="en-US" sz="700">
                          <a:effectLst/>
                        </a:rPr>
                        <a:t>Coffee Shop</a:t>
                      </a:r>
                    </a:p>
                  </a:txBody>
                  <a:tcPr marL="1959" marR="1959" marT="1959" marB="1959" anchor="ctr"/>
                </a:tc>
                <a:tc>
                  <a:txBody>
                    <a:bodyPr/>
                    <a:lstStyle/>
                    <a:p>
                      <a:pPr algn="l" fontAlgn="ctr"/>
                      <a:r>
                        <a:rPr lang="en-US" sz="700">
                          <a:effectLst/>
                        </a:rPr>
                        <a:t>Café</a:t>
                      </a:r>
                    </a:p>
                  </a:txBody>
                  <a:tcPr marL="1959" marR="1959" marT="1959" marB="1959" anchor="ctr"/>
                </a:tc>
                <a:tc>
                  <a:txBody>
                    <a:bodyPr/>
                    <a:lstStyle/>
                    <a:p>
                      <a:pPr algn="l" fontAlgn="ctr"/>
                      <a:r>
                        <a:rPr lang="en-US" sz="700">
                          <a:effectLst/>
                        </a:rPr>
                        <a:t>Cocktail Bar</a:t>
                      </a:r>
                    </a:p>
                  </a:txBody>
                  <a:tcPr marL="1959" marR="1959" marT="1959" marB="1959" anchor="ctr"/>
                </a:tc>
                <a:tc>
                  <a:txBody>
                    <a:bodyPr/>
                    <a:lstStyle/>
                    <a:p>
                      <a:pPr algn="l" fontAlgn="ctr"/>
                      <a:r>
                        <a:rPr lang="en-US" sz="700">
                          <a:effectLst/>
                        </a:rPr>
                        <a:t>Grocery Store</a:t>
                      </a:r>
                    </a:p>
                  </a:txBody>
                  <a:tcPr marL="1959" marR="1959" marT="1959" marB="1959" anchor="ctr"/>
                </a:tc>
                <a:tc>
                  <a:txBody>
                    <a:bodyPr/>
                    <a:lstStyle/>
                    <a:p>
                      <a:pPr algn="l" fontAlgn="ctr"/>
                      <a:r>
                        <a:rPr lang="en-US" sz="700">
                          <a:effectLst/>
                        </a:rPr>
                        <a:t>Brewery</a:t>
                      </a:r>
                    </a:p>
                  </a:txBody>
                  <a:tcPr marL="1959" marR="1959" marT="1959" marB="1959" anchor="ctr"/>
                </a:tc>
                <a:tc>
                  <a:txBody>
                    <a:bodyPr/>
                    <a:lstStyle/>
                    <a:p>
                      <a:pPr algn="l" fontAlgn="ctr"/>
                      <a:r>
                        <a:rPr lang="en-US" sz="700">
                          <a:effectLst/>
                        </a:rPr>
                        <a:t>Bakery</a:t>
                      </a:r>
                    </a:p>
                  </a:txBody>
                  <a:tcPr marL="1959" marR="1959" marT="1959" marB="1959" anchor="ctr"/>
                </a:tc>
                <a:tc>
                  <a:txBody>
                    <a:bodyPr/>
                    <a:lstStyle/>
                    <a:p>
                      <a:pPr algn="l" fontAlgn="ctr"/>
                      <a:r>
                        <a:rPr lang="en-US" sz="700">
                          <a:effectLst/>
                        </a:rPr>
                        <a:t>Vietnamese Restaurant</a:t>
                      </a:r>
                    </a:p>
                  </a:txBody>
                  <a:tcPr marL="1959" marR="1959" marT="1959" marB="1959" anchor="ctr"/>
                </a:tc>
                <a:tc>
                  <a:txBody>
                    <a:bodyPr/>
                    <a:lstStyle/>
                    <a:p>
                      <a:pPr algn="l" fontAlgn="ctr"/>
                      <a:r>
                        <a:rPr lang="en-US" sz="700">
                          <a:effectLst/>
                        </a:rPr>
                        <a:t>Hotel</a:t>
                      </a:r>
                    </a:p>
                  </a:txBody>
                  <a:tcPr marL="1959" marR="1959" marT="1959" marB="1959" anchor="ctr"/>
                </a:tc>
                <a:tc>
                  <a:txBody>
                    <a:bodyPr/>
                    <a:lstStyle/>
                    <a:p>
                      <a:pPr algn="l" fontAlgn="ctr"/>
                      <a:r>
                        <a:rPr lang="en-US" sz="700">
                          <a:effectLst/>
                        </a:rPr>
                        <a:t>Clothing Store</a:t>
                      </a:r>
                    </a:p>
                  </a:txBody>
                  <a:tcPr marL="1959" marR="1959" marT="1959" marB="1959" anchor="ctr"/>
                </a:tc>
                <a:extLst>
                  <a:ext uri="{0D108BD9-81ED-4DB2-BD59-A6C34878D82A}">
                    <a16:rowId xmlns:a16="http://schemas.microsoft.com/office/drawing/2014/main" val="3226337074"/>
                  </a:ext>
                </a:extLst>
              </a:tr>
              <a:tr h="0">
                <a:tc>
                  <a:txBody>
                    <a:bodyPr/>
                    <a:lstStyle/>
                    <a:p>
                      <a:pPr algn="l" fontAlgn="ctr"/>
                      <a:r>
                        <a:rPr lang="en-US" sz="700">
                          <a:effectLst/>
                        </a:rPr>
                        <a:t>Greenwich</a:t>
                      </a:r>
                    </a:p>
                  </a:txBody>
                  <a:tcPr marL="1959" marR="1959" marT="1959" marB="1959" anchor="ctr"/>
                </a:tc>
                <a:tc>
                  <a:txBody>
                    <a:bodyPr/>
                    <a:lstStyle/>
                    <a:p>
                      <a:pPr algn="l" fontAlgn="ctr"/>
                      <a:r>
                        <a:rPr lang="en-US" sz="700">
                          <a:effectLst/>
                        </a:rPr>
                        <a:t>133130</a:t>
                      </a:r>
                    </a:p>
                  </a:txBody>
                  <a:tcPr marL="1959" marR="1959" marT="1959" marB="1959" anchor="ctr"/>
                </a:tc>
                <a:tc>
                  <a:txBody>
                    <a:bodyPr/>
                    <a:lstStyle/>
                    <a:p>
                      <a:pPr algn="l" fontAlgn="ctr"/>
                      <a:r>
                        <a:rPr lang="en-US" sz="700">
                          <a:effectLst/>
                        </a:rPr>
                        <a:t>4291</a:t>
                      </a:r>
                    </a:p>
                  </a:txBody>
                  <a:tcPr marL="1959" marR="1959" marT="1959" marB="1959" anchor="ctr"/>
                </a:tc>
                <a:tc>
                  <a:txBody>
                    <a:bodyPr/>
                    <a:lstStyle/>
                    <a:p>
                      <a:pPr algn="l" fontAlgn="ctr"/>
                      <a:r>
                        <a:rPr lang="en-US" sz="700">
                          <a:effectLst/>
                        </a:rPr>
                        <a:t>21581</a:t>
                      </a:r>
                    </a:p>
                  </a:txBody>
                  <a:tcPr marL="1959" marR="1959" marT="1959" marB="1959" anchor="ctr"/>
                </a:tc>
                <a:tc>
                  <a:txBody>
                    <a:bodyPr/>
                    <a:lstStyle/>
                    <a:p>
                      <a:pPr algn="l" fontAlgn="ctr"/>
                      <a:r>
                        <a:rPr lang="en-US" sz="700">
                          <a:effectLst/>
                        </a:rPr>
                        <a:t>12274</a:t>
                      </a:r>
                    </a:p>
                  </a:txBody>
                  <a:tcPr marL="1959" marR="1959" marT="1959" marB="1959" anchor="ctr"/>
                </a:tc>
                <a:tc>
                  <a:txBody>
                    <a:bodyPr/>
                    <a:lstStyle/>
                    <a:p>
                      <a:pPr algn="l" fontAlgn="ctr"/>
                      <a:r>
                        <a:rPr lang="en-US" sz="700">
                          <a:effectLst/>
                        </a:rPr>
                        <a:t>29894</a:t>
                      </a:r>
                    </a:p>
                  </a:txBody>
                  <a:tcPr marL="1959" marR="1959" marT="1959" marB="1959" anchor="ctr"/>
                </a:tc>
                <a:tc>
                  <a:txBody>
                    <a:bodyPr/>
                    <a:lstStyle/>
                    <a:p>
                      <a:pPr algn="l" fontAlgn="ctr"/>
                      <a:r>
                        <a:rPr lang="en-US" sz="700">
                          <a:effectLst/>
                        </a:rPr>
                        <a:t>48655</a:t>
                      </a:r>
                    </a:p>
                  </a:txBody>
                  <a:tcPr marL="1959" marR="1959" marT="1959" marB="1959" anchor="ctr"/>
                </a:tc>
                <a:tc>
                  <a:txBody>
                    <a:bodyPr/>
                    <a:lstStyle/>
                    <a:p>
                      <a:pPr algn="l" fontAlgn="ctr"/>
                      <a:r>
                        <a:rPr lang="en-US" sz="700">
                          <a:effectLst/>
                        </a:rPr>
                        <a:t>4732</a:t>
                      </a:r>
                    </a:p>
                  </a:txBody>
                  <a:tcPr marL="1959" marR="1959" marT="1959" marB="1959" anchor="ctr"/>
                </a:tc>
                <a:tc>
                  <a:txBody>
                    <a:bodyPr/>
                    <a:lstStyle/>
                    <a:p>
                      <a:pPr algn="l" fontAlgn="ctr"/>
                      <a:r>
                        <a:rPr lang="en-US" sz="700">
                          <a:effectLst/>
                        </a:rPr>
                        <a:t>Brewery</a:t>
                      </a:r>
                    </a:p>
                  </a:txBody>
                  <a:tcPr marL="1959" marR="1959" marT="1959" marB="1959" anchor="ctr"/>
                </a:tc>
                <a:tc>
                  <a:txBody>
                    <a:bodyPr/>
                    <a:lstStyle/>
                    <a:p>
                      <a:pPr algn="l" fontAlgn="ctr"/>
                      <a:r>
                        <a:rPr lang="en-US" sz="700">
                          <a:effectLst/>
                        </a:rPr>
                        <a:t>Grocery Store</a:t>
                      </a:r>
                    </a:p>
                  </a:txBody>
                  <a:tcPr marL="1959" marR="1959" marT="1959" marB="1959" anchor="ctr"/>
                </a:tc>
                <a:tc>
                  <a:txBody>
                    <a:bodyPr/>
                    <a:lstStyle/>
                    <a:p>
                      <a:pPr algn="l" fontAlgn="ctr"/>
                      <a:r>
                        <a:rPr lang="en-US" sz="700">
                          <a:effectLst/>
                        </a:rPr>
                        <a:t>Recreation Center</a:t>
                      </a:r>
                    </a:p>
                  </a:txBody>
                  <a:tcPr marL="1959" marR="1959" marT="1959" marB="1959" anchor="ctr"/>
                </a:tc>
                <a:tc>
                  <a:txBody>
                    <a:bodyPr/>
                    <a:lstStyle/>
                    <a:p>
                      <a:pPr algn="l" fontAlgn="ctr"/>
                      <a:r>
                        <a:rPr lang="en-US" sz="700">
                          <a:effectLst/>
                        </a:rPr>
                        <a:t>Park</a:t>
                      </a:r>
                    </a:p>
                  </a:txBody>
                  <a:tcPr marL="1959" marR="1959" marT="1959" marB="1959" anchor="ctr"/>
                </a:tc>
                <a:tc>
                  <a:txBody>
                    <a:bodyPr/>
                    <a:lstStyle/>
                    <a:p>
                      <a:pPr algn="l" fontAlgn="ctr"/>
                      <a:r>
                        <a:rPr lang="en-US" sz="700">
                          <a:effectLst/>
                        </a:rPr>
                        <a:t>Café</a:t>
                      </a:r>
                    </a:p>
                  </a:txBody>
                  <a:tcPr marL="1959" marR="1959" marT="1959" marB="1959" anchor="ctr"/>
                </a:tc>
                <a:tc>
                  <a:txBody>
                    <a:bodyPr/>
                    <a:lstStyle/>
                    <a:p>
                      <a:pPr algn="l" fontAlgn="ctr"/>
                      <a:r>
                        <a:rPr lang="en-US" sz="700">
                          <a:effectLst/>
                        </a:rPr>
                        <a:t>Bar</a:t>
                      </a:r>
                    </a:p>
                  </a:txBody>
                  <a:tcPr marL="1959" marR="1959" marT="1959" marB="1959" anchor="ctr"/>
                </a:tc>
                <a:tc>
                  <a:txBody>
                    <a:bodyPr/>
                    <a:lstStyle/>
                    <a:p>
                      <a:pPr algn="l" fontAlgn="ctr"/>
                      <a:r>
                        <a:rPr lang="en-US" sz="700">
                          <a:effectLst/>
                        </a:rPr>
                        <a:t>Pharmacy</a:t>
                      </a:r>
                    </a:p>
                  </a:txBody>
                  <a:tcPr marL="1959" marR="1959" marT="1959" marB="1959" anchor="ctr"/>
                </a:tc>
                <a:tc>
                  <a:txBody>
                    <a:bodyPr/>
                    <a:lstStyle/>
                    <a:p>
                      <a:pPr algn="l" fontAlgn="ctr"/>
                      <a:r>
                        <a:rPr lang="en-US" sz="700">
                          <a:effectLst/>
                        </a:rPr>
                        <a:t>Italian Restaurant</a:t>
                      </a:r>
                    </a:p>
                  </a:txBody>
                  <a:tcPr marL="1959" marR="1959" marT="1959" marB="1959" anchor="ctr"/>
                </a:tc>
                <a:tc>
                  <a:txBody>
                    <a:bodyPr/>
                    <a:lstStyle/>
                    <a:p>
                      <a:pPr algn="l" fontAlgn="ctr"/>
                      <a:r>
                        <a:rPr lang="en-US" sz="700">
                          <a:effectLst/>
                        </a:rPr>
                        <a:t>Vietnamese Restaurant</a:t>
                      </a:r>
                    </a:p>
                  </a:txBody>
                  <a:tcPr marL="1959" marR="1959" marT="1959" marB="1959" anchor="ctr"/>
                </a:tc>
                <a:tc>
                  <a:txBody>
                    <a:bodyPr/>
                    <a:lstStyle/>
                    <a:p>
                      <a:pPr algn="l" fontAlgn="ctr"/>
                      <a:r>
                        <a:rPr lang="en-US" sz="700">
                          <a:effectLst/>
                        </a:rPr>
                        <a:t>Pub</a:t>
                      </a:r>
                    </a:p>
                  </a:txBody>
                  <a:tcPr marL="1959" marR="1959" marT="1959" marB="1959" anchor="ctr"/>
                </a:tc>
                <a:extLst>
                  <a:ext uri="{0D108BD9-81ED-4DB2-BD59-A6C34878D82A}">
                    <a16:rowId xmlns:a16="http://schemas.microsoft.com/office/drawing/2014/main" val="3496929138"/>
                  </a:ext>
                </a:extLst>
              </a:tr>
              <a:tr h="0">
                <a:tc>
                  <a:txBody>
                    <a:bodyPr/>
                    <a:lstStyle/>
                    <a:p>
                      <a:pPr algn="l" fontAlgn="ctr"/>
                      <a:r>
                        <a:rPr lang="en-US" sz="700">
                          <a:effectLst/>
                        </a:rPr>
                        <a:t>Enfield</a:t>
                      </a:r>
                    </a:p>
                  </a:txBody>
                  <a:tcPr marL="1959" marR="1959" marT="1959" marB="1959" anchor="ctr"/>
                </a:tc>
                <a:tc>
                  <a:txBody>
                    <a:bodyPr/>
                    <a:lstStyle/>
                    <a:p>
                      <a:pPr algn="l" fontAlgn="ctr"/>
                      <a:r>
                        <a:rPr lang="en-US" sz="700">
                          <a:effectLst/>
                        </a:rPr>
                        <a:t>126450</a:t>
                      </a:r>
                    </a:p>
                  </a:txBody>
                  <a:tcPr marL="1959" marR="1959" marT="1959" marB="1959" anchor="ctr"/>
                </a:tc>
                <a:tc>
                  <a:txBody>
                    <a:bodyPr/>
                    <a:lstStyle/>
                    <a:p>
                      <a:pPr algn="l" fontAlgn="ctr"/>
                      <a:r>
                        <a:rPr lang="en-US" sz="700">
                          <a:effectLst/>
                        </a:rPr>
                        <a:t>6899</a:t>
                      </a:r>
                    </a:p>
                  </a:txBody>
                  <a:tcPr marL="1959" marR="1959" marT="1959" marB="1959" anchor="ctr"/>
                </a:tc>
                <a:tc>
                  <a:txBody>
                    <a:bodyPr/>
                    <a:lstStyle/>
                    <a:p>
                      <a:pPr algn="l" fontAlgn="ctr"/>
                      <a:r>
                        <a:rPr lang="en-US" sz="700">
                          <a:effectLst/>
                        </a:rPr>
                        <a:t>57291</a:t>
                      </a:r>
                    </a:p>
                  </a:txBody>
                  <a:tcPr marL="1959" marR="1959" marT="1959" marB="1959" anchor="ctr"/>
                </a:tc>
                <a:tc>
                  <a:txBody>
                    <a:bodyPr/>
                    <a:lstStyle/>
                    <a:p>
                      <a:pPr algn="l" fontAlgn="ctr"/>
                      <a:r>
                        <a:rPr lang="en-US" sz="700">
                          <a:effectLst/>
                        </a:rPr>
                        <a:t>17183</a:t>
                      </a:r>
                    </a:p>
                  </a:txBody>
                  <a:tcPr marL="1959" marR="1959" marT="1959" marB="1959" anchor="ctr"/>
                </a:tc>
                <a:tc>
                  <a:txBody>
                    <a:bodyPr/>
                    <a:lstStyle/>
                    <a:p>
                      <a:pPr algn="l" fontAlgn="ctr"/>
                      <a:r>
                        <a:rPr lang="en-US" sz="700">
                          <a:effectLst/>
                        </a:rPr>
                        <a:t>34893</a:t>
                      </a:r>
                    </a:p>
                  </a:txBody>
                  <a:tcPr marL="1959" marR="1959" marT="1959" marB="1959" anchor="ctr"/>
                </a:tc>
                <a:tc>
                  <a:txBody>
                    <a:bodyPr/>
                    <a:lstStyle/>
                    <a:p>
                      <a:pPr algn="l" fontAlgn="ctr"/>
                      <a:r>
                        <a:rPr lang="en-US" sz="700" dirty="0">
                          <a:effectLst/>
                        </a:rPr>
                        <a:t>53687</a:t>
                      </a:r>
                    </a:p>
                  </a:txBody>
                  <a:tcPr marL="1959" marR="1959" marT="1959" marB="1959" anchor="ctr"/>
                </a:tc>
                <a:tc>
                  <a:txBody>
                    <a:bodyPr/>
                    <a:lstStyle/>
                    <a:p>
                      <a:pPr algn="l" fontAlgn="ctr"/>
                      <a:r>
                        <a:rPr lang="en-US" sz="700">
                          <a:effectLst/>
                        </a:rPr>
                        <a:t>16063</a:t>
                      </a:r>
                    </a:p>
                  </a:txBody>
                  <a:tcPr marL="1959" marR="1959" marT="1959" marB="1959" anchor="ctr"/>
                </a:tc>
                <a:tc>
                  <a:txBody>
                    <a:bodyPr/>
                    <a:lstStyle/>
                    <a:p>
                      <a:pPr algn="l" fontAlgn="ctr"/>
                      <a:r>
                        <a:rPr lang="en-US" sz="700">
                          <a:effectLst/>
                        </a:rPr>
                        <a:t>Coffee Shop</a:t>
                      </a:r>
                    </a:p>
                  </a:txBody>
                  <a:tcPr marL="1959" marR="1959" marT="1959" marB="1959" anchor="ctr"/>
                </a:tc>
                <a:tc>
                  <a:txBody>
                    <a:bodyPr/>
                    <a:lstStyle/>
                    <a:p>
                      <a:pPr algn="l" fontAlgn="ctr"/>
                      <a:r>
                        <a:rPr lang="en-US" sz="700">
                          <a:effectLst/>
                        </a:rPr>
                        <a:t>Café</a:t>
                      </a:r>
                    </a:p>
                  </a:txBody>
                  <a:tcPr marL="1959" marR="1959" marT="1959" marB="1959" anchor="ctr"/>
                </a:tc>
                <a:tc>
                  <a:txBody>
                    <a:bodyPr/>
                    <a:lstStyle/>
                    <a:p>
                      <a:pPr algn="l" fontAlgn="ctr"/>
                      <a:r>
                        <a:rPr lang="en-US" sz="700">
                          <a:effectLst/>
                        </a:rPr>
                        <a:t>Clothing Store</a:t>
                      </a:r>
                    </a:p>
                  </a:txBody>
                  <a:tcPr marL="1959" marR="1959" marT="1959" marB="1959" anchor="ctr"/>
                </a:tc>
                <a:tc>
                  <a:txBody>
                    <a:bodyPr/>
                    <a:lstStyle/>
                    <a:p>
                      <a:pPr algn="l" fontAlgn="ctr"/>
                      <a:r>
                        <a:rPr lang="en-US" sz="700">
                          <a:effectLst/>
                        </a:rPr>
                        <a:t>Turkish Restaurant</a:t>
                      </a:r>
                    </a:p>
                  </a:txBody>
                  <a:tcPr marL="1959" marR="1959" marT="1959" marB="1959" anchor="ctr"/>
                </a:tc>
                <a:tc>
                  <a:txBody>
                    <a:bodyPr/>
                    <a:lstStyle/>
                    <a:p>
                      <a:pPr algn="l" fontAlgn="ctr"/>
                      <a:r>
                        <a:rPr lang="en-US" sz="700">
                          <a:effectLst/>
                        </a:rPr>
                        <a:t>Gift Shop</a:t>
                      </a:r>
                    </a:p>
                  </a:txBody>
                  <a:tcPr marL="1959" marR="1959" marT="1959" marB="1959" anchor="ctr"/>
                </a:tc>
                <a:tc>
                  <a:txBody>
                    <a:bodyPr/>
                    <a:lstStyle/>
                    <a:p>
                      <a:pPr algn="l" fontAlgn="ctr"/>
                      <a:r>
                        <a:rPr lang="en-US" sz="700">
                          <a:effectLst/>
                        </a:rPr>
                        <a:t>Bookstore</a:t>
                      </a:r>
                    </a:p>
                  </a:txBody>
                  <a:tcPr marL="1959" marR="1959" marT="1959" marB="1959" anchor="ctr"/>
                </a:tc>
                <a:tc>
                  <a:txBody>
                    <a:bodyPr/>
                    <a:lstStyle/>
                    <a:p>
                      <a:pPr algn="l" fontAlgn="ctr"/>
                      <a:r>
                        <a:rPr lang="en-US" sz="700">
                          <a:effectLst/>
                        </a:rPr>
                        <a:t>Supermarket</a:t>
                      </a:r>
                    </a:p>
                  </a:txBody>
                  <a:tcPr marL="1959" marR="1959" marT="1959" marB="1959" anchor="ctr"/>
                </a:tc>
                <a:tc>
                  <a:txBody>
                    <a:bodyPr/>
                    <a:lstStyle/>
                    <a:p>
                      <a:pPr algn="l" fontAlgn="ctr"/>
                      <a:r>
                        <a:rPr lang="en-US" sz="700">
                          <a:effectLst/>
                        </a:rPr>
                        <a:t>Department Store</a:t>
                      </a:r>
                    </a:p>
                  </a:txBody>
                  <a:tcPr marL="1959" marR="1959" marT="1959" marB="1959" anchor="ctr"/>
                </a:tc>
                <a:tc>
                  <a:txBody>
                    <a:bodyPr/>
                    <a:lstStyle/>
                    <a:p>
                      <a:pPr algn="l" fontAlgn="ctr"/>
                      <a:r>
                        <a:rPr lang="en-US" sz="700">
                          <a:effectLst/>
                        </a:rPr>
                        <a:t>Women's Store</a:t>
                      </a:r>
                    </a:p>
                  </a:txBody>
                  <a:tcPr marL="1959" marR="1959" marT="1959" marB="1959" anchor="ctr"/>
                </a:tc>
                <a:tc>
                  <a:txBody>
                    <a:bodyPr/>
                    <a:lstStyle/>
                    <a:p>
                      <a:pPr algn="l" fontAlgn="ctr"/>
                      <a:r>
                        <a:rPr lang="en-US" sz="700">
                          <a:effectLst/>
                        </a:rPr>
                        <a:t>Optical Shop</a:t>
                      </a:r>
                    </a:p>
                  </a:txBody>
                  <a:tcPr marL="1959" marR="1959" marT="1959" marB="1959" anchor="ctr"/>
                </a:tc>
                <a:extLst>
                  <a:ext uri="{0D108BD9-81ED-4DB2-BD59-A6C34878D82A}">
                    <a16:rowId xmlns:a16="http://schemas.microsoft.com/office/drawing/2014/main" val="4049896263"/>
                  </a:ext>
                </a:extLst>
              </a:tr>
              <a:tr h="0">
                <a:tc>
                  <a:txBody>
                    <a:bodyPr/>
                    <a:lstStyle/>
                    <a:p>
                      <a:pPr algn="l" fontAlgn="ctr"/>
                      <a:r>
                        <a:rPr lang="en-US" sz="700">
                          <a:effectLst/>
                        </a:rPr>
                        <a:t>Ealing</a:t>
                      </a:r>
                    </a:p>
                  </a:txBody>
                  <a:tcPr marL="1959" marR="1959" marT="1959" marB="1959" anchor="ctr"/>
                </a:tc>
                <a:tc>
                  <a:txBody>
                    <a:bodyPr/>
                    <a:lstStyle/>
                    <a:p>
                      <a:pPr algn="l" fontAlgn="ctr"/>
                      <a:r>
                        <a:rPr lang="en-US" sz="700">
                          <a:effectLst/>
                        </a:rPr>
                        <a:t>103035</a:t>
                      </a:r>
                    </a:p>
                  </a:txBody>
                  <a:tcPr marL="1959" marR="1959" marT="1959" marB="1959" anchor="ctr"/>
                </a:tc>
                <a:tc>
                  <a:txBody>
                    <a:bodyPr/>
                    <a:lstStyle/>
                    <a:p>
                      <a:pPr algn="l" fontAlgn="ctr"/>
                      <a:r>
                        <a:rPr lang="en-US" sz="700">
                          <a:effectLst/>
                        </a:rPr>
                        <a:t>10428</a:t>
                      </a:r>
                    </a:p>
                  </a:txBody>
                  <a:tcPr marL="1959" marR="1959" marT="1959" marB="1959" anchor="ctr"/>
                </a:tc>
                <a:tc>
                  <a:txBody>
                    <a:bodyPr/>
                    <a:lstStyle/>
                    <a:p>
                      <a:pPr algn="l" fontAlgn="ctr"/>
                      <a:r>
                        <a:rPr lang="en-US" sz="700">
                          <a:effectLst/>
                        </a:rPr>
                        <a:t>52355</a:t>
                      </a:r>
                    </a:p>
                  </a:txBody>
                  <a:tcPr marL="1959" marR="1959" marT="1959" marB="1959" anchor="ctr"/>
                </a:tc>
                <a:tc>
                  <a:txBody>
                    <a:bodyPr/>
                    <a:lstStyle/>
                    <a:p>
                      <a:pPr algn="l" fontAlgn="ctr"/>
                      <a:r>
                        <a:rPr lang="en-US" sz="700">
                          <a:effectLst/>
                        </a:rPr>
                        <a:t>15066</a:t>
                      </a:r>
                    </a:p>
                  </a:txBody>
                  <a:tcPr marL="1959" marR="1959" marT="1959" marB="1959" anchor="ctr"/>
                </a:tc>
                <a:tc>
                  <a:txBody>
                    <a:bodyPr/>
                    <a:lstStyle/>
                    <a:p>
                      <a:pPr algn="l" fontAlgn="ctr"/>
                      <a:r>
                        <a:rPr lang="en-US" sz="700">
                          <a:effectLst/>
                        </a:rPr>
                        <a:t>100439</a:t>
                      </a:r>
                    </a:p>
                  </a:txBody>
                  <a:tcPr marL="1959" marR="1959" marT="1959" marB="1959" anchor="ctr"/>
                </a:tc>
                <a:tc>
                  <a:txBody>
                    <a:bodyPr/>
                    <a:lstStyle/>
                    <a:p>
                      <a:pPr algn="l" fontAlgn="ctr"/>
                      <a:r>
                        <a:rPr lang="en-US" sz="700" dirty="0">
                          <a:effectLst/>
                        </a:rPr>
                        <a:t>36860</a:t>
                      </a:r>
                    </a:p>
                  </a:txBody>
                  <a:tcPr marL="1959" marR="1959" marT="1959" marB="1959" anchor="ctr"/>
                </a:tc>
                <a:tc>
                  <a:txBody>
                    <a:bodyPr/>
                    <a:lstStyle/>
                    <a:p>
                      <a:pPr algn="l" fontAlgn="ctr"/>
                      <a:r>
                        <a:rPr lang="en-US" sz="700">
                          <a:effectLst/>
                        </a:rPr>
                        <a:t>20266</a:t>
                      </a:r>
                    </a:p>
                  </a:txBody>
                  <a:tcPr marL="1959" marR="1959" marT="1959" marB="1959" anchor="ctr"/>
                </a:tc>
                <a:tc>
                  <a:txBody>
                    <a:bodyPr/>
                    <a:lstStyle/>
                    <a:p>
                      <a:pPr algn="l" fontAlgn="ctr"/>
                      <a:r>
                        <a:rPr lang="en-US" sz="700">
                          <a:effectLst/>
                        </a:rPr>
                        <a:t>Coffee Shop</a:t>
                      </a:r>
                    </a:p>
                  </a:txBody>
                  <a:tcPr marL="1959" marR="1959" marT="1959" marB="1959" anchor="ctr"/>
                </a:tc>
                <a:tc>
                  <a:txBody>
                    <a:bodyPr/>
                    <a:lstStyle/>
                    <a:p>
                      <a:pPr algn="l" fontAlgn="ctr"/>
                      <a:r>
                        <a:rPr lang="en-US" sz="700">
                          <a:effectLst/>
                        </a:rPr>
                        <a:t>Clothing Store</a:t>
                      </a:r>
                    </a:p>
                  </a:txBody>
                  <a:tcPr marL="1959" marR="1959" marT="1959" marB="1959" anchor="ctr"/>
                </a:tc>
                <a:tc>
                  <a:txBody>
                    <a:bodyPr/>
                    <a:lstStyle/>
                    <a:p>
                      <a:pPr algn="l" fontAlgn="ctr"/>
                      <a:r>
                        <a:rPr lang="en-US" sz="700">
                          <a:effectLst/>
                        </a:rPr>
                        <a:t>Bakery</a:t>
                      </a:r>
                    </a:p>
                  </a:txBody>
                  <a:tcPr marL="1959" marR="1959" marT="1959" marB="1959" anchor="ctr"/>
                </a:tc>
                <a:tc>
                  <a:txBody>
                    <a:bodyPr/>
                    <a:lstStyle/>
                    <a:p>
                      <a:pPr algn="l" fontAlgn="ctr"/>
                      <a:r>
                        <a:rPr lang="en-US" sz="700">
                          <a:effectLst/>
                        </a:rPr>
                        <a:t>Bus Stop</a:t>
                      </a:r>
                    </a:p>
                  </a:txBody>
                  <a:tcPr marL="1959" marR="1959" marT="1959" marB="1959" anchor="ctr"/>
                </a:tc>
                <a:tc>
                  <a:txBody>
                    <a:bodyPr/>
                    <a:lstStyle/>
                    <a:p>
                      <a:pPr algn="l" fontAlgn="ctr"/>
                      <a:r>
                        <a:rPr lang="en-US" sz="700">
                          <a:effectLst/>
                        </a:rPr>
                        <a:t>Pub</a:t>
                      </a:r>
                    </a:p>
                  </a:txBody>
                  <a:tcPr marL="1959" marR="1959" marT="1959" marB="1959" anchor="ctr"/>
                </a:tc>
                <a:tc>
                  <a:txBody>
                    <a:bodyPr/>
                    <a:lstStyle/>
                    <a:p>
                      <a:pPr algn="l" fontAlgn="ctr"/>
                      <a:r>
                        <a:rPr lang="en-US" sz="700">
                          <a:effectLst/>
                        </a:rPr>
                        <a:t>Italian Restaurant</a:t>
                      </a:r>
                    </a:p>
                  </a:txBody>
                  <a:tcPr marL="1959" marR="1959" marT="1959" marB="1959" anchor="ctr"/>
                </a:tc>
                <a:tc>
                  <a:txBody>
                    <a:bodyPr/>
                    <a:lstStyle/>
                    <a:p>
                      <a:pPr algn="l" fontAlgn="ctr"/>
                      <a:r>
                        <a:rPr lang="en-US" sz="700">
                          <a:effectLst/>
                        </a:rPr>
                        <a:t>Park</a:t>
                      </a:r>
                    </a:p>
                  </a:txBody>
                  <a:tcPr marL="1959" marR="1959" marT="1959" marB="1959" anchor="ctr"/>
                </a:tc>
                <a:tc>
                  <a:txBody>
                    <a:bodyPr/>
                    <a:lstStyle/>
                    <a:p>
                      <a:pPr algn="l" fontAlgn="ctr"/>
                      <a:r>
                        <a:rPr lang="en-US" sz="700">
                          <a:effectLst/>
                        </a:rPr>
                        <a:t>Pizza Place</a:t>
                      </a:r>
                    </a:p>
                  </a:txBody>
                  <a:tcPr marL="1959" marR="1959" marT="1959" marB="1959" anchor="ctr"/>
                </a:tc>
                <a:tc>
                  <a:txBody>
                    <a:bodyPr/>
                    <a:lstStyle/>
                    <a:p>
                      <a:pPr algn="l" fontAlgn="ctr"/>
                      <a:r>
                        <a:rPr lang="en-US" sz="700">
                          <a:effectLst/>
                        </a:rPr>
                        <a:t>Hotel</a:t>
                      </a:r>
                    </a:p>
                  </a:txBody>
                  <a:tcPr marL="1959" marR="1959" marT="1959" marB="1959" anchor="ctr"/>
                </a:tc>
                <a:tc>
                  <a:txBody>
                    <a:bodyPr/>
                    <a:lstStyle/>
                    <a:p>
                      <a:pPr algn="l" fontAlgn="ctr"/>
                      <a:r>
                        <a:rPr lang="en-US" sz="700">
                          <a:effectLst/>
                        </a:rPr>
                        <a:t>Burger Joint</a:t>
                      </a:r>
                    </a:p>
                  </a:txBody>
                  <a:tcPr marL="1959" marR="1959" marT="1959" marB="1959" anchor="ctr"/>
                </a:tc>
                <a:extLst>
                  <a:ext uri="{0D108BD9-81ED-4DB2-BD59-A6C34878D82A}">
                    <a16:rowId xmlns:a16="http://schemas.microsoft.com/office/drawing/2014/main" val="2583998864"/>
                  </a:ext>
                </a:extLst>
              </a:tr>
              <a:tr h="0">
                <a:tc>
                  <a:txBody>
                    <a:bodyPr/>
                    <a:lstStyle/>
                    <a:p>
                      <a:pPr algn="l" fontAlgn="ctr"/>
                      <a:r>
                        <a:rPr lang="en-US" sz="700">
                          <a:effectLst/>
                        </a:rPr>
                        <a:t>Croydon</a:t>
                      </a:r>
                    </a:p>
                  </a:txBody>
                  <a:tcPr marL="1959" marR="1959" marT="1959" marB="1959" anchor="ctr"/>
                </a:tc>
                <a:tc>
                  <a:txBody>
                    <a:bodyPr/>
                    <a:lstStyle/>
                    <a:p>
                      <a:pPr algn="l" fontAlgn="ctr"/>
                      <a:r>
                        <a:rPr lang="en-US" sz="700">
                          <a:effectLst/>
                        </a:rPr>
                        <a:t>171740</a:t>
                      </a:r>
                    </a:p>
                  </a:txBody>
                  <a:tcPr marL="1959" marR="1959" marT="1959" marB="1959" anchor="ctr"/>
                </a:tc>
                <a:tc>
                  <a:txBody>
                    <a:bodyPr/>
                    <a:lstStyle/>
                    <a:p>
                      <a:pPr algn="l" fontAlgn="ctr"/>
                      <a:r>
                        <a:rPr lang="en-US" sz="700">
                          <a:effectLst/>
                        </a:rPr>
                        <a:t>5369</a:t>
                      </a:r>
                    </a:p>
                  </a:txBody>
                  <a:tcPr marL="1959" marR="1959" marT="1959" marB="1959" anchor="ctr"/>
                </a:tc>
                <a:tc>
                  <a:txBody>
                    <a:bodyPr/>
                    <a:lstStyle/>
                    <a:p>
                      <a:pPr algn="l" fontAlgn="ctr"/>
                      <a:r>
                        <a:rPr lang="en-US" sz="700">
                          <a:effectLst/>
                        </a:rPr>
                        <a:t>23086</a:t>
                      </a:r>
                    </a:p>
                  </a:txBody>
                  <a:tcPr marL="1959" marR="1959" marT="1959" marB="1959" anchor="ctr"/>
                </a:tc>
                <a:tc>
                  <a:txBody>
                    <a:bodyPr/>
                    <a:lstStyle/>
                    <a:p>
                      <a:pPr algn="l" fontAlgn="ctr"/>
                      <a:r>
                        <a:rPr lang="en-US" sz="700">
                          <a:effectLst/>
                        </a:rPr>
                        <a:t>23895</a:t>
                      </a:r>
                    </a:p>
                  </a:txBody>
                  <a:tcPr marL="1959" marR="1959" marT="1959" marB="1959" anchor="ctr"/>
                </a:tc>
                <a:tc>
                  <a:txBody>
                    <a:bodyPr/>
                    <a:lstStyle/>
                    <a:p>
                      <a:pPr algn="l" fontAlgn="ctr"/>
                      <a:r>
                        <a:rPr lang="en-US" sz="700">
                          <a:effectLst/>
                        </a:rPr>
                        <a:t>59627</a:t>
                      </a:r>
                    </a:p>
                  </a:txBody>
                  <a:tcPr marL="1959" marR="1959" marT="1959" marB="1959" anchor="ctr"/>
                </a:tc>
                <a:tc>
                  <a:txBody>
                    <a:bodyPr/>
                    <a:lstStyle/>
                    <a:p>
                      <a:pPr algn="l" fontAlgn="ctr"/>
                      <a:r>
                        <a:rPr lang="en-US" sz="700" dirty="0">
                          <a:effectLst/>
                        </a:rPr>
                        <a:t>73256</a:t>
                      </a:r>
                    </a:p>
                  </a:txBody>
                  <a:tcPr marL="1959" marR="1959" marT="1959" marB="1959" anchor="ctr"/>
                </a:tc>
                <a:tc>
                  <a:txBody>
                    <a:bodyPr/>
                    <a:lstStyle/>
                    <a:p>
                      <a:pPr algn="l" fontAlgn="ctr"/>
                      <a:r>
                        <a:rPr lang="en-US" sz="700">
                          <a:effectLst/>
                        </a:rPr>
                        <a:t>6405</a:t>
                      </a:r>
                    </a:p>
                  </a:txBody>
                  <a:tcPr marL="1959" marR="1959" marT="1959" marB="1959" anchor="ctr"/>
                </a:tc>
                <a:tc>
                  <a:txBody>
                    <a:bodyPr/>
                    <a:lstStyle/>
                    <a:p>
                      <a:pPr algn="l" fontAlgn="ctr"/>
                      <a:r>
                        <a:rPr lang="en-US" sz="700">
                          <a:effectLst/>
                        </a:rPr>
                        <a:t>Coffee Shop</a:t>
                      </a:r>
                    </a:p>
                  </a:txBody>
                  <a:tcPr marL="1959" marR="1959" marT="1959" marB="1959" anchor="ctr"/>
                </a:tc>
                <a:tc>
                  <a:txBody>
                    <a:bodyPr/>
                    <a:lstStyle/>
                    <a:p>
                      <a:pPr algn="l" fontAlgn="ctr"/>
                      <a:r>
                        <a:rPr lang="en-US" sz="700">
                          <a:effectLst/>
                        </a:rPr>
                        <a:t>Pub</a:t>
                      </a:r>
                    </a:p>
                  </a:txBody>
                  <a:tcPr marL="1959" marR="1959" marT="1959" marB="1959" anchor="ctr"/>
                </a:tc>
                <a:tc>
                  <a:txBody>
                    <a:bodyPr/>
                    <a:lstStyle/>
                    <a:p>
                      <a:pPr algn="l" fontAlgn="ctr"/>
                      <a:r>
                        <a:rPr lang="en-US" sz="700">
                          <a:effectLst/>
                        </a:rPr>
                        <a:t>Gym / Fitness Center</a:t>
                      </a:r>
                    </a:p>
                  </a:txBody>
                  <a:tcPr marL="1959" marR="1959" marT="1959" marB="1959" anchor="ctr"/>
                </a:tc>
                <a:tc>
                  <a:txBody>
                    <a:bodyPr/>
                    <a:lstStyle/>
                    <a:p>
                      <a:pPr algn="l" fontAlgn="ctr"/>
                      <a:r>
                        <a:rPr lang="en-US" sz="700">
                          <a:effectLst/>
                        </a:rPr>
                        <a:t>Asian Restaurant</a:t>
                      </a:r>
                    </a:p>
                  </a:txBody>
                  <a:tcPr marL="1959" marR="1959" marT="1959" marB="1959" anchor="ctr"/>
                </a:tc>
                <a:tc>
                  <a:txBody>
                    <a:bodyPr/>
                    <a:lstStyle/>
                    <a:p>
                      <a:pPr algn="l" fontAlgn="ctr"/>
                      <a:r>
                        <a:rPr lang="en-US" sz="700">
                          <a:effectLst/>
                        </a:rPr>
                        <a:t>Portuguese Restaurant</a:t>
                      </a:r>
                    </a:p>
                  </a:txBody>
                  <a:tcPr marL="1959" marR="1959" marT="1959" marB="1959" anchor="ctr"/>
                </a:tc>
                <a:tc>
                  <a:txBody>
                    <a:bodyPr/>
                    <a:lstStyle/>
                    <a:p>
                      <a:pPr algn="l" fontAlgn="ctr"/>
                      <a:r>
                        <a:rPr lang="en-US" sz="700" dirty="0">
                          <a:effectLst/>
                        </a:rPr>
                        <a:t>Mediterranean Restaurant</a:t>
                      </a:r>
                    </a:p>
                  </a:txBody>
                  <a:tcPr marL="1959" marR="1959" marT="1959" marB="1959" anchor="ctr"/>
                </a:tc>
                <a:tc>
                  <a:txBody>
                    <a:bodyPr/>
                    <a:lstStyle/>
                    <a:p>
                      <a:pPr algn="l" fontAlgn="ctr"/>
                      <a:r>
                        <a:rPr lang="en-US" sz="700" dirty="0">
                          <a:effectLst/>
                        </a:rPr>
                        <a:t>Breakfast Spot</a:t>
                      </a:r>
                    </a:p>
                  </a:txBody>
                  <a:tcPr marL="1959" marR="1959" marT="1959" marB="1959" anchor="ctr"/>
                </a:tc>
                <a:tc>
                  <a:txBody>
                    <a:bodyPr/>
                    <a:lstStyle/>
                    <a:p>
                      <a:pPr algn="l" fontAlgn="ctr"/>
                      <a:r>
                        <a:rPr lang="en-US" sz="700">
                          <a:effectLst/>
                        </a:rPr>
                        <a:t>Brewery</a:t>
                      </a:r>
                    </a:p>
                  </a:txBody>
                  <a:tcPr marL="1959" marR="1959" marT="1959" marB="1959" anchor="ctr"/>
                </a:tc>
                <a:tc>
                  <a:txBody>
                    <a:bodyPr/>
                    <a:lstStyle/>
                    <a:p>
                      <a:pPr algn="l" fontAlgn="ctr"/>
                      <a:r>
                        <a:rPr lang="en-US" sz="700">
                          <a:effectLst/>
                        </a:rPr>
                        <a:t>Burger Joint</a:t>
                      </a:r>
                    </a:p>
                  </a:txBody>
                  <a:tcPr marL="1959" marR="1959" marT="1959" marB="1959" anchor="ctr"/>
                </a:tc>
                <a:tc>
                  <a:txBody>
                    <a:bodyPr/>
                    <a:lstStyle/>
                    <a:p>
                      <a:pPr algn="l" fontAlgn="ctr"/>
                      <a:r>
                        <a:rPr lang="en-US" sz="700">
                          <a:effectLst/>
                        </a:rPr>
                        <a:t>Burrito Place</a:t>
                      </a:r>
                    </a:p>
                  </a:txBody>
                  <a:tcPr marL="1959" marR="1959" marT="1959" marB="1959" anchor="ctr"/>
                </a:tc>
                <a:extLst>
                  <a:ext uri="{0D108BD9-81ED-4DB2-BD59-A6C34878D82A}">
                    <a16:rowId xmlns:a16="http://schemas.microsoft.com/office/drawing/2014/main" val="3056671769"/>
                  </a:ext>
                </a:extLst>
              </a:tr>
              <a:tr h="0">
                <a:tc>
                  <a:txBody>
                    <a:bodyPr/>
                    <a:lstStyle/>
                    <a:p>
                      <a:pPr algn="l" fontAlgn="ctr"/>
                      <a:r>
                        <a:rPr lang="en-US" sz="700">
                          <a:effectLst/>
                        </a:rPr>
                        <a:t>City of London</a:t>
                      </a:r>
                    </a:p>
                  </a:txBody>
                  <a:tcPr marL="1959" marR="1959" marT="1959" marB="1959" anchor="ctr"/>
                </a:tc>
                <a:tc>
                  <a:txBody>
                    <a:bodyPr/>
                    <a:lstStyle/>
                    <a:p>
                      <a:pPr algn="l" fontAlgn="ctr"/>
                      <a:r>
                        <a:rPr lang="en-US" sz="700">
                          <a:effectLst/>
                        </a:rPr>
                        <a:t>4243</a:t>
                      </a:r>
                    </a:p>
                  </a:txBody>
                  <a:tcPr marL="1959" marR="1959" marT="1959" marB="1959" anchor="ctr"/>
                </a:tc>
                <a:tc>
                  <a:txBody>
                    <a:bodyPr/>
                    <a:lstStyle/>
                    <a:p>
                      <a:pPr algn="l" fontAlgn="ctr"/>
                      <a:r>
                        <a:rPr lang="en-US" sz="700">
                          <a:effectLst/>
                        </a:rPr>
                        <a:t>180</a:t>
                      </a:r>
                    </a:p>
                  </a:txBody>
                  <a:tcPr marL="1959" marR="1959" marT="1959" marB="1959" anchor="ctr"/>
                </a:tc>
                <a:tc>
                  <a:txBody>
                    <a:bodyPr/>
                    <a:lstStyle/>
                    <a:p>
                      <a:pPr algn="l" fontAlgn="ctr"/>
                      <a:r>
                        <a:rPr lang="en-US" sz="700">
                          <a:effectLst/>
                        </a:rPr>
                        <a:t>1376</a:t>
                      </a:r>
                    </a:p>
                  </a:txBody>
                  <a:tcPr marL="1959" marR="1959" marT="1959" marB="1959" anchor="ctr"/>
                </a:tc>
                <a:tc>
                  <a:txBody>
                    <a:bodyPr/>
                    <a:lstStyle/>
                    <a:p>
                      <a:pPr algn="l" fontAlgn="ctr"/>
                      <a:r>
                        <a:rPr lang="en-US" sz="700">
                          <a:effectLst/>
                        </a:rPr>
                        <a:t>289</a:t>
                      </a:r>
                    </a:p>
                  </a:txBody>
                  <a:tcPr marL="1959" marR="1959" marT="1959" marB="1959" anchor="ctr"/>
                </a:tc>
                <a:tc>
                  <a:txBody>
                    <a:bodyPr/>
                    <a:lstStyle/>
                    <a:p>
                      <a:pPr algn="l" fontAlgn="ctr"/>
                      <a:r>
                        <a:rPr lang="en-US" sz="700">
                          <a:effectLst/>
                        </a:rPr>
                        <a:t>940</a:t>
                      </a:r>
                    </a:p>
                  </a:txBody>
                  <a:tcPr marL="1959" marR="1959" marT="1959" marB="1959" anchor="ctr"/>
                </a:tc>
                <a:tc>
                  <a:txBody>
                    <a:bodyPr/>
                    <a:lstStyle/>
                    <a:p>
                      <a:pPr algn="l" fontAlgn="ctr"/>
                      <a:r>
                        <a:rPr lang="en-US" sz="700">
                          <a:effectLst/>
                        </a:rPr>
                        <a:t>193</a:t>
                      </a:r>
                    </a:p>
                  </a:txBody>
                  <a:tcPr marL="1959" marR="1959" marT="1959" marB="1959" anchor="ctr"/>
                </a:tc>
                <a:tc>
                  <a:txBody>
                    <a:bodyPr/>
                    <a:lstStyle/>
                    <a:p>
                      <a:pPr algn="l" fontAlgn="ctr"/>
                      <a:r>
                        <a:rPr lang="en-US" sz="700">
                          <a:effectLst/>
                        </a:rPr>
                        <a:t>154</a:t>
                      </a:r>
                    </a:p>
                  </a:txBody>
                  <a:tcPr marL="1959" marR="1959" marT="1959" marB="1959" anchor="ctr"/>
                </a:tc>
                <a:tc>
                  <a:txBody>
                    <a:bodyPr/>
                    <a:lstStyle/>
                    <a:p>
                      <a:pPr algn="l" fontAlgn="ctr"/>
                      <a:r>
                        <a:rPr lang="en-US" sz="700">
                          <a:effectLst/>
                        </a:rPr>
                        <a:t>Coffee Shop</a:t>
                      </a:r>
                    </a:p>
                  </a:txBody>
                  <a:tcPr marL="1959" marR="1959" marT="1959" marB="1959" anchor="ctr"/>
                </a:tc>
                <a:tc>
                  <a:txBody>
                    <a:bodyPr/>
                    <a:lstStyle/>
                    <a:p>
                      <a:pPr algn="l" fontAlgn="ctr"/>
                      <a:r>
                        <a:rPr lang="en-US" sz="700">
                          <a:effectLst/>
                        </a:rPr>
                        <a:t>Gym / Fitness Center</a:t>
                      </a:r>
                    </a:p>
                  </a:txBody>
                  <a:tcPr marL="1959" marR="1959" marT="1959" marB="1959" anchor="ctr"/>
                </a:tc>
                <a:tc>
                  <a:txBody>
                    <a:bodyPr/>
                    <a:lstStyle/>
                    <a:p>
                      <a:pPr algn="l" fontAlgn="ctr"/>
                      <a:r>
                        <a:rPr lang="en-US" sz="700">
                          <a:effectLst/>
                        </a:rPr>
                        <a:t>Seafood Restaurant</a:t>
                      </a:r>
                    </a:p>
                  </a:txBody>
                  <a:tcPr marL="1959" marR="1959" marT="1959" marB="1959" anchor="ctr"/>
                </a:tc>
                <a:tc>
                  <a:txBody>
                    <a:bodyPr/>
                    <a:lstStyle/>
                    <a:p>
                      <a:pPr algn="l" fontAlgn="ctr"/>
                      <a:r>
                        <a:rPr lang="en-US" sz="700">
                          <a:effectLst/>
                        </a:rPr>
                        <a:t>Italian Restaurant</a:t>
                      </a:r>
                    </a:p>
                  </a:txBody>
                  <a:tcPr marL="1959" marR="1959" marT="1959" marB="1959" anchor="ctr"/>
                </a:tc>
                <a:tc>
                  <a:txBody>
                    <a:bodyPr/>
                    <a:lstStyle/>
                    <a:p>
                      <a:pPr algn="l" fontAlgn="ctr"/>
                      <a:r>
                        <a:rPr lang="en-US" sz="700">
                          <a:effectLst/>
                        </a:rPr>
                        <a:t>Asian Restaurant</a:t>
                      </a:r>
                    </a:p>
                  </a:txBody>
                  <a:tcPr marL="1959" marR="1959" marT="1959" marB="1959" anchor="ctr"/>
                </a:tc>
                <a:tc>
                  <a:txBody>
                    <a:bodyPr/>
                    <a:lstStyle/>
                    <a:p>
                      <a:pPr algn="l" fontAlgn="ctr"/>
                      <a:r>
                        <a:rPr lang="en-US" sz="700">
                          <a:effectLst/>
                        </a:rPr>
                        <a:t>Pub</a:t>
                      </a:r>
                    </a:p>
                  </a:txBody>
                  <a:tcPr marL="1959" marR="1959" marT="1959" marB="1959" anchor="ctr"/>
                </a:tc>
                <a:tc>
                  <a:txBody>
                    <a:bodyPr/>
                    <a:lstStyle/>
                    <a:p>
                      <a:pPr algn="l" fontAlgn="ctr"/>
                      <a:r>
                        <a:rPr lang="en-US" sz="700">
                          <a:effectLst/>
                        </a:rPr>
                        <a:t>French Restaurant</a:t>
                      </a:r>
                    </a:p>
                  </a:txBody>
                  <a:tcPr marL="1959" marR="1959" marT="1959" marB="1959" anchor="ctr"/>
                </a:tc>
                <a:tc>
                  <a:txBody>
                    <a:bodyPr/>
                    <a:lstStyle/>
                    <a:p>
                      <a:pPr algn="l" fontAlgn="ctr"/>
                      <a:r>
                        <a:rPr lang="en-US" sz="700" dirty="0">
                          <a:effectLst/>
                        </a:rPr>
                        <a:t>Steakhouse</a:t>
                      </a:r>
                    </a:p>
                  </a:txBody>
                  <a:tcPr marL="1959" marR="1959" marT="1959" marB="1959" anchor="ctr"/>
                </a:tc>
                <a:tc>
                  <a:txBody>
                    <a:bodyPr/>
                    <a:lstStyle/>
                    <a:p>
                      <a:pPr algn="l" fontAlgn="ctr"/>
                      <a:r>
                        <a:rPr lang="en-US" sz="700" dirty="0">
                          <a:effectLst/>
                        </a:rPr>
                        <a:t>Restaurant</a:t>
                      </a:r>
                    </a:p>
                  </a:txBody>
                  <a:tcPr marL="1959" marR="1959" marT="1959" marB="1959" anchor="ctr"/>
                </a:tc>
                <a:tc>
                  <a:txBody>
                    <a:bodyPr/>
                    <a:lstStyle/>
                    <a:p>
                      <a:pPr algn="l" fontAlgn="ctr"/>
                      <a:r>
                        <a:rPr lang="en-US" sz="700">
                          <a:effectLst/>
                        </a:rPr>
                        <a:t>Hotel</a:t>
                      </a:r>
                    </a:p>
                  </a:txBody>
                  <a:tcPr marL="1959" marR="1959" marT="1959" marB="1959" anchor="ctr"/>
                </a:tc>
                <a:extLst>
                  <a:ext uri="{0D108BD9-81ED-4DB2-BD59-A6C34878D82A}">
                    <a16:rowId xmlns:a16="http://schemas.microsoft.com/office/drawing/2014/main" val="1746682989"/>
                  </a:ext>
                </a:extLst>
              </a:tr>
              <a:tr h="0">
                <a:tc>
                  <a:txBody>
                    <a:bodyPr/>
                    <a:lstStyle/>
                    <a:p>
                      <a:pPr algn="l" fontAlgn="ctr"/>
                      <a:r>
                        <a:rPr lang="en-US" sz="700">
                          <a:effectLst/>
                        </a:rPr>
                        <a:t>Camden</a:t>
                      </a:r>
                    </a:p>
                  </a:txBody>
                  <a:tcPr marL="1959" marR="1959" marT="1959" marB="1959" anchor="ctr"/>
                </a:tc>
                <a:tc>
                  <a:txBody>
                    <a:bodyPr/>
                    <a:lstStyle/>
                    <a:p>
                      <a:pPr algn="l" fontAlgn="ctr"/>
                      <a:r>
                        <a:rPr lang="en-US" sz="700">
                          <a:effectLst/>
                        </a:rPr>
                        <a:t>96937</a:t>
                      </a:r>
                    </a:p>
                  </a:txBody>
                  <a:tcPr marL="1959" marR="1959" marT="1959" marB="1959" anchor="ctr"/>
                </a:tc>
                <a:tc>
                  <a:txBody>
                    <a:bodyPr/>
                    <a:lstStyle/>
                    <a:p>
                      <a:pPr algn="l" fontAlgn="ctr"/>
                      <a:r>
                        <a:rPr lang="en-US" sz="700">
                          <a:effectLst/>
                        </a:rPr>
                        <a:t>7053</a:t>
                      </a:r>
                    </a:p>
                  </a:txBody>
                  <a:tcPr marL="1959" marR="1959" marT="1959" marB="1959" anchor="ctr"/>
                </a:tc>
                <a:tc>
                  <a:txBody>
                    <a:bodyPr/>
                    <a:lstStyle/>
                    <a:p>
                      <a:pPr algn="l" fontAlgn="ctr"/>
                      <a:r>
                        <a:rPr lang="en-US" sz="700">
                          <a:effectLst/>
                        </a:rPr>
                        <a:t>42065</a:t>
                      </a:r>
                    </a:p>
                  </a:txBody>
                  <a:tcPr marL="1959" marR="1959" marT="1959" marB="1959" anchor="ctr"/>
                </a:tc>
                <a:tc>
                  <a:txBody>
                    <a:bodyPr/>
                    <a:lstStyle/>
                    <a:p>
                      <a:pPr algn="l" fontAlgn="ctr"/>
                      <a:r>
                        <a:rPr lang="en-US" sz="700">
                          <a:effectLst/>
                        </a:rPr>
                        <a:t>12322</a:t>
                      </a:r>
                    </a:p>
                  </a:txBody>
                  <a:tcPr marL="1959" marR="1959" marT="1959" marB="1959" anchor="ctr"/>
                </a:tc>
                <a:tc>
                  <a:txBody>
                    <a:bodyPr/>
                    <a:lstStyle/>
                    <a:p>
                      <a:pPr algn="l" fontAlgn="ctr"/>
                      <a:r>
                        <a:rPr lang="en-US" sz="700">
                          <a:effectLst/>
                        </a:rPr>
                        <a:t>35446</a:t>
                      </a:r>
                    </a:p>
                  </a:txBody>
                  <a:tcPr marL="1959" marR="1959" marT="1959" marB="1959" anchor="ctr"/>
                </a:tc>
                <a:tc>
                  <a:txBody>
                    <a:bodyPr/>
                    <a:lstStyle/>
                    <a:p>
                      <a:pPr algn="l" fontAlgn="ctr"/>
                      <a:r>
                        <a:rPr lang="en-US" sz="700">
                          <a:effectLst/>
                        </a:rPr>
                        <a:t>18060</a:t>
                      </a:r>
                    </a:p>
                  </a:txBody>
                  <a:tcPr marL="1959" marR="1959" marT="1959" marB="1959" anchor="ctr"/>
                </a:tc>
                <a:tc>
                  <a:txBody>
                    <a:bodyPr/>
                    <a:lstStyle/>
                    <a:p>
                      <a:pPr algn="l" fontAlgn="ctr"/>
                      <a:r>
                        <a:rPr lang="en-US" sz="700">
                          <a:effectLst/>
                        </a:rPr>
                        <a:t>8455</a:t>
                      </a:r>
                    </a:p>
                  </a:txBody>
                  <a:tcPr marL="1959" marR="1959" marT="1959" marB="1959" anchor="ctr"/>
                </a:tc>
                <a:tc>
                  <a:txBody>
                    <a:bodyPr/>
                    <a:lstStyle/>
                    <a:p>
                      <a:pPr algn="l" fontAlgn="ctr"/>
                      <a:r>
                        <a:rPr lang="en-US" sz="700">
                          <a:effectLst/>
                        </a:rPr>
                        <a:t>Hotel</a:t>
                      </a:r>
                    </a:p>
                  </a:txBody>
                  <a:tcPr marL="1959" marR="1959" marT="1959" marB="1959" anchor="ctr"/>
                </a:tc>
                <a:tc>
                  <a:txBody>
                    <a:bodyPr/>
                    <a:lstStyle/>
                    <a:p>
                      <a:pPr algn="l" fontAlgn="ctr"/>
                      <a:r>
                        <a:rPr lang="en-US" sz="700">
                          <a:effectLst/>
                        </a:rPr>
                        <a:t>Coffee Shop</a:t>
                      </a:r>
                    </a:p>
                  </a:txBody>
                  <a:tcPr marL="1959" marR="1959" marT="1959" marB="1959" anchor="ctr"/>
                </a:tc>
                <a:tc>
                  <a:txBody>
                    <a:bodyPr/>
                    <a:lstStyle/>
                    <a:p>
                      <a:pPr algn="l" fontAlgn="ctr"/>
                      <a:r>
                        <a:rPr lang="en-US" sz="700">
                          <a:effectLst/>
                        </a:rPr>
                        <a:t>Pub</a:t>
                      </a:r>
                    </a:p>
                  </a:txBody>
                  <a:tcPr marL="1959" marR="1959" marT="1959" marB="1959" anchor="ctr"/>
                </a:tc>
                <a:tc>
                  <a:txBody>
                    <a:bodyPr/>
                    <a:lstStyle/>
                    <a:p>
                      <a:pPr algn="l" fontAlgn="ctr"/>
                      <a:r>
                        <a:rPr lang="en-US" sz="700">
                          <a:effectLst/>
                        </a:rPr>
                        <a:t>Café</a:t>
                      </a:r>
                    </a:p>
                  </a:txBody>
                  <a:tcPr marL="1959" marR="1959" marT="1959" marB="1959" anchor="ctr"/>
                </a:tc>
                <a:tc>
                  <a:txBody>
                    <a:bodyPr/>
                    <a:lstStyle/>
                    <a:p>
                      <a:pPr algn="l" fontAlgn="ctr"/>
                      <a:r>
                        <a:rPr lang="en-US" sz="700">
                          <a:effectLst/>
                        </a:rPr>
                        <a:t>Plaza</a:t>
                      </a:r>
                    </a:p>
                  </a:txBody>
                  <a:tcPr marL="1959" marR="1959" marT="1959" marB="1959" anchor="ctr"/>
                </a:tc>
                <a:tc>
                  <a:txBody>
                    <a:bodyPr/>
                    <a:lstStyle/>
                    <a:p>
                      <a:pPr algn="l" fontAlgn="ctr"/>
                      <a:r>
                        <a:rPr lang="en-US" sz="700">
                          <a:effectLst/>
                        </a:rPr>
                        <a:t>Italian Restaurant</a:t>
                      </a:r>
                    </a:p>
                  </a:txBody>
                  <a:tcPr marL="1959" marR="1959" marT="1959" marB="1959" anchor="ctr"/>
                </a:tc>
                <a:tc>
                  <a:txBody>
                    <a:bodyPr/>
                    <a:lstStyle/>
                    <a:p>
                      <a:pPr algn="l" fontAlgn="ctr"/>
                      <a:r>
                        <a:rPr lang="en-US" sz="700">
                          <a:effectLst/>
                        </a:rPr>
                        <a:t>Burger Joint</a:t>
                      </a:r>
                    </a:p>
                  </a:txBody>
                  <a:tcPr marL="1959" marR="1959" marT="1959" marB="1959" anchor="ctr"/>
                </a:tc>
                <a:tc>
                  <a:txBody>
                    <a:bodyPr/>
                    <a:lstStyle/>
                    <a:p>
                      <a:pPr algn="l" fontAlgn="ctr"/>
                      <a:r>
                        <a:rPr lang="en-US" sz="700">
                          <a:effectLst/>
                        </a:rPr>
                        <a:t>Garden</a:t>
                      </a:r>
                    </a:p>
                  </a:txBody>
                  <a:tcPr marL="1959" marR="1959" marT="1959" marB="1959" anchor="ctr"/>
                </a:tc>
                <a:tc>
                  <a:txBody>
                    <a:bodyPr/>
                    <a:lstStyle/>
                    <a:p>
                      <a:pPr algn="l" fontAlgn="ctr"/>
                      <a:r>
                        <a:rPr lang="en-US" sz="700" dirty="0">
                          <a:effectLst/>
                        </a:rPr>
                        <a:t>Bookstore</a:t>
                      </a:r>
                    </a:p>
                  </a:txBody>
                  <a:tcPr marL="1959" marR="1959" marT="1959" marB="1959" anchor="ctr"/>
                </a:tc>
                <a:tc>
                  <a:txBody>
                    <a:bodyPr/>
                    <a:lstStyle/>
                    <a:p>
                      <a:pPr algn="l" fontAlgn="ctr"/>
                      <a:r>
                        <a:rPr lang="en-US" sz="700">
                          <a:effectLst/>
                        </a:rPr>
                        <a:t>Deli / Bodega</a:t>
                      </a:r>
                    </a:p>
                  </a:txBody>
                  <a:tcPr marL="1959" marR="1959" marT="1959" marB="1959" anchor="ctr"/>
                </a:tc>
                <a:extLst>
                  <a:ext uri="{0D108BD9-81ED-4DB2-BD59-A6C34878D82A}">
                    <a16:rowId xmlns:a16="http://schemas.microsoft.com/office/drawing/2014/main" val="2553389991"/>
                  </a:ext>
                </a:extLst>
              </a:tr>
              <a:tr h="0">
                <a:tc>
                  <a:txBody>
                    <a:bodyPr/>
                    <a:lstStyle/>
                    <a:p>
                      <a:pPr algn="l" fontAlgn="ctr"/>
                      <a:r>
                        <a:rPr lang="en-US" sz="700">
                          <a:effectLst/>
                        </a:rPr>
                        <a:t>Brent</a:t>
                      </a:r>
                    </a:p>
                  </a:txBody>
                  <a:tcPr marL="1959" marR="1959" marT="1959" marB="1959" anchor="ctr"/>
                </a:tc>
                <a:tc>
                  <a:txBody>
                    <a:bodyPr/>
                    <a:lstStyle/>
                    <a:p>
                      <a:pPr algn="l" fontAlgn="ctr"/>
                      <a:r>
                        <a:rPr lang="en-US" sz="700">
                          <a:effectLst/>
                        </a:rPr>
                        <a:t>55887</a:t>
                      </a:r>
                    </a:p>
                  </a:txBody>
                  <a:tcPr marL="1959" marR="1959" marT="1959" marB="1959" anchor="ctr"/>
                </a:tc>
                <a:tc>
                  <a:txBody>
                    <a:bodyPr/>
                    <a:lstStyle/>
                    <a:p>
                      <a:pPr algn="l" fontAlgn="ctr"/>
                      <a:r>
                        <a:rPr lang="en-US" sz="700">
                          <a:effectLst/>
                        </a:rPr>
                        <a:t>12320</a:t>
                      </a:r>
                    </a:p>
                  </a:txBody>
                  <a:tcPr marL="1959" marR="1959" marT="1959" marB="1959" anchor="ctr"/>
                </a:tc>
                <a:tc>
                  <a:txBody>
                    <a:bodyPr/>
                    <a:lstStyle/>
                    <a:p>
                      <a:pPr algn="l" fontAlgn="ctr"/>
                      <a:r>
                        <a:rPr lang="en-US" sz="700">
                          <a:effectLst/>
                        </a:rPr>
                        <a:t>44673</a:t>
                      </a:r>
                    </a:p>
                  </a:txBody>
                  <a:tcPr marL="1959" marR="1959" marT="1959" marB="1959" anchor="ctr"/>
                </a:tc>
                <a:tc>
                  <a:txBody>
                    <a:bodyPr/>
                    <a:lstStyle/>
                    <a:p>
                      <a:pPr algn="l" fontAlgn="ctr"/>
                      <a:r>
                        <a:rPr lang="en-US" sz="700">
                          <a:effectLst/>
                        </a:rPr>
                        <a:t>15775</a:t>
                      </a:r>
                    </a:p>
                  </a:txBody>
                  <a:tcPr marL="1959" marR="1959" marT="1959" marB="1959" anchor="ctr"/>
                </a:tc>
                <a:tc>
                  <a:txBody>
                    <a:bodyPr/>
                    <a:lstStyle/>
                    <a:p>
                      <a:pPr algn="l" fontAlgn="ctr"/>
                      <a:r>
                        <a:rPr lang="en-US" sz="700">
                          <a:effectLst/>
                        </a:rPr>
                        <a:t>105986</a:t>
                      </a:r>
                    </a:p>
                  </a:txBody>
                  <a:tcPr marL="1959" marR="1959" marT="1959" marB="1959" anchor="ctr"/>
                </a:tc>
                <a:tc>
                  <a:txBody>
                    <a:bodyPr/>
                    <a:lstStyle/>
                    <a:p>
                      <a:pPr algn="l" fontAlgn="ctr"/>
                      <a:r>
                        <a:rPr lang="en-US" sz="700">
                          <a:effectLst/>
                        </a:rPr>
                        <a:t>58632</a:t>
                      </a:r>
                    </a:p>
                  </a:txBody>
                  <a:tcPr marL="1959" marR="1959" marT="1959" marB="1959" anchor="ctr"/>
                </a:tc>
                <a:tc>
                  <a:txBody>
                    <a:bodyPr/>
                    <a:lstStyle/>
                    <a:p>
                      <a:pPr algn="l" fontAlgn="ctr"/>
                      <a:r>
                        <a:rPr lang="en-US" sz="700" dirty="0">
                          <a:effectLst/>
                        </a:rPr>
                        <a:t>17942</a:t>
                      </a:r>
                    </a:p>
                  </a:txBody>
                  <a:tcPr marL="1959" marR="1959" marT="1959" marB="1959" anchor="ctr"/>
                </a:tc>
                <a:tc>
                  <a:txBody>
                    <a:bodyPr/>
                    <a:lstStyle/>
                    <a:p>
                      <a:pPr algn="l" fontAlgn="ctr"/>
                      <a:r>
                        <a:rPr lang="en-US" sz="700">
                          <a:effectLst/>
                        </a:rPr>
                        <a:t>Hotel</a:t>
                      </a:r>
                    </a:p>
                  </a:txBody>
                  <a:tcPr marL="1959" marR="1959" marT="1959" marB="1959" anchor="ctr"/>
                </a:tc>
                <a:tc>
                  <a:txBody>
                    <a:bodyPr/>
                    <a:lstStyle/>
                    <a:p>
                      <a:pPr algn="l" fontAlgn="ctr"/>
                      <a:r>
                        <a:rPr lang="en-US" sz="700">
                          <a:effectLst/>
                        </a:rPr>
                        <a:t>Clothing Store</a:t>
                      </a:r>
                    </a:p>
                  </a:txBody>
                  <a:tcPr marL="1959" marR="1959" marT="1959" marB="1959" anchor="ctr"/>
                </a:tc>
                <a:tc>
                  <a:txBody>
                    <a:bodyPr/>
                    <a:lstStyle/>
                    <a:p>
                      <a:pPr algn="l" fontAlgn="ctr"/>
                      <a:r>
                        <a:rPr lang="en-US" sz="700">
                          <a:effectLst/>
                        </a:rPr>
                        <a:t>Coffee Shop</a:t>
                      </a:r>
                    </a:p>
                  </a:txBody>
                  <a:tcPr marL="1959" marR="1959" marT="1959" marB="1959" anchor="ctr"/>
                </a:tc>
                <a:tc>
                  <a:txBody>
                    <a:bodyPr/>
                    <a:lstStyle/>
                    <a:p>
                      <a:pPr algn="l" fontAlgn="ctr"/>
                      <a:r>
                        <a:rPr lang="en-US" sz="700">
                          <a:effectLst/>
                        </a:rPr>
                        <a:t>Sporting Goods Shop</a:t>
                      </a:r>
                    </a:p>
                  </a:txBody>
                  <a:tcPr marL="1959" marR="1959" marT="1959" marB="1959" anchor="ctr"/>
                </a:tc>
                <a:tc>
                  <a:txBody>
                    <a:bodyPr/>
                    <a:lstStyle/>
                    <a:p>
                      <a:pPr algn="l" fontAlgn="ctr"/>
                      <a:r>
                        <a:rPr lang="en-US" sz="700">
                          <a:effectLst/>
                        </a:rPr>
                        <a:t>Bar</a:t>
                      </a:r>
                    </a:p>
                  </a:txBody>
                  <a:tcPr marL="1959" marR="1959" marT="1959" marB="1959" anchor="ctr"/>
                </a:tc>
                <a:tc>
                  <a:txBody>
                    <a:bodyPr/>
                    <a:lstStyle/>
                    <a:p>
                      <a:pPr algn="l" fontAlgn="ctr"/>
                      <a:r>
                        <a:rPr lang="en-US" sz="700">
                          <a:effectLst/>
                        </a:rPr>
                        <a:t>American Restaurant</a:t>
                      </a:r>
                    </a:p>
                  </a:txBody>
                  <a:tcPr marL="1959" marR="1959" marT="1959" marB="1959" anchor="ctr"/>
                </a:tc>
                <a:tc>
                  <a:txBody>
                    <a:bodyPr/>
                    <a:lstStyle/>
                    <a:p>
                      <a:pPr algn="l" fontAlgn="ctr"/>
                      <a:r>
                        <a:rPr lang="en-US" sz="700">
                          <a:effectLst/>
                        </a:rPr>
                        <a:t>Sandwich Place</a:t>
                      </a:r>
                    </a:p>
                  </a:txBody>
                  <a:tcPr marL="1959" marR="1959" marT="1959" marB="1959" anchor="ctr"/>
                </a:tc>
                <a:tc>
                  <a:txBody>
                    <a:bodyPr/>
                    <a:lstStyle/>
                    <a:p>
                      <a:pPr algn="l" fontAlgn="ctr"/>
                      <a:r>
                        <a:rPr lang="en-US" sz="700">
                          <a:effectLst/>
                        </a:rPr>
                        <a:t>Music Venue</a:t>
                      </a:r>
                    </a:p>
                  </a:txBody>
                  <a:tcPr marL="1959" marR="1959" marT="1959" marB="1959" anchor="ctr"/>
                </a:tc>
                <a:tc>
                  <a:txBody>
                    <a:bodyPr/>
                    <a:lstStyle/>
                    <a:p>
                      <a:pPr algn="l" fontAlgn="ctr"/>
                      <a:r>
                        <a:rPr lang="en-US" sz="700">
                          <a:effectLst/>
                        </a:rPr>
                        <a:t>Burger Joint</a:t>
                      </a:r>
                    </a:p>
                  </a:txBody>
                  <a:tcPr marL="1959" marR="1959" marT="1959" marB="1959" anchor="ctr"/>
                </a:tc>
                <a:tc>
                  <a:txBody>
                    <a:bodyPr/>
                    <a:lstStyle/>
                    <a:p>
                      <a:pPr algn="l" fontAlgn="ctr"/>
                      <a:r>
                        <a:rPr lang="en-US" sz="700" dirty="0">
                          <a:effectLst/>
                        </a:rPr>
                        <a:t>Grocery Store</a:t>
                      </a:r>
                    </a:p>
                  </a:txBody>
                  <a:tcPr marL="1959" marR="1959" marT="1959" marB="1959" anchor="ctr"/>
                </a:tc>
                <a:extLst>
                  <a:ext uri="{0D108BD9-81ED-4DB2-BD59-A6C34878D82A}">
                    <a16:rowId xmlns:a16="http://schemas.microsoft.com/office/drawing/2014/main" val="497647616"/>
                  </a:ext>
                </a:extLst>
              </a:tr>
              <a:tr h="0">
                <a:tc>
                  <a:txBody>
                    <a:bodyPr/>
                    <a:lstStyle/>
                    <a:p>
                      <a:pPr algn="l" fontAlgn="ctr"/>
                      <a:r>
                        <a:rPr lang="en-US" sz="700" dirty="0" err="1">
                          <a:effectLst/>
                        </a:rPr>
                        <a:t>Bexley</a:t>
                      </a:r>
                      <a:endParaRPr lang="en-US" sz="700" dirty="0">
                        <a:effectLst/>
                      </a:endParaRPr>
                    </a:p>
                  </a:txBody>
                  <a:tcPr marL="1959" marR="1959" marT="1959" marB="1959" anchor="ctr"/>
                </a:tc>
                <a:tc>
                  <a:txBody>
                    <a:bodyPr/>
                    <a:lstStyle/>
                    <a:p>
                      <a:pPr algn="l" fontAlgn="ctr"/>
                      <a:r>
                        <a:rPr lang="en-US" sz="700" dirty="0">
                          <a:effectLst/>
                        </a:rPr>
                        <a:t>179250</a:t>
                      </a:r>
                    </a:p>
                  </a:txBody>
                  <a:tcPr marL="1959" marR="1959" marT="1959" marB="1959" anchor="ctr"/>
                </a:tc>
                <a:tc>
                  <a:txBody>
                    <a:bodyPr/>
                    <a:lstStyle/>
                    <a:p>
                      <a:pPr algn="l" fontAlgn="ctr"/>
                      <a:r>
                        <a:rPr lang="en-US" sz="700" dirty="0">
                          <a:effectLst/>
                        </a:rPr>
                        <a:t>2596</a:t>
                      </a:r>
                    </a:p>
                  </a:txBody>
                  <a:tcPr marL="1959" marR="1959" marT="1959" marB="1959" anchor="ctr"/>
                </a:tc>
                <a:tc>
                  <a:txBody>
                    <a:bodyPr/>
                    <a:lstStyle/>
                    <a:p>
                      <a:pPr algn="l" fontAlgn="ctr"/>
                      <a:r>
                        <a:rPr lang="en-US" sz="700" dirty="0">
                          <a:effectLst/>
                        </a:rPr>
                        <a:t>8116</a:t>
                      </a:r>
                    </a:p>
                  </a:txBody>
                  <a:tcPr marL="1959" marR="1959" marT="1959" marB="1959" anchor="ctr"/>
                </a:tc>
                <a:tc>
                  <a:txBody>
                    <a:bodyPr/>
                    <a:lstStyle/>
                    <a:p>
                      <a:pPr algn="l" fontAlgn="ctr"/>
                      <a:r>
                        <a:rPr lang="en-US" sz="700" dirty="0">
                          <a:effectLst/>
                        </a:rPr>
                        <a:t>5395</a:t>
                      </a:r>
                    </a:p>
                  </a:txBody>
                  <a:tcPr marL="1959" marR="1959" marT="1959" marB="1959" anchor="ctr"/>
                </a:tc>
                <a:tc>
                  <a:txBody>
                    <a:bodyPr/>
                    <a:lstStyle/>
                    <a:p>
                      <a:pPr algn="l" fontAlgn="ctr"/>
                      <a:r>
                        <a:rPr lang="en-US" sz="700" dirty="0">
                          <a:effectLst/>
                        </a:rPr>
                        <a:t>15243</a:t>
                      </a:r>
                    </a:p>
                  </a:txBody>
                  <a:tcPr marL="1959" marR="1959" marT="1959" marB="1959" anchor="ctr"/>
                </a:tc>
                <a:tc>
                  <a:txBody>
                    <a:bodyPr/>
                    <a:lstStyle/>
                    <a:p>
                      <a:pPr algn="l" fontAlgn="ctr"/>
                      <a:r>
                        <a:rPr lang="en-US" sz="700" dirty="0">
                          <a:effectLst/>
                        </a:rPr>
                        <a:t>19624</a:t>
                      </a:r>
                    </a:p>
                  </a:txBody>
                  <a:tcPr marL="1959" marR="1959" marT="1959" marB="1959" anchor="ctr"/>
                </a:tc>
                <a:tc>
                  <a:txBody>
                    <a:bodyPr/>
                    <a:lstStyle/>
                    <a:p>
                      <a:pPr algn="l" fontAlgn="ctr"/>
                      <a:r>
                        <a:rPr lang="en-US" sz="700" dirty="0">
                          <a:effectLst/>
                        </a:rPr>
                        <a:t>1773</a:t>
                      </a:r>
                    </a:p>
                  </a:txBody>
                  <a:tcPr marL="1959" marR="1959" marT="1959" marB="1959" anchor="ctr"/>
                </a:tc>
                <a:tc>
                  <a:txBody>
                    <a:bodyPr/>
                    <a:lstStyle/>
                    <a:p>
                      <a:pPr algn="l" fontAlgn="ctr"/>
                      <a:r>
                        <a:rPr lang="en-US" sz="700" dirty="0">
                          <a:effectLst/>
                        </a:rPr>
                        <a:t>Grocery Store</a:t>
                      </a:r>
                    </a:p>
                  </a:txBody>
                  <a:tcPr marL="1959" marR="1959" marT="1959" marB="1959" anchor="ctr"/>
                </a:tc>
                <a:tc>
                  <a:txBody>
                    <a:bodyPr/>
                    <a:lstStyle/>
                    <a:p>
                      <a:pPr algn="l" fontAlgn="ctr"/>
                      <a:r>
                        <a:rPr lang="en-US" sz="700">
                          <a:effectLst/>
                        </a:rPr>
                        <a:t>Italian Restaurant</a:t>
                      </a:r>
                    </a:p>
                  </a:txBody>
                  <a:tcPr marL="1959" marR="1959" marT="1959" marB="1959" anchor="ctr"/>
                </a:tc>
                <a:tc>
                  <a:txBody>
                    <a:bodyPr/>
                    <a:lstStyle/>
                    <a:p>
                      <a:pPr algn="l" fontAlgn="ctr"/>
                      <a:r>
                        <a:rPr lang="en-US" sz="700">
                          <a:effectLst/>
                        </a:rPr>
                        <a:t>Fish &amp; Chips Shop</a:t>
                      </a:r>
                    </a:p>
                  </a:txBody>
                  <a:tcPr marL="1959" marR="1959" marT="1959" marB="1959" anchor="ctr"/>
                </a:tc>
                <a:tc>
                  <a:txBody>
                    <a:bodyPr/>
                    <a:lstStyle/>
                    <a:p>
                      <a:pPr algn="l" fontAlgn="ctr"/>
                      <a:r>
                        <a:rPr lang="en-US" sz="700">
                          <a:effectLst/>
                        </a:rPr>
                        <a:t>Coffee Shop</a:t>
                      </a:r>
                    </a:p>
                  </a:txBody>
                  <a:tcPr marL="1959" marR="1959" marT="1959" marB="1959" anchor="ctr"/>
                </a:tc>
                <a:tc>
                  <a:txBody>
                    <a:bodyPr/>
                    <a:lstStyle/>
                    <a:p>
                      <a:pPr algn="l" fontAlgn="ctr"/>
                      <a:r>
                        <a:rPr lang="en-US" sz="700">
                          <a:effectLst/>
                        </a:rPr>
                        <a:t>Breakfast Spot</a:t>
                      </a:r>
                    </a:p>
                  </a:txBody>
                  <a:tcPr marL="1959" marR="1959" marT="1959" marB="1959" anchor="ctr"/>
                </a:tc>
                <a:tc>
                  <a:txBody>
                    <a:bodyPr/>
                    <a:lstStyle/>
                    <a:p>
                      <a:pPr algn="l" fontAlgn="ctr"/>
                      <a:r>
                        <a:rPr lang="en-US" sz="700">
                          <a:effectLst/>
                        </a:rPr>
                        <a:t>Supermarket</a:t>
                      </a:r>
                    </a:p>
                  </a:txBody>
                  <a:tcPr marL="1959" marR="1959" marT="1959" marB="1959" anchor="ctr"/>
                </a:tc>
                <a:tc>
                  <a:txBody>
                    <a:bodyPr/>
                    <a:lstStyle/>
                    <a:p>
                      <a:pPr algn="l" fontAlgn="ctr"/>
                      <a:r>
                        <a:rPr lang="en-US" sz="700">
                          <a:effectLst/>
                        </a:rPr>
                        <a:t>Fish Market</a:t>
                      </a:r>
                    </a:p>
                  </a:txBody>
                  <a:tcPr marL="1959" marR="1959" marT="1959" marB="1959" anchor="ctr"/>
                </a:tc>
                <a:tc>
                  <a:txBody>
                    <a:bodyPr/>
                    <a:lstStyle/>
                    <a:p>
                      <a:pPr algn="l" fontAlgn="ctr"/>
                      <a:r>
                        <a:rPr lang="en-US" sz="700">
                          <a:effectLst/>
                        </a:rPr>
                        <a:t>Bar</a:t>
                      </a:r>
                    </a:p>
                  </a:txBody>
                  <a:tcPr marL="1959" marR="1959" marT="1959" marB="1959" anchor="ctr"/>
                </a:tc>
                <a:tc>
                  <a:txBody>
                    <a:bodyPr/>
                    <a:lstStyle/>
                    <a:p>
                      <a:pPr algn="l" fontAlgn="ctr"/>
                      <a:r>
                        <a:rPr lang="en-US" sz="700">
                          <a:effectLst/>
                        </a:rPr>
                        <a:t>Historic Site</a:t>
                      </a:r>
                    </a:p>
                  </a:txBody>
                  <a:tcPr marL="1959" marR="1959" marT="1959" marB="1959" anchor="ctr"/>
                </a:tc>
                <a:tc>
                  <a:txBody>
                    <a:bodyPr/>
                    <a:lstStyle/>
                    <a:p>
                      <a:pPr algn="l" fontAlgn="ctr"/>
                      <a:r>
                        <a:rPr lang="en-US" sz="700" dirty="0">
                          <a:effectLst/>
                        </a:rPr>
                        <a:t>Caucasian Restaurant</a:t>
                      </a:r>
                    </a:p>
                  </a:txBody>
                  <a:tcPr marL="1959" marR="1959" marT="1959" marB="1959" anchor="ctr"/>
                </a:tc>
                <a:extLst>
                  <a:ext uri="{0D108BD9-81ED-4DB2-BD59-A6C34878D82A}">
                    <a16:rowId xmlns:a16="http://schemas.microsoft.com/office/drawing/2014/main" val="3088621193"/>
                  </a:ext>
                </a:extLst>
              </a:tr>
            </a:tbl>
          </a:graphicData>
        </a:graphic>
      </p:graphicFrame>
    </p:spTree>
    <p:extLst>
      <p:ext uri="{BB962C8B-B14F-4D97-AF65-F5344CB8AC3E}">
        <p14:creationId xmlns:p14="http://schemas.microsoft.com/office/powerpoint/2010/main" val="2109403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47BD04-BADF-4959-A988-A8AFA7AD2FDE}"/>
              </a:ext>
            </a:extLst>
          </p:cNvPr>
          <p:cNvSpPr>
            <a:spLocks noGrp="1"/>
          </p:cNvSpPr>
          <p:nvPr>
            <p:ph type="title"/>
          </p:nvPr>
        </p:nvSpPr>
        <p:spPr>
          <a:xfrm>
            <a:off x="1484311" y="685800"/>
            <a:ext cx="10018713" cy="1752599"/>
          </a:xfrm>
        </p:spPr>
        <p:txBody>
          <a:bodyPr/>
          <a:lstStyle/>
          <a:p>
            <a:r>
              <a:rPr lang="en-US" dirty="0"/>
              <a:t>Results</a:t>
            </a:r>
          </a:p>
        </p:txBody>
      </p:sp>
      <p:graphicFrame>
        <p:nvGraphicFramePr>
          <p:cNvPr id="8" name="Content Placeholder 3">
            <a:extLst>
              <a:ext uri="{FF2B5EF4-FFF2-40B4-BE49-F238E27FC236}">
                <a16:creationId xmlns:a16="http://schemas.microsoft.com/office/drawing/2014/main" id="{480CFA41-BD6D-448A-91CE-14D04D8C4CBD}"/>
              </a:ext>
            </a:extLst>
          </p:cNvPr>
          <p:cNvGraphicFramePr>
            <a:graphicFrameLocks noGrp="1"/>
          </p:cNvGraphicFramePr>
          <p:nvPr>
            <p:ph idx="1"/>
            <p:extLst>
              <p:ext uri="{D42A27DB-BD31-4B8C-83A1-F6EECF244321}">
                <p14:modId xmlns:p14="http://schemas.microsoft.com/office/powerpoint/2010/main" val="3817732764"/>
              </p:ext>
            </p:extLst>
          </p:nvPr>
        </p:nvGraphicFramePr>
        <p:xfrm>
          <a:off x="1484311" y="3229834"/>
          <a:ext cx="10424160" cy="1379744"/>
        </p:xfrm>
        <a:graphic>
          <a:graphicData uri="http://schemas.openxmlformats.org/drawingml/2006/table">
            <a:tbl>
              <a:tblPr firstRow="1">
                <a:tableStyleId>{3B4B98B0-60AC-42C2-AFA5-B58CD77FA1E5}</a:tableStyleId>
              </a:tblPr>
              <a:tblGrid>
                <a:gridCol w="548640">
                  <a:extLst>
                    <a:ext uri="{9D8B030D-6E8A-4147-A177-3AD203B41FA5}">
                      <a16:colId xmlns:a16="http://schemas.microsoft.com/office/drawing/2014/main" val="2108959736"/>
                    </a:ext>
                  </a:extLst>
                </a:gridCol>
                <a:gridCol w="548640">
                  <a:extLst>
                    <a:ext uri="{9D8B030D-6E8A-4147-A177-3AD203B41FA5}">
                      <a16:colId xmlns:a16="http://schemas.microsoft.com/office/drawing/2014/main" val="2200488083"/>
                    </a:ext>
                  </a:extLst>
                </a:gridCol>
                <a:gridCol w="548640">
                  <a:extLst>
                    <a:ext uri="{9D8B030D-6E8A-4147-A177-3AD203B41FA5}">
                      <a16:colId xmlns:a16="http://schemas.microsoft.com/office/drawing/2014/main" val="1670480207"/>
                    </a:ext>
                  </a:extLst>
                </a:gridCol>
                <a:gridCol w="548640">
                  <a:extLst>
                    <a:ext uri="{9D8B030D-6E8A-4147-A177-3AD203B41FA5}">
                      <a16:colId xmlns:a16="http://schemas.microsoft.com/office/drawing/2014/main" val="1244288175"/>
                    </a:ext>
                  </a:extLst>
                </a:gridCol>
                <a:gridCol w="548640">
                  <a:extLst>
                    <a:ext uri="{9D8B030D-6E8A-4147-A177-3AD203B41FA5}">
                      <a16:colId xmlns:a16="http://schemas.microsoft.com/office/drawing/2014/main" val="2918315378"/>
                    </a:ext>
                  </a:extLst>
                </a:gridCol>
                <a:gridCol w="548640">
                  <a:extLst>
                    <a:ext uri="{9D8B030D-6E8A-4147-A177-3AD203B41FA5}">
                      <a16:colId xmlns:a16="http://schemas.microsoft.com/office/drawing/2014/main" val="3969842105"/>
                    </a:ext>
                  </a:extLst>
                </a:gridCol>
                <a:gridCol w="548640">
                  <a:extLst>
                    <a:ext uri="{9D8B030D-6E8A-4147-A177-3AD203B41FA5}">
                      <a16:colId xmlns:a16="http://schemas.microsoft.com/office/drawing/2014/main" val="3348590828"/>
                    </a:ext>
                  </a:extLst>
                </a:gridCol>
                <a:gridCol w="548640">
                  <a:extLst>
                    <a:ext uri="{9D8B030D-6E8A-4147-A177-3AD203B41FA5}">
                      <a16:colId xmlns:a16="http://schemas.microsoft.com/office/drawing/2014/main" val="531508539"/>
                    </a:ext>
                  </a:extLst>
                </a:gridCol>
                <a:gridCol w="548640">
                  <a:extLst>
                    <a:ext uri="{9D8B030D-6E8A-4147-A177-3AD203B41FA5}">
                      <a16:colId xmlns:a16="http://schemas.microsoft.com/office/drawing/2014/main" val="2057163884"/>
                    </a:ext>
                  </a:extLst>
                </a:gridCol>
                <a:gridCol w="548640">
                  <a:extLst>
                    <a:ext uri="{9D8B030D-6E8A-4147-A177-3AD203B41FA5}">
                      <a16:colId xmlns:a16="http://schemas.microsoft.com/office/drawing/2014/main" val="2222739319"/>
                    </a:ext>
                  </a:extLst>
                </a:gridCol>
                <a:gridCol w="548640">
                  <a:extLst>
                    <a:ext uri="{9D8B030D-6E8A-4147-A177-3AD203B41FA5}">
                      <a16:colId xmlns:a16="http://schemas.microsoft.com/office/drawing/2014/main" val="3777922099"/>
                    </a:ext>
                  </a:extLst>
                </a:gridCol>
                <a:gridCol w="548640">
                  <a:extLst>
                    <a:ext uri="{9D8B030D-6E8A-4147-A177-3AD203B41FA5}">
                      <a16:colId xmlns:a16="http://schemas.microsoft.com/office/drawing/2014/main" val="2016352583"/>
                    </a:ext>
                  </a:extLst>
                </a:gridCol>
                <a:gridCol w="548640">
                  <a:extLst>
                    <a:ext uri="{9D8B030D-6E8A-4147-A177-3AD203B41FA5}">
                      <a16:colId xmlns:a16="http://schemas.microsoft.com/office/drawing/2014/main" val="1628206439"/>
                    </a:ext>
                  </a:extLst>
                </a:gridCol>
                <a:gridCol w="548640">
                  <a:extLst>
                    <a:ext uri="{9D8B030D-6E8A-4147-A177-3AD203B41FA5}">
                      <a16:colId xmlns:a16="http://schemas.microsoft.com/office/drawing/2014/main" val="3613074596"/>
                    </a:ext>
                  </a:extLst>
                </a:gridCol>
                <a:gridCol w="548640">
                  <a:extLst>
                    <a:ext uri="{9D8B030D-6E8A-4147-A177-3AD203B41FA5}">
                      <a16:colId xmlns:a16="http://schemas.microsoft.com/office/drawing/2014/main" val="2992805803"/>
                    </a:ext>
                  </a:extLst>
                </a:gridCol>
                <a:gridCol w="548640">
                  <a:extLst>
                    <a:ext uri="{9D8B030D-6E8A-4147-A177-3AD203B41FA5}">
                      <a16:colId xmlns:a16="http://schemas.microsoft.com/office/drawing/2014/main" val="3031206087"/>
                    </a:ext>
                  </a:extLst>
                </a:gridCol>
                <a:gridCol w="548640">
                  <a:extLst>
                    <a:ext uri="{9D8B030D-6E8A-4147-A177-3AD203B41FA5}">
                      <a16:colId xmlns:a16="http://schemas.microsoft.com/office/drawing/2014/main" val="1505035044"/>
                    </a:ext>
                  </a:extLst>
                </a:gridCol>
                <a:gridCol w="548640">
                  <a:extLst>
                    <a:ext uri="{9D8B030D-6E8A-4147-A177-3AD203B41FA5}">
                      <a16:colId xmlns:a16="http://schemas.microsoft.com/office/drawing/2014/main" val="4052403764"/>
                    </a:ext>
                  </a:extLst>
                </a:gridCol>
                <a:gridCol w="548640">
                  <a:extLst>
                    <a:ext uri="{9D8B030D-6E8A-4147-A177-3AD203B41FA5}">
                      <a16:colId xmlns:a16="http://schemas.microsoft.com/office/drawing/2014/main" val="1155716024"/>
                    </a:ext>
                  </a:extLst>
                </a:gridCol>
              </a:tblGrid>
              <a:tr h="0">
                <a:tc>
                  <a:txBody>
                    <a:bodyPr/>
                    <a:lstStyle/>
                    <a:p>
                      <a:pPr algn="ctr" fontAlgn="ctr"/>
                      <a:br>
                        <a:rPr lang="en-US" sz="1000" dirty="0">
                          <a:effectLst/>
                        </a:rPr>
                      </a:br>
                      <a:r>
                        <a:rPr lang="en-US" sz="1000" dirty="0">
                          <a:effectLst/>
                        </a:rPr>
                        <a:t>Borough</a:t>
                      </a:r>
                      <a:endParaRPr lang="en-US" sz="1000" b="1" dirty="0">
                        <a:effectLst/>
                      </a:endParaRPr>
                    </a:p>
                  </a:txBody>
                  <a:tcPr marL="11692" marR="11692" marT="11692" marB="11692" anchor="ctr"/>
                </a:tc>
                <a:tc>
                  <a:txBody>
                    <a:bodyPr/>
                    <a:lstStyle/>
                    <a:p>
                      <a:pPr algn="ctr" fontAlgn="ctr"/>
                      <a:r>
                        <a:rPr lang="en-US" sz="1000" dirty="0">
                          <a:effectLst/>
                        </a:rPr>
                        <a:t>White British</a:t>
                      </a:r>
                      <a:endParaRPr lang="en-US" sz="1000" b="1" dirty="0">
                        <a:effectLst/>
                      </a:endParaRPr>
                    </a:p>
                  </a:txBody>
                  <a:tcPr marL="11692" marR="11692" marT="11692" marB="11692" anchor="ctr"/>
                </a:tc>
                <a:tc>
                  <a:txBody>
                    <a:bodyPr/>
                    <a:lstStyle/>
                    <a:p>
                      <a:pPr algn="ctr" fontAlgn="ctr"/>
                      <a:r>
                        <a:rPr lang="en-US" sz="1000" dirty="0">
                          <a:effectLst/>
                        </a:rPr>
                        <a:t>White Irish</a:t>
                      </a:r>
                      <a:endParaRPr lang="en-US" sz="1000" b="1" dirty="0">
                        <a:effectLst/>
                      </a:endParaRPr>
                    </a:p>
                  </a:txBody>
                  <a:tcPr marL="11692" marR="11692" marT="11692" marB="11692" anchor="ctr"/>
                </a:tc>
                <a:tc>
                  <a:txBody>
                    <a:bodyPr/>
                    <a:lstStyle/>
                    <a:p>
                      <a:pPr algn="ctr" fontAlgn="ctr"/>
                      <a:r>
                        <a:rPr lang="en-US" sz="1000" dirty="0">
                          <a:effectLst/>
                        </a:rPr>
                        <a:t>White Other</a:t>
                      </a:r>
                      <a:endParaRPr lang="en-US" sz="1000" b="1" dirty="0">
                        <a:effectLst/>
                      </a:endParaRPr>
                    </a:p>
                  </a:txBody>
                  <a:tcPr marL="11692" marR="11692" marT="11692" marB="11692" anchor="ctr"/>
                </a:tc>
                <a:tc>
                  <a:txBody>
                    <a:bodyPr/>
                    <a:lstStyle/>
                    <a:p>
                      <a:pPr algn="ctr" fontAlgn="ctr"/>
                      <a:r>
                        <a:rPr lang="en-US" sz="1000" dirty="0">
                          <a:effectLst/>
                        </a:rPr>
                        <a:t>Mixed</a:t>
                      </a:r>
                      <a:endParaRPr lang="en-US" sz="1000" b="1" dirty="0">
                        <a:effectLst/>
                      </a:endParaRPr>
                    </a:p>
                  </a:txBody>
                  <a:tcPr marL="11692" marR="11692" marT="11692" marB="11692" anchor="ctr"/>
                </a:tc>
                <a:tc>
                  <a:txBody>
                    <a:bodyPr/>
                    <a:lstStyle/>
                    <a:p>
                      <a:pPr algn="ctr" fontAlgn="ctr"/>
                      <a:r>
                        <a:rPr lang="en-US" sz="1000">
                          <a:effectLst/>
                        </a:rPr>
                        <a:t>Asian</a:t>
                      </a:r>
                      <a:endParaRPr lang="en-US" sz="1000" b="1">
                        <a:effectLst/>
                      </a:endParaRPr>
                    </a:p>
                  </a:txBody>
                  <a:tcPr marL="11692" marR="11692" marT="11692" marB="11692" anchor="ctr"/>
                </a:tc>
                <a:tc>
                  <a:txBody>
                    <a:bodyPr/>
                    <a:lstStyle/>
                    <a:p>
                      <a:pPr algn="ctr" fontAlgn="ctr"/>
                      <a:r>
                        <a:rPr lang="en-US" sz="1000">
                          <a:effectLst/>
                        </a:rPr>
                        <a:t>Black</a:t>
                      </a:r>
                      <a:endParaRPr lang="en-US" sz="1000" b="1">
                        <a:effectLst/>
                      </a:endParaRPr>
                    </a:p>
                  </a:txBody>
                  <a:tcPr marL="11692" marR="11692" marT="11692" marB="11692" anchor="ctr"/>
                </a:tc>
                <a:tc>
                  <a:txBody>
                    <a:bodyPr/>
                    <a:lstStyle/>
                    <a:p>
                      <a:pPr algn="ctr" fontAlgn="ctr"/>
                      <a:r>
                        <a:rPr lang="en-US" sz="1000" dirty="0">
                          <a:effectLst/>
                        </a:rPr>
                        <a:t>Other</a:t>
                      </a:r>
                      <a:endParaRPr lang="en-US" sz="1000" b="1" dirty="0">
                        <a:effectLst/>
                      </a:endParaRPr>
                    </a:p>
                  </a:txBody>
                  <a:tcPr marL="11692" marR="11692" marT="11692" marB="11692" anchor="ctr"/>
                </a:tc>
                <a:tc>
                  <a:txBody>
                    <a:bodyPr/>
                    <a:lstStyle/>
                    <a:p>
                      <a:pPr algn="ctr" fontAlgn="ctr"/>
                      <a:r>
                        <a:rPr lang="en-US" sz="1000">
                          <a:effectLst/>
                        </a:rPr>
                        <a:t>Cluster Labels</a:t>
                      </a:r>
                      <a:endParaRPr lang="en-US" sz="1000" b="1">
                        <a:effectLst/>
                      </a:endParaRPr>
                    </a:p>
                  </a:txBody>
                  <a:tcPr marL="11692" marR="11692" marT="11692" marB="11692" anchor="ctr"/>
                </a:tc>
                <a:tc>
                  <a:txBody>
                    <a:bodyPr/>
                    <a:lstStyle/>
                    <a:p>
                      <a:pPr algn="ctr" fontAlgn="ctr"/>
                      <a:r>
                        <a:rPr lang="en-US" sz="1000" dirty="0">
                          <a:effectLst/>
                        </a:rPr>
                        <a:t>1st Most Common Venue</a:t>
                      </a:r>
                      <a:endParaRPr lang="en-US" sz="1000" b="1" dirty="0">
                        <a:effectLst/>
                      </a:endParaRPr>
                    </a:p>
                  </a:txBody>
                  <a:tcPr marL="11692" marR="11692" marT="11692" marB="11692" anchor="ctr"/>
                </a:tc>
                <a:tc>
                  <a:txBody>
                    <a:bodyPr/>
                    <a:lstStyle/>
                    <a:p>
                      <a:pPr algn="ctr" fontAlgn="ctr"/>
                      <a:r>
                        <a:rPr lang="en-US" sz="1000" dirty="0">
                          <a:effectLst/>
                        </a:rPr>
                        <a:t>2nd Most Common Venue</a:t>
                      </a:r>
                      <a:endParaRPr lang="en-US" sz="1000" b="1" dirty="0">
                        <a:effectLst/>
                      </a:endParaRPr>
                    </a:p>
                  </a:txBody>
                  <a:tcPr marL="11692" marR="11692" marT="11692" marB="11692" anchor="ctr"/>
                </a:tc>
                <a:tc>
                  <a:txBody>
                    <a:bodyPr/>
                    <a:lstStyle/>
                    <a:p>
                      <a:pPr algn="ctr" fontAlgn="ctr"/>
                      <a:r>
                        <a:rPr lang="en-US" sz="1000" dirty="0">
                          <a:effectLst/>
                        </a:rPr>
                        <a:t>3rd Most Common Venue</a:t>
                      </a:r>
                      <a:endParaRPr lang="en-US" sz="1000" b="1" dirty="0">
                        <a:effectLst/>
                      </a:endParaRPr>
                    </a:p>
                  </a:txBody>
                  <a:tcPr marL="11692" marR="11692" marT="11692" marB="11692" anchor="ctr"/>
                </a:tc>
                <a:tc>
                  <a:txBody>
                    <a:bodyPr/>
                    <a:lstStyle/>
                    <a:p>
                      <a:pPr algn="ctr" fontAlgn="ctr"/>
                      <a:r>
                        <a:rPr lang="en-US" sz="1000" dirty="0">
                          <a:effectLst/>
                        </a:rPr>
                        <a:t>4th Most Common Venue</a:t>
                      </a:r>
                      <a:endParaRPr lang="en-US" sz="1000" b="1" dirty="0">
                        <a:effectLst/>
                      </a:endParaRPr>
                    </a:p>
                  </a:txBody>
                  <a:tcPr marL="11692" marR="11692" marT="11692" marB="11692" anchor="ctr"/>
                </a:tc>
                <a:tc>
                  <a:txBody>
                    <a:bodyPr/>
                    <a:lstStyle/>
                    <a:p>
                      <a:pPr algn="ctr" fontAlgn="ctr"/>
                      <a:r>
                        <a:rPr lang="en-US" sz="1000" dirty="0">
                          <a:effectLst/>
                        </a:rPr>
                        <a:t>5th Most Common Venue</a:t>
                      </a:r>
                      <a:endParaRPr lang="en-US" sz="1000" b="1" dirty="0">
                        <a:effectLst/>
                      </a:endParaRPr>
                    </a:p>
                  </a:txBody>
                  <a:tcPr marL="11692" marR="11692" marT="11692" marB="11692" anchor="ctr"/>
                </a:tc>
                <a:tc>
                  <a:txBody>
                    <a:bodyPr/>
                    <a:lstStyle/>
                    <a:p>
                      <a:pPr algn="ctr" fontAlgn="ctr"/>
                      <a:r>
                        <a:rPr lang="en-US" sz="1000" dirty="0">
                          <a:effectLst/>
                        </a:rPr>
                        <a:t>6th Most Common Venue</a:t>
                      </a:r>
                      <a:endParaRPr lang="en-US" sz="1000" b="1" dirty="0">
                        <a:effectLst/>
                      </a:endParaRPr>
                    </a:p>
                  </a:txBody>
                  <a:tcPr marL="11692" marR="11692" marT="11692" marB="11692" anchor="ctr"/>
                </a:tc>
                <a:tc>
                  <a:txBody>
                    <a:bodyPr/>
                    <a:lstStyle/>
                    <a:p>
                      <a:pPr algn="ctr" fontAlgn="ctr"/>
                      <a:r>
                        <a:rPr lang="en-US" sz="1000" dirty="0">
                          <a:effectLst/>
                        </a:rPr>
                        <a:t>7th Most Common Venue</a:t>
                      </a:r>
                      <a:endParaRPr lang="en-US" sz="1000" b="1" dirty="0">
                        <a:effectLst/>
                      </a:endParaRPr>
                    </a:p>
                  </a:txBody>
                  <a:tcPr marL="11692" marR="11692" marT="11692" marB="11692" anchor="ctr"/>
                </a:tc>
                <a:tc>
                  <a:txBody>
                    <a:bodyPr/>
                    <a:lstStyle/>
                    <a:p>
                      <a:pPr algn="ctr" fontAlgn="ctr"/>
                      <a:r>
                        <a:rPr lang="en-US" sz="1000" dirty="0">
                          <a:effectLst/>
                        </a:rPr>
                        <a:t>8th Most Common Venue</a:t>
                      </a:r>
                      <a:endParaRPr lang="en-US" sz="1000" b="1" dirty="0">
                        <a:effectLst/>
                      </a:endParaRPr>
                    </a:p>
                  </a:txBody>
                  <a:tcPr marL="11692" marR="11692" marT="11692" marB="11692" anchor="ctr"/>
                </a:tc>
                <a:tc>
                  <a:txBody>
                    <a:bodyPr/>
                    <a:lstStyle/>
                    <a:p>
                      <a:pPr algn="ctr" fontAlgn="ctr"/>
                      <a:r>
                        <a:rPr lang="en-US" sz="1000" dirty="0">
                          <a:effectLst/>
                        </a:rPr>
                        <a:t>9th Most Common Venue</a:t>
                      </a:r>
                      <a:endParaRPr lang="en-US" sz="1000" b="1" dirty="0">
                        <a:effectLst/>
                      </a:endParaRPr>
                    </a:p>
                  </a:txBody>
                  <a:tcPr marL="11692" marR="11692" marT="11692" marB="11692" anchor="ctr"/>
                </a:tc>
                <a:tc>
                  <a:txBody>
                    <a:bodyPr/>
                    <a:lstStyle/>
                    <a:p>
                      <a:pPr algn="ctr" fontAlgn="ctr"/>
                      <a:r>
                        <a:rPr lang="en-US" sz="1000" dirty="0">
                          <a:effectLst/>
                        </a:rPr>
                        <a:t>10th Most Common Venue</a:t>
                      </a:r>
                      <a:endParaRPr lang="en-US" sz="1000" b="1" dirty="0">
                        <a:effectLst/>
                      </a:endParaRPr>
                    </a:p>
                  </a:txBody>
                  <a:tcPr marL="11692" marR="11692" marT="11692" marB="11692" anchor="ctr"/>
                </a:tc>
                <a:extLst>
                  <a:ext uri="{0D108BD9-81ED-4DB2-BD59-A6C34878D82A}">
                    <a16:rowId xmlns:a16="http://schemas.microsoft.com/office/drawing/2014/main" val="3084926804"/>
                  </a:ext>
                </a:extLst>
              </a:tr>
              <a:tr h="0">
                <a:tc>
                  <a:txBody>
                    <a:bodyPr/>
                    <a:lstStyle/>
                    <a:p>
                      <a:pPr algn="l" fontAlgn="ctr"/>
                      <a:r>
                        <a:rPr lang="en-US" sz="1100" dirty="0">
                          <a:effectLst/>
                        </a:rPr>
                        <a:t>Barnet</a:t>
                      </a:r>
                    </a:p>
                  </a:txBody>
                  <a:tcPr marL="38100" marR="38100" marT="38100" marB="38100" anchor="ctr"/>
                </a:tc>
                <a:tc>
                  <a:txBody>
                    <a:bodyPr/>
                    <a:lstStyle/>
                    <a:p>
                      <a:pPr algn="l" fontAlgn="ctr"/>
                      <a:r>
                        <a:rPr lang="en-US" sz="1100">
                          <a:effectLst/>
                        </a:rPr>
                        <a:t>162117</a:t>
                      </a:r>
                    </a:p>
                  </a:txBody>
                  <a:tcPr marL="38100" marR="38100" marT="38100" marB="38100" anchor="ctr"/>
                </a:tc>
                <a:tc>
                  <a:txBody>
                    <a:bodyPr/>
                    <a:lstStyle/>
                    <a:p>
                      <a:pPr algn="l" fontAlgn="ctr"/>
                      <a:r>
                        <a:rPr lang="en-US" sz="1100">
                          <a:effectLst/>
                        </a:rPr>
                        <a:t>8685</a:t>
                      </a:r>
                    </a:p>
                  </a:txBody>
                  <a:tcPr marL="38100" marR="38100" marT="38100" marB="38100" anchor="ctr"/>
                </a:tc>
                <a:tc>
                  <a:txBody>
                    <a:bodyPr/>
                    <a:lstStyle/>
                    <a:p>
                      <a:pPr algn="l" fontAlgn="ctr"/>
                      <a:r>
                        <a:rPr lang="en-US" sz="1100">
                          <a:effectLst/>
                        </a:rPr>
                        <a:t>57751</a:t>
                      </a:r>
                    </a:p>
                  </a:txBody>
                  <a:tcPr marL="38100" marR="38100" marT="38100" marB="38100" anchor="ctr"/>
                </a:tc>
                <a:tc>
                  <a:txBody>
                    <a:bodyPr/>
                    <a:lstStyle/>
                    <a:p>
                      <a:pPr algn="l" fontAlgn="ctr"/>
                      <a:r>
                        <a:rPr lang="en-US" sz="1100">
                          <a:effectLst/>
                        </a:rPr>
                        <a:t>17169</a:t>
                      </a:r>
                    </a:p>
                  </a:txBody>
                  <a:tcPr marL="38100" marR="38100" marT="38100" marB="38100" anchor="ctr"/>
                </a:tc>
                <a:tc>
                  <a:txBody>
                    <a:bodyPr/>
                    <a:lstStyle/>
                    <a:p>
                      <a:pPr algn="l" fontAlgn="ctr"/>
                      <a:r>
                        <a:rPr lang="en-US" sz="1100">
                          <a:effectLst/>
                        </a:rPr>
                        <a:t>65918</a:t>
                      </a:r>
                    </a:p>
                  </a:txBody>
                  <a:tcPr marL="38100" marR="38100" marT="38100" marB="38100" anchor="ctr"/>
                </a:tc>
                <a:tc>
                  <a:txBody>
                    <a:bodyPr/>
                    <a:lstStyle/>
                    <a:p>
                      <a:pPr algn="l" fontAlgn="ctr"/>
                      <a:r>
                        <a:rPr lang="en-US" sz="1100">
                          <a:effectLst/>
                        </a:rPr>
                        <a:t>27431</a:t>
                      </a:r>
                    </a:p>
                  </a:txBody>
                  <a:tcPr marL="38100" marR="38100" marT="38100" marB="38100" anchor="ctr"/>
                </a:tc>
                <a:tc>
                  <a:txBody>
                    <a:bodyPr/>
                    <a:lstStyle/>
                    <a:p>
                      <a:pPr algn="l" fontAlgn="ctr"/>
                      <a:r>
                        <a:rPr lang="en-US" sz="1100">
                          <a:effectLst/>
                        </a:rPr>
                        <a:t>17315</a:t>
                      </a:r>
                    </a:p>
                  </a:txBody>
                  <a:tcPr marL="38100" marR="38100" marT="38100" marB="38100" anchor="ctr"/>
                </a:tc>
                <a:tc>
                  <a:txBody>
                    <a:bodyPr/>
                    <a:lstStyle/>
                    <a:p>
                      <a:pPr algn="l" fontAlgn="ctr"/>
                      <a:r>
                        <a:rPr lang="en-US" sz="1100">
                          <a:effectLst/>
                        </a:rPr>
                        <a:t>2</a:t>
                      </a:r>
                    </a:p>
                  </a:txBody>
                  <a:tcPr marL="38100" marR="38100" marT="38100" marB="38100" anchor="ctr"/>
                </a:tc>
                <a:tc>
                  <a:txBody>
                    <a:bodyPr/>
                    <a:lstStyle/>
                    <a:p>
                      <a:pPr algn="l" fontAlgn="ctr"/>
                      <a:r>
                        <a:rPr lang="en-US" sz="1100">
                          <a:effectLst/>
                        </a:rPr>
                        <a:t>Café</a:t>
                      </a:r>
                    </a:p>
                  </a:txBody>
                  <a:tcPr marL="38100" marR="38100" marT="38100" marB="38100" anchor="ctr"/>
                </a:tc>
                <a:tc>
                  <a:txBody>
                    <a:bodyPr/>
                    <a:lstStyle/>
                    <a:p>
                      <a:pPr algn="l" fontAlgn="ctr"/>
                      <a:r>
                        <a:rPr lang="en-US" sz="1100">
                          <a:effectLst/>
                        </a:rPr>
                        <a:t>Lawyer</a:t>
                      </a:r>
                    </a:p>
                  </a:txBody>
                  <a:tcPr marL="38100" marR="38100" marT="38100" marB="38100" anchor="ctr"/>
                </a:tc>
                <a:tc>
                  <a:txBody>
                    <a:bodyPr/>
                    <a:lstStyle/>
                    <a:p>
                      <a:pPr algn="l" fontAlgn="ctr"/>
                      <a:r>
                        <a:rPr lang="en-US" sz="1100">
                          <a:effectLst/>
                        </a:rPr>
                        <a:t>Bus Stop</a:t>
                      </a:r>
                    </a:p>
                  </a:txBody>
                  <a:tcPr marL="38100" marR="38100" marT="38100" marB="38100" anchor="ctr"/>
                </a:tc>
                <a:tc>
                  <a:txBody>
                    <a:bodyPr/>
                    <a:lstStyle/>
                    <a:p>
                      <a:pPr algn="l" fontAlgn="ctr"/>
                      <a:r>
                        <a:rPr lang="en-US" sz="1100">
                          <a:effectLst/>
                        </a:rPr>
                        <a:t>Yoga Studio</a:t>
                      </a:r>
                    </a:p>
                  </a:txBody>
                  <a:tcPr marL="38100" marR="38100" marT="38100" marB="38100" anchor="ctr"/>
                </a:tc>
                <a:tc>
                  <a:txBody>
                    <a:bodyPr/>
                    <a:lstStyle/>
                    <a:p>
                      <a:pPr algn="l" fontAlgn="ctr"/>
                      <a:r>
                        <a:rPr lang="en-US" sz="1100">
                          <a:effectLst/>
                        </a:rPr>
                        <a:t>Fish &amp; Chips Shop</a:t>
                      </a:r>
                    </a:p>
                  </a:txBody>
                  <a:tcPr marL="38100" marR="38100" marT="38100" marB="38100" anchor="ctr"/>
                </a:tc>
                <a:tc>
                  <a:txBody>
                    <a:bodyPr/>
                    <a:lstStyle/>
                    <a:p>
                      <a:pPr algn="l" fontAlgn="ctr"/>
                      <a:r>
                        <a:rPr lang="en-US" sz="1100">
                          <a:effectLst/>
                        </a:rPr>
                        <a:t>Gaming Cafe</a:t>
                      </a:r>
                    </a:p>
                  </a:txBody>
                  <a:tcPr marL="38100" marR="38100" marT="38100" marB="38100" anchor="ctr"/>
                </a:tc>
                <a:tc>
                  <a:txBody>
                    <a:bodyPr/>
                    <a:lstStyle/>
                    <a:p>
                      <a:pPr algn="l" fontAlgn="ctr"/>
                      <a:r>
                        <a:rPr lang="en-US" sz="1100">
                          <a:effectLst/>
                        </a:rPr>
                        <a:t>Furniture / Home Store</a:t>
                      </a:r>
                    </a:p>
                  </a:txBody>
                  <a:tcPr marL="38100" marR="38100" marT="38100" marB="38100" anchor="ctr"/>
                </a:tc>
                <a:tc>
                  <a:txBody>
                    <a:bodyPr/>
                    <a:lstStyle/>
                    <a:p>
                      <a:pPr algn="l" fontAlgn="ctr"/>
                      <a:r>
                        <a:rPr lang="en-US" sz="1100">
                          <a:effectLst/>
                        </a:rPr>
                        <a:t>Fruit &amp; Vegetable Store</a:t>
                      </a:r>
                    </a:p>
                  </a:txBody>
                  <a:tcPr marL="38100" marR="38100" marT="38100" marB="38100" anchor="ctr"/>
                </a:tc>
                <a:tc>
                  <a:txBody>
                    <a:bodyPr/>
                    <a:lstStyle/>
                    <a:p>
                      <a:pPr algn="l" fontAlgn="ctr"/>
                      <a:r>
                        <a:rPr lang="en-US" sz="1100">
                          <a:effectLst/>
                        </a:rPr>
                        <a:t>Frozen Yogurt Shop</a:t>
                      </a:r>
                    </a:p>
                  </a:txBody>
                  <a:tcPr marL="38100" marR="38100" marT="38100" marB="38100" anchor="ctr"/>
                </a:tc>
                <a:tc>
                  <a:txBody>
                    <a:bodyPr/>
                    <a:lstStyle/>
                    <a:p>
                      <a:pPr algn="l" fontAlgn="ctr"/>
                      <a:r>
                        <a:rPr lang="en-US" sz="1100" dirty="0">
                          <a:effectLst/>
                        </a:rPr>
                        <a:t>Fried Chicken Joint</a:t>
                      </a:r>
                    </a:p>
                  </a:txBody>
                  <a:tcPr marL="38100" marR="38100" marT="38100" marB="38100" anchor="ctr"/>
                </a:tc>
                <a:extLst>
                  <a:ext uri="{0D108BD9-81ED-4DB2-BD59-A6C34878D82A}">
                    <a16:rowId xmlns:a16="http://schemas.microsoft.com/office/drawing/2014/main" val="1480311526"/>
                  </a:ext>
                </a:extLst>
              </a:tr>
            </a:tbl>
          </a:graphicData>
        </a:graphic>
      </p:graphicFrame>
      <p:sp>
        <p:nvSpPr>
          <p:cNvPr id="9" name="TextBox 8">
            <a:extLst>
              <a:ext uri="{FF2B5EF4-FFF2-40B4-BE49-F238E27FC236}">
                <a16:creationId xmlns:a16="http://schemas.microsoft.com/office/drawing/2014/main" id="{68061B01-58EE-4E61-AEFD-1096F74CC2AA}"/>
              </a:ext>
            </a:extLst>
          </p:cNvPr>
          <p:cNvSpPr txBox="1"/>
          <p:nvPr/>
        </p:nvSpPr>
        <p:spPr>
          <a:xfrm>
            <a:off x="1714500" y="2553684"/>
            <a:ext cx="8458200" cy="369332"/>
          </a:xfrm>
          <a:prstGeom prst="rect">
            <a:avLst/>
          </a:prstGeom>
          <a:noFill/>
        </p:spPr>
        <p:txBody>
          <a:bodyPr wrap="square" rtlCol="0">
            <a:spAutoFit/>
          </a:bodyPr>
          <a:lstStyle/>
          <a:p>
            <a:r>
              <a:rPr lang="en-US" dirty="0"/>
              <a:t>Cluster 3</a:t>
            </a:r>
          </a:p>
        </p:txBody>
      </p:sp>
    </p:spTree>
    <p:extLst>
      <p:ext uri="{BB962C8B-B14F-4D97-AF65-F5344CB8AC3E}">
        <p14:creationId xmlns:p14="http://schemas.microsoft.com/office/powerpoint/2010/main" val="3543728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47BD04-BADF-4959-A988-A8AFA7AD2FDE}"/>
              </a:ext>
            </a:extLst>
          </p:cNvPr>
          <p:cNvSpPr>
            <a:spLocks noGrp="1"/>
          </p:cNvSpPr>
          <p:nvPr>
            <p:ph type="title"/>
          </p:nvPr>
        </p:nvSpPr>
        <p:spPr>
          <a:xfrm>
            <a:off x="1484311" y="685800"/>
            <a:ext cx="10018713" cy="1752599"/>
          </a:xfrm>
        </p:spPr>
        <p:txBody>
          <a:bodyPr/>
          <a:lstStyle/>
          <a:p>
            <a:r>
              <a:rPr lang="en-US" dirty="0"/>
              <a:t>Results</a:t>
            </a:r>
          </a:p>
        </p:txBody>
      </p:sp>
      <p:graphicFrame>
        <p:nvGraphicFramePr>
          <p:cNvPr id="8" name="Content Placeholder 3">
            <a:extLst>
              <a:ext uri="{FF2B5EF4-FFF2-40B4-BE49-F238E27FC236}">
                <a16:creationId xmlns:a16="http://schemas.microsoft.com/office/drawing/2014/main" id="{480CFA41-BD6D-448A-91CE-14D04D8C4CBD}"/>
              </a:ext>
            </a:extLst>
          </p:cNvPr>
          <p:cNvGraphicFramePr>
            <a:graphicFrameLocks noGrp="1"/>
          </p:cNvGraphicFramePr>
          <p:nvPr>
            <p:ph idx="1"/>
            <p:extLst>
              <p:ext uri="{D42A27DB-BD31-4B8C-83A1-F6EECF244321}">
                <p14:modId xmlns:p14="http://schemas.microsoft.com/office/powerpoint/2010/main" val="398536931"/>
              </p:ext>
            </p:extLst>
          </p:nvPr>
        </p:nvGraphicFramePr>
        <p:xfrm>
          <a:off x="1484311" y="3229834"/>
          <a:ext cx="10424160" cy="1166384"/>
        </p:xfrm>
        <a:graphic>
          <a:graphicData uri="http://schemas.openxmlformats.org/drawingml/2006/table">
            <a:tbl>
              <a:tblPr firstRow="1">
                <a:tableStyleId>{3B4B98B0-60AC-42C2-AFA5-B58CD77FA1E5}</a:tableStyleId>
              </a:tblPr>
              <a:tblGrid>
                <a:gridCol w="548640">
                  <a:extLst>
                    <a:ext uri="{9D8B030D-6E8A-4147-A177-3AD203B41FA5}">
                      <a16:colId xmlns:a16="http://schemas.microsoft.com/office/drawing/2014/main" val="2108959736"/>
                    </a:ext>
                  </a:extLst>
                </a:gridCol>
                <a:gridCol w="548640">
                  <a:extLst>
                    <a:ext uri="{9D8B030D-6E8A-4147-A177-3AD203B41FA5}">
                      <a16:colId xmlns:a16="http://schemas.microsoft.com/office/drawing/2014/main" val="2200488083"/>
                    </a:ext>
                  </a:extLst>
                </a:gridCol>
                <a:gridCol w="548640">
                  <a:extLst>
                    <a:ext uri="{9D8B030D-6E8A-4147-A177-3AD203B41FA5}">
                      <a16:colId xmlns:a16="http://schemas.microsoft.com/office/drawing/2014/main" val="1670480207"/>
                    </a:ext>
                  </a:extLst>
                </a:gridCol>
                <a:gridCol w="548640">
                  <a:extLst>
                    <a:ext uri="{9D8B030D-6E8A-4147-A177-3AD203B41FA5}">
                      <a16:colId xmlns:a16="http://schemas.microsoft.com/office/drawing/2014/main" val="1244288175"/>
                    </a:ext>
                  </a:extLst>
                </a:gridCol>
                <a:gridCol w="548640">
                  <a:extLst>
                    <a:ext uri="{9D8B030D-6E8A-4147-A177-3AD203B41FA5}">
                      <a16:colId xmlns:a16="http://schemas.microsoft.com/office/drawing/2014/main" val="2918315378"/>
                    </a:ext>
                  </a:extLst>
                </a:gridCol>
                <a:gridCol w="548640">
                  <a:extLst>
                    <a:ext uri="{9D8B030D-6E8A-4147-A177-3AD203B41FA5}">
                      <a16:colId xmlns:a16="http://schemas.microsoft.com/office/drawing/2014/main" val="3969842105"/>
                    </a:ext>
                  </a:extLst>
                </a:gridCol>
                <a:gridCol w="548640">
                  <a:extLst>
                    <a:ext uri="{9D8B030D-6E8A-4147-A177-3AD203B41FA5}">
                      <a16:colId xmlns:a16="http://schemas.microsoft.com/office/drawing/2014/main" val="3348590828"/>
                    </a:ext>
                  </a:extLst>
                </a:gridCol>
                <a:gridCol w="548640">
                  <a:extLst>
                    <a:ext uri="{9D8B030D-6E8A-4147-A177-3AD203B41FA5}">
                      <a16:colId xmlns:a16="http://schemas.microsoft.com/office/drawing/2014/main" val="531508539"/>
                    </a:ext>
                  </a:extLst>
                </a:gridCol>
                <a:gridCol w="548640">
                  <a:extLst>
                    <a:ext uri="{9D8B030D-6E8A-4147-A177-3AD203B41FA5}">
                      <a16:colId xmlns:a16="http://schemas.microsoft.com/office/drawing/2014/main" val="2057163884"/>
                    </a:ext>
                  </a:extLst>
                </a:gridCol>
                <a:gridCol w="548640">
                  <a:extLst>
                    <a:ext uri="{9D8B030D-6E8A-4147-A177-3AD203B41FA5}">
                      <a16:colId xmlns:a16="http://schemas.microsoft.com/office/drawing/2014/main" val="2222739319"/>
                    </a:ext>
                  </a:extLst>
                </a:gridCol>
                <a:gridCol w="548640">
                  <a:extLst>
                    <a:ext uri="{9D8B030D-6E8A-4147-A177-3AD203B41FA5}">
                      <a16:colId xmlns:a16="http://schemas.microsoft.com/office/drawing/2014/main" val="3777922099"/>
                    </a:ext>
                  </a:extLst>
                </a:gridCol>
                <a:gridCol w="548640">
                  <a:extLst>
                    <a:ext uri="{9D8B030D-6E8A-4147-A177-3AD203B41FA5}">
                      <a16:colId xmlns:a16="http://schemas.microsoft.com/office/drawing/2014/main" val="2016352583"/>
                    </a:ext>
                  </a:extLst>
                </a:gridCol>
                <a:gridCol w="548640">
                  <a:extLst>
                    <a:ext uri="{9D8B030D-6E8A-4147-A177-3AD203B41FA5}">
                      <a16:colId xmlns:a16="http://schemas.microsoft.com/office/drawing/2014/main" val="1628206439"/>
                    </a:ext>
                  </a:extLst>
                </a:gridCol>
                <a:gridCol w="548640">
                  <a:extLst>
                    <a:ext uri="{9D8B030D-6E8A-4147-A177-3AD203B41FA5}">
                      <a16:colId xmlns:a16="http://schemas.microsoft.com/office/drawing/2014/main" val="3613074596"/>
                    </a:ext>
                  </a:extLst>
                </a:gridCol>
                <a:gridCol w="548640">
                  <a:extLst>
                    <a:ext uri="{9D8B030D-6E8A-4147-A177-3AD203B41FA5}">
                      <a16:colId xmlns:a16="http://schemas.microsoft.com/office/drawing/2014/main" val="2992805803"/>
                    </a:ext>
                  </a:extLst>
                </a:gridCol>
                <a:gridCol w="548640">
                  <a:extLst>
                    <a:ext uri="{9D8B030D-6E8A-4147-A177-3AD203B41FA5}">
                      <a16:colId xmlns:a16="http://schemas.microsoft.com/office/drawing/2014/main" val="3031206087"/>
                    </a:ext>
                  </a:extLst>
                </a:gridCol>
                <a:gridCol w="548640">
                  <a:extLst>
                    <a:ext uri="{9D8B030D-6E8A-4147-A177-3AD203B41FA5}">
                      <a16:colId xmlns:a16="http://schemas.microsoft.com/office/drawing/2014/main" val="1505035044"/>
                    </a:ext>
                  </a:extLst>
                </a:gridCol>
                <a:gridCol w="548640">
                  <a:extLst>
                    <a:ext uri="{9D8B030D-6E8A-4147-A177-3AD203B41FA5}">
                      <a16:colId xmlns:a16="http://schemas.microsoft.com/office/drawing/2014/main" val="4052403764"/>
                    </a:ext>
                  </a:extLst>
                </a:gridCol>
                <a:gridCol w="548640">
                  <a:extLst>
                    <a:ext uri="{9D8B030D-6E8A-4147-A177-3AD203B41FA5}">
                      <a16:colId xmlns:a16="http://schemas.microsoft.com/office/drawing/2014/main" val="1155716024"/>
                    </a:ext>
                  </a:extLst>
                </a:gridCol>
              </a:tblGrid>
              <a:tr h="0">
                <a:tc>
                  <a:txBody>
                    <a:bodyPr/>
                    <a:lstStyle/>
                    <a:p>
                      <a:pPr algn="ctr" fontAlgn="ctr"/>
                      <a:br>
                        <a:rPr lang="en-US" sz="1000" dirty="0">
                          <a:effectLst/>
                        </a:rPr>
                      </a:br>
                      <a:r>
                        <a:rPr lang="en-US" sz="1000" dirty="0">
                          <a:effectLst/>
                        </a:rPr>
                        <a:t>Borough</a:t>
                      </a:r>
                      <a:endParaRPr lang="en-US" sz="1000" b="1" dirty="0">
                        <a:effectLst/>
                      </a:endParaRPr>
                    </a:p>
                  </a:txBody>
                  <a:tcPr marL="11692" marR="11692" marT="11692" marB="11692" anchor="ctr"/>
                </a:tc>
                <a:tc>
                  <a:txBody>
                    <a:bodyPr/>
                    <a:lstStyle/>
                    <a:p>
                      <a:pPr algn="ctr" fontAlgn="ctr"/>
                      <a:r>
                        <a:rPr lang="en-US" sz="1000" dirty="0">
                          <a:effectLst/>
                        </a:rPr>
                        <a:t>White British</a:t>
                      </a:r>
                      <a:endParaRPr lang="en-US" sz="1000" b="1" dirty="0">
                        <a:effectLst/>
                      </a:endParaRPr>
                    </a:p>
                  </a:txBody>
                  <a:tcPr marL="11692" marR="11692" marT="11692" marB="11692" anchor="ctr"/>
                </a:tc>
                <a:tc>
                  <a:txBody>
                    <a:bodyPr/>
                    <a:lstStyle/>
                    <a:p>
                      <a:pPr algn="ctr" fontAlgn="ctr"/>
                      <a:r>
                        <a:rPr lang="en-US" sz="1000" dirty="0">
                          <a:effectLst/>
                        </a:rPr>
                        <a:t>White Irish</a:t>
                      </a:r>
                      <a:endParaRPr lang="en-US" sz="1000" b="1" dirty="0">
                        <a:effectLst/>
                      </a:endParaRPr>
                    </a:p>
                  </a:txBody>
                  <a:tcPr marL="11692" marR="11692" marT="11692" marB="11692" anchor="ctr"/>
                </a:tc>
                <a:tc>
                  <a:txBody>
                    <a:bodyPr/>
                    <a:lstStyle/>
                    <a:p>
                      <a:pPr algn="ctr" fontAlgn="ctr"/>
                      <a:r>
                        <a:rPr lang="en-US" sz="1000" dirty="0">
                          <a:effectLst/>
                        </a:rPr>
                        <a:t>White Other</a:t>
                      </a:r>
                      <a:endParaRPr lang="en-US" sz="1000" b="1" dirty="0">
                        <a:effectLst/>
                      </a:endParaRPr>
                    </a:p>
                  </a:txBody>
                  <a:tcPr marL="11692" marR="11692" marT="11692" marB="11692" anchor="ctr"/>
                </a:tc>
                <a:tc>
                  <a:txBody>
                    <a:bodyPr/>
                    <a:lstStyle/>
                    <a:p>
                      <a:pPr algn="ctr" fontAlgn="ctr"/>
                      <a:r>
                        <a:rPr lang="en-US" sz="1000" dirty="0">
                          <a:effectLst/>
                        </a:rPr>
                        <a:t>Mixed</a:t>
                      </a:r>
                      <a:endParaRPr lang="en-US" sz="1000" b="1" dirty="0">
                        <a:effectLst/>
                      </a:endParaRPr>
                    </a:p>
                  </a:txBody>
                  <a:tcPr marL="11692" marR="11692" marT="11692" marB="11692" anchor="ctr"/>
                </a:tc>
                <a:tc>
                  <a:txBody>
                    <a:bodyPr/>
                    <a:lstStyle/>
                    <a:p>
                      <a:pPr algn="ctr" fontAlgn="ctr"/>
                      <a:r>
                        <a:rPr lang="en-US" sz="1000">
                          <a:effectLst/>
                        </a:rPr>
                        <a:t>Asian</a:t>
                      </a:r>
                      <a:endParaRPr lang="en-US" sz="1000" b="1">
                        <a:effectLst/>
                      </a:endParaRPr>
                    </a:p>
                  </a:txBody>
                  <a:tcPr marL="11692" marR="11692" marT="11692" marB="11692" anchor="ctr"/>
                </a:tc>
                <a:tc>
                  <a:txBody>
                    <a:bodyPr/>
                    <a:lstStyle/>
                    <a:p>
                      <a:pPr algn="ctr" fontAlgn="ctr"/>
                      <a:r>
                        <a:rPr lang="en-US" sz="1000">
                          <a:effectLst/>
                        </a:rPr>
                        <a:t>Black</a:t>
                      </a:r>
                      <a:endParaRPr lang="en-US" sz="1000" b="1">
                        <a:effectLst/>
                      </a:endParaRPr>
                    </a:p>
                  </a:txBody>
                  <a:tcPr marL="11692" marR="11692" marT="11692" marB="11692" anchor="ctr"/>
                </a:tc>
                <a:tc>
                  <a:txBody>
                    <a:bodyPr/>
                    <a:lstStyle/>
                    <a:p>
                      <a:pPr algn="ctr" fontAlgn="ctr"/>
                      <a:r>
                        <a:rPr lang="en-US" sz="1000" dirty="0">
                          <a:effectLst/>
                        </a:rPr>
                        <a:t>Other</a:t>
                      </a:r>
                      <a:endParaRPr lang="en-US" sz="1000" b="1" dirty="0">
                        <a:effectLst/>
                      </a:endParaRPr>
                    </a:p>
                  </a:txBody>
                  <a:tcPr marL="11692" marR="11692" marT="11692" marB="11692" anchor="ctr"/>
                </a:tc>
                <a:tc>
                  <a:txBody>
                    <a:bodyPr/>
                    <a:lstStyle/>
                    <a:p>
                      <a:pPr algn="ctr" fontAlgn="ctr"/>
                      <a:r>
                        <a:rPr lang="en-US" sz="1000">
                          <a:effectLst/>
                        </a:rPr>
                        <a:t>Cluster Labels</a:t>
                      </a:r>
                      <a:endParaRPr lang="en-US" sz="1000" b="1">
                        <a:effectLst/>
                      </a:endParaRPr>
                    </a:p>
                  </a:txBody>
                  <a:tcPr marL="11692" marR="11692" marT="11692" marB="11692" anchor="ctr"/>
                </a:tc>
                <a:tc>
                  <a:txBody>
                    <a:bodyPr/>
                    <a:lstStyle/>
                    <a:p>
                      <a:pPr algn="ctr" fontAlgn="ctr"/>
                      <a:r>
                        <a:rPr lang="en-US" sz="1000" dirty="0">
                          <a:effectLst/>
                        </a:rPr>
                        <a:t>1st Most Common Venue</a:t>
                      </a:r>
                      <a:endParaRPr lang="en-US" sz="1000" b="1" dirty="0">
                        <a:effectLst/>
                      </a:endParaRPr>
                    </a:p>
                  </a:txBody>
                  <a:tcPr marL="11692" marR="11692" marT="11692" marB="11692" anchor="ctr"/>
                </a:tc>
                <a:tc>
                  <a:txBody>
                    <a:bodyPr/>
                    <a:lstStyle/>
                    <a:p>
                      <a:pPr algn="ctr" fontAlgn="ctr"/>
                      <a:r>
                        <a:rPr lang="en-US" sz="1000" dirty="0">
                          <a:effectLst/>
                        </a:rPr>
                        <a:t>2nd Most Common Venue</a:t>
                      </a:r>
                      <a:endParaRPr lang="en-US" sz="1000" b="1" dirty="0">
                        <a:effectLst/>
                      </a:endParaRPr>
                    </a:p>
                  </a:txBody>
                  <a:tcPr marL="11692" marR="11692" marT="11692" marB="11692" anchor="ctr"/>
                </a:tc>
                <a:tc>
                  <a:txBody>
                    <a:bodyPr/>
                    <a:lstStyle/>
                    <a:p>
                      <a:pPr algn="ctr" fontAlgn="ctr"/>
                      <a:r>
                        <a:rPr lang="en-US" sz="1000" dirty="0">
                          <a:effectLst/>
                        </a:rPr>
                        <a:t>3rd Most Common Venue</a:t>
                      </a:r>
                      <a:endParaRPr lang="en-US" sz="1000" b="1" dirty="0">
                        <a:effectLst/>
                      </a:endParaRPr>
                    </a:p>
                  </a:txBody>
                  <a:tcPr marL="11692" marR="11692" marT="11692" marB="11692" anchor="ctr"/>
                </a:tc>
                <a:tc>
                  <a:txBody>
                    <a:bodyPr/>
                    <a:lstStyle/>
                    <a:p>
                      <a:pPr algn="ctr" fontAlgn="ctr"/>
                      <a:r>
                        <a:rPr lang="en-US" sz="1000" dirty="0">
                          <a:effectLst/>
                        </a:rPr>
                        <a:t>4th Most Common Venue</a:t>
                      </a:r>
                      <a:endParaRPr lang="en-US" sz="1000" b="1" dirty="0">
                        <a:effectLst/>
                      </a:endParaRPr>
                    </a:p>
                  </a:txBody>
                  <a:tcPr marL="11692" marR="11692" marT="11692" marB="11692" anchor="ctr"/>
                </a:tc>
                <a:tc>
                  <a:txBody>
                    <a:bodyPr/>
                    <a:lstStyle/>
                    <a:p>
                      <a:pPr algn="ctr" fontAlgn="ctr"/>
                      <a:r>
                        <a:rPr lang="en-US" sz="1000" dirty="0">
                          <a:effectLst/>
                        </a:rPr>
                        <a:t>5th Most Common Venue</a:t>
                      </a:r>
                      <a:endParaRPr lang="en-US" sz="1000" b="1" dirty="0">
                        <a:effectLst/>
                      </a:endParaRPr>
                    </a:p>
                  </a:txBody>
                  <a:tcPr marL="11692" marR="11692" marT="11692" marB="11692" anchor="ctr"/>
                </a:tc>
                <a:tc>
                  <a:txBody>
                    <a:bodyPr/>
                    <a:lstStyle/>
                    <a:p>
                      <a:pPr algn="ctr" fontAlgn="ctr"/>
                      <a:r>
                        <a:rPr lang="en-US" sz="1000" dirty="0">
                          <a:effectLst/>
                        </a:rPr>
                        <a:t>6th Most Common Venue</a:t>
                      </a:r>
                      <a:endParaRPr lang="en-US" sz="1000" b="1" dirty="0">
                        <a:effectLst/>
                      </a:endParaRPr>
                    </a:p>
                  </a:txBody>
                  <a:tcPr marL="11692" marR="11692" marT="11692" marB="11692" anchor="ctr"/>
                </a:tc>
                <a:tc>
                  <a:txBody>
                    <a:bodyPr/>
                    <a:lstStyle/>
                    <a:p>
                      <a:pPr algn="ctr" fontAlgn="ctr"/>
                      <a:r>
                        <a:rPr lang="en-US" sz="1000" dirty="0">
                          <a:effectLst/>
                        </a:rPr>
                        <a:t>7th Most Common Venue</a:t>
                      </a:r>
                      <a:endParaRPr lang="en-US" sz="1000" b="1" dirty="0">
                        <a:effectLst/>
                      </a:endParaRPr>
                    </a:p>
                  </a:txBody>
                  <a:tcPr marL="11692" marR="11692" marT="11692" marB="11692" anchor="ctr"/>
                </a:tc>
                <a:tc>
                  <a:txBody>
                    <a:bodyPr/>
                    <a:lstStyle/>
                    <a:p>
                      <a:pPr algn="ctr" fontAlgn="ctr"/>
                      <a:r>
                        <a:rPr lang="en-US" sz="1000" dirty="0">
                          <a:effectLst/>
                        </a:rPr>
                        <a:t>8th Most Common Venue</a:t>
                      </a:r>
                      <a:endParaRPr lang="en-US" sz="1000" b="1" dirty="0">
                        <a:effectLst/>
                      </a:endParaRPr>
                    </a:p>
                  </a:txBody>
                  <a:tcPr marL="11692" marR="11692" marT="11692" marB="11692" anchor="ctr"/>
                </a:tc>
                <a:tc>
                  <a:txBody>
                    <a:bodyPr/>
                    <a:lstStyle/>
                    <a:p>
                      <a:pPr algn="ctr" fontAlgn="ctr"/>
                      <a:r>
                        <a:rPr lang="en-US" sz="1000" dirty="0">
                          <a:effectLst/>
                        </a:rPr>
                        <a:t>9th Most Common Venue</a:t>
                      </a:r>
                      <a:endParaRPr lang="en-US" sz="1000" b="1" dirty="0">
                        <a:effectLst/>
                      </a:endParaRPr>
                    </a:p>
                  </a:txBody>
                  <a:tcPr marL="11692" marR="11692" marT="11692" marB="11692" anchor="ctr"/>
                </a:tc>
                <a:tc>
                  <a:txBody>
                    <a:bodyPr/>
                    <a:lstStyle/>
                    <a:p>
                      <a:pPr algn="ctr" fontAlgn="ctr"/>
                      <a:r>
                        <a:rPr lang="en-US" sz="1000" dirty="0">
                          <a:effectLst/>
                        </a:rPr>
                        <a:t>10th Most Common Venue</a:t>
                      </a:r>
                      <a:endParaRPr lang="en-US" sz="1000" b="1" dirty="0">
                        <a:effectLst/>
                      </a:endParaRPr>
                    </a:p>
                  </a:txBody>
                  <a:tcPr marL="11692" marR="11692" marT="11692" marB="11692" anchor="ctr"/>
                </a:tc>
                <a:extLst>
                  <a:ext uri="{0D108BD9-81ED-4DB2-BD59-A6C34878D82A}">
                    <a16:rowId xmlns:a16="http://schemas.microsoft.com/office/drawing/2014/main" val="3084926804"/>
                  </a:ext>
                </a:extLst>
              </a:tr>
              <a:tr h="0">
                <a:tc>
                  <a:txBody>
                    <a:bodyPr/>
                    <a:lstStyle/>
                    <a:p>
                      <a:pPr algn="l" fontAlgn="ctr"/>
                      <a:r>
                        <a:rPr lang="en-US" sz="1000" kern="1200" dirty="0" err="1">
                          <a:solidFill>
                            <a:schemeClr val="tx1"/>
                          </a:solidFill>
                          <a:effectLst/>
                          <a:latin typeface="+mn-lt"/>
                          <a:ea typeface="+mn-ea"/>
                          <a:cs typeface="+mn-cs"/>
                        </a:rPr>
                        <a:t>Havering</a:t>
                      </a:r>
                      <a:endParaRPr lang="en-US" sz="1000" kern="1200" dirty="0">
                        <a:solidFill>
                          <a:schemeClr val="tx1"/>
                        </a:solidFill>
                        <a:effectLst/>
                        <a:latin typeface="+mn-lt"/>
                        <a:ea typeface="+mn-ea"/>
                        <a:cs typeface="+mn-cs"/>
                      </a:endParaRPr>
                    </a:p>
                  </a:txBody>
                  <a:tcPr marL="38100" marR="38100" marT="38100" marB="38100" anchor="ctr"/>
                </a:tc>
                <a:tc>
                  <a:txBody>
                    <a:bodyPr/>
                    <a:lstStyle/>
                    <a:p>
                      <a:pPr algn="l" fontAlgn="ctr"/>
                      <a:r>
                        <a:rPr lang="en-US" sz="1000" kern="1200" dirty="0">
                          <a:solidFill>
                            <a:schemeClr val="tx1"/>
                          </a:solidFill>
                          <a:effectLst/>
                          <a:latin typeface="+mn-lt"/>
                          <a:ea typeface="+mn-ea"/>
                          <a:cs typeface="+mn-cs"/>
                        </a:rPr>
                        <a:t>197615</a:t>
                      </a:r>
                    </a:p>
                  </a:txBody>
                  <a:tcPr marL="38100" marR="38100" marT="38100" marB="38100" anchor="ctr"/>
                </a:tc>
                <a:tc>
                  <a:txBody>
                    <a:bodyPr/>
                    <a:lstStyle/>
                    <a:p>
                      <a:pPr algn="l" fontAlgn="ctr"/>
                      <a:r>
                        <a:rPr lang="en-US" sz="1000" kern="1200" dirty="0">
                          <a:solidFill>
                            <a:schemeClr val="tx1"/>
                          </a:solidFill>
                          <a:effectLst/>
                          <a:latin typeface="+mn-lt"/>
                          <a:ea typeface="+mn-ea"/>
                          <a:cs typeface="+mn-cs"/>
                        </a:rPr>
                        <a:t>2989</a:t>
                      </a:r>
                    </a:p>
                  </a:txBody>
                  <a:tcPr marL="38100" marR="38100" marT="38100" marB="38100" anchor="ctr"/>
                </a:tc>
                <a:tc>
                  <a:txBody>
                    <a:bodyPr/>
                    <a:lstStyle/>
                    <a:p>
                      <a:pPr algn="l" fontAlgn="ctr"/>
                      <a:r>
                        <a:rPr lang="en-US" sz="1000" kern="1200" dirty="0">
                          <a:solidFill>
                            <a:schemeClr val="tx1"/>
                          </a:solidFill>
                          <a:effectLst/>
                          <a:latin typeface="+mn-lt"/>
                          <a:ea typeface="+mn-ea"/>
                          <a:cs typeface="+mn-cs"/>
                        </a:rPr>
                        <a:t>7345</a:t>
                      </a:r>
                    </a:p>
                  </a:txBody>
                  <a:tcPr marL="38100" marR="38100" marT="38100" marB="38100" anchor="ctr"/>
                </a:tc>
                <a:tc>
                  <a:txBody>
                    <a:bodyPr/>
                    <a:lstStyle/>
                    <a:p>
                      <a:pPr algn="l" fontAlgn="ctr"/>
                      <a:r>
                        <a:rPr lang="en-US" sz="1000" kern="1200" dirty="0">
                          <a:solidFill>
                            <a:schemeClr val="tx1"/>
                          </a:solidFill>
                          <a:effectLst/>
                          <a:latin typeface="+mn-lt"/>
                          <a:ea typeface="+mn-ea"/>
                          <a:cs typeface="+mn-cs"/>
                        </a:rPr>
                        <a:t>4933</a:t>
                      </a:r>
                    </a:p>
                  </a:txBody>
                  <a:tcPr marL="38100" marR="38100" marT="38100" marB="38100" anchor="ctr"/>
                </a:tc>
                <a:tc>
                  <a:txBody>
                    <a:bodyPr/>
                    <a:lstStyle/>
                    <a:p>
                      <a:pPr algn="l" fontAlgn="ctr"/>
                      <a:r>
                        <a:rPr lang="en-US" sz="1000" kern="1200" dirty="0">
                          <a:solidFill>
                            <a:schemeClr val="tx1"/>
                          </a:solidFill>
                          <a:effectLst/>
                          <a:latin typeface="+mn-lt"/>
                          <a:ea typeface="+mn-ea"/>
                          <a:cs typeface="+mn-cs"/>
                        </a:rPr>
                        <a:t>11545</a:t>
                      </a:r>
                    </a:p>
                  </a:txBody>
                  <a:tcPr marL="38100" marR="38100" marT="38100" marB="38100" anchor="ctr"/>
                </a:tc>
                <a:tc>
                  <a:txBody>
                    <a:bodyPr/>
                    <a:lstStyle/>
                    <a:p>
                      <a:pPr algn="l" fontAlgn="ctr"/>
                      <a:r>
                        <a:rPr lang="en-US" sz="1000" kern="1200" dirty="0">
                          <a:solidFill>
                            <a:schemeClr val="tx1"/>
                          </a:solidFill>
                          <a:effectLst/>
                          <a:latin typeface="+mn-lt"/>
                          <a:ea typeface="+mn-ea"/>
                          <a:cs typeface="+mn-cs"/>
                        </a:rPr>
                        <a:t>11481</a:t>
                      </a:r>
                    </a:p>
                  </a:txBody>
                  <a:tcPr marL="38100" marR="38100" marT="38100" marB="38100" anchor="ctr"/>
                </a:tc>
                <a:tc>
                  <a:txBody>
                    <a:bodyPr/>
                    <a:lstStyle/>
                    <a:p>
                      <a:pPr algn="l" fontAlgn="ctr"/>
                      <a:r>
                        <a:rPr lang="en-US" sz="1000" kern="1200" dirty="0">
                          <a:solidFill>
                            <a:schemeClr val="tx1"/>
                          </a:solidFill>
                          <a:effectLst/>
                          <a:latin typeface="+mn-lt"/>
                          <a:ea typeface="+mn-ea"/>
                          <a:cs typeface="+mn-cs"/>
                        </a:rPr>
                        <a:t>1324</a:t>
                      </a:r>
                    </a:p>
                  </a:txBody>
                  <a:tcPr marL="38100" marR="38100" marT="38100" marB="38100" anchor="ctr"/>
                </a:tc>
                <a:tc>
                  <a:txBody>
                    <a:bodyPr/>
                    <a:lstStyle/>
                    <a:p>
                      <a:pPr algn="l" fontAlgn="ctr"/>
                      <a:r>
                        <a:rPr lang="en-US" sz="1000" kern="1200" dirty="0">
                          <a:solidFill>
                            <a:schemeClr val="tx1"/>
                          </a:solidFill>
                          <a:effectLst/>
                          <a:latin typeface="+mn-lt"/>
                          <a:ea typeface="+mn-ea"/>
                          <a:cs typeface="+mn-cs"/>
                        </a:rPr>
                        <a:t>3</a:t>
                      </a:r>
                    </a:p>
                  </a:txBody>
                  <a:tcPr marL="38100" marR="38100" marT="38100" marB="38100" anchor="ctr"/>
                </a:tc>
                <a:tc>
                  <a:txBody>
                    <a:bodyPr/>
                    <a:lstStyle/>
                    <a:p>
                      <a:pPr algn="l" fontAlgn="ctr"/>
                      <a:r>
                        <a:rPr lang="en-US" sz="1000" kern="1200" dirty="0">
                          <a:solidFill>
                            <a:schemeClr val="tx1"/>
                          </a:solidFill>
                          <a:effectLst/>
                          <a:latin typeface="+mn-lt"/>
                          <a:ea typeface="+mn-ea"/>
                          <a:cs typeface="+mn-cs"/>
                        </a:rPr>
                        <a:t>Park</a:t>
                      </a:r>
                    </a:p>
                  </a:txBody>
                  <a:tcPr marL="38100" marR="38100" marT="38100" marB="38100" anchor="ctr"/>
                </a:tc>
                <a:tc>
                  <a:txBody>
                    <a:bodyPr/>
                    <a:lstStyle/>
                    <a:p>
                      <a:pPr algn="l" fontAlgn="ctr"/>
                      <a:r>
                        <a:rPr lang="en-US" sz="1000" kern="1200" dirty="0">
                          <a:solidFill>
                            <a:schemeClr val="tx1"/>
                          </a:solidFill>
                          <a:effectLst/>
                          <a:latin typeface="+mn-lt"/>
                          <a:ea typeface="+mn-ea"/>
                          <a:cs typeface="+mn-cs"/>
                        </a:rPr>
                        <a:t>Breakfast Spot</a:t>
                      </a:r>
                    </a:p>
                  </a:txBody>
                  <a:tcPr marL="38100" marR="38100" marT="38100" marB="38100" anchor="ctr"/>
                </a:tc>
                <a:tc>
                  <a:txBody>
                    <a:bodyPr/>
                    <a:lstStyle/>
                    <a:p>
                      <a:pPr algn="l" fontAlgn="ctr"/>
                      <a:r>
                        <a:rPr lang="en-US" sz="1000" kern="1200" dirty="0">
                          <a:solidFill>
                            <a:schemeClr val="tx1"/>
                          </a:solidFill>
                          <a:effectLst/>
                          <a:latin typeface="+mn-lt"/>
                          <a:ea typeface="+mn-ea"/>
                          <a:cs typeface="+mn-cs"/>
                        </a:rPr>
                        <a:t>Forest</a:t>
                      </a:r>
                    </a:p>
                  </a:txBody>
                  <a:tcPr marL="38100" marR="38100" marT="38100" marB="38100" anchor="ctr"/>
                </a:tc>
                <a:tc>
                  <a:txBody>
                    <a:bodyPr/>
                    <a:lstStyle/>
                    <a:p>
                      <a:pPr algn="l" fontAlgn="ctr"/>
                      <a:r>
                        <a:rPr lang="en-US" sz="1000" kern="1200" dirty="0">
                          <a:solidFill>
                            <a:schemeClr val="tx1"/>
                          </a:solidFill>
                          <a:effectLst/>
                          <a:latin typeface="+mn-lt"/>
                          <a:ea typeface="+mn-ea"/>
                          <a:cs typeface="+mn-cs"/>
                        </a:rPr>
                        <a:t>Yoga Studio</a:t>
                      </a:r>
                    </a:p>
                  </a:txBody>
                  <a:tcPr marL="38100" marR="38100" marT="38100" marB="38100" anchor="ctr"/>
                </a:tc>
                <a:tc>
                  <a:txBody>
                    <a:bodyPr/>
                    <a:lstStyle/>
                    <a:p>
                      <a:pPr algn="l" fontAlgn="ctr"/>
                      <a:r>
                        <a:rPr lang="en-US" sz="1000" kern="1200" dirty="0">
                          <a:solidFill>
                            <a:schemeClr val="tx1"/>
                          </a:solidFill>
                          <a:effectLst/>
                          <a:latin typeface="+mn-lt"/>
                          <a:ea typeface="+mn-ea"/>
                          <a:cs typeface="+mn-cs"/>
                        </a:rPr>
                        <a:t>Garden Center</a:t>
                      </a:r>
                    </a:p>
                  </a:txBody>
                  <a:tcPr marL="38100" marR="38100" marT="38100" marB="38100" anchor="ctr"/>
                </a:tc>
                <a:tc>
                  <a:txBody>
                    <a:bodyPr/>
                    <a:lstStyle/>
                    <a:p>
                      <a:pPr algn="l" fontAlgn="ctr"/>
                      <a:r>
                        <a:rPr lang="en-US" sz="1000" kern="1200" dirty="0">
                          <a:solidFill>
                            <a:schemeClr val="tx1"/>
                          </a:solidFill>
                          <a:effectLst/>
                          <a:latin typeface="+mn-lt"/>
                          <a:ea typeface="+mn-ea"/>
                          <a:cs typeface="+mn-cs"/>
                        </a:rPr>
                        <a:t>Gaming Cafe</a:t>
                      </a:r>
                    </a:p>
                  </a:txBody>
                  <a:tcPr marL="38100" marR="38100" marT="38100" marB="38100" anchor="ctr"/>
                </a:tc>
                <a:tc>
                  <a:txBody>
                    <a:bodyPr/>
                    <a:lstStyle/>
                    <a:p>
                      <a:pPr algn="l" fontAlgn="ctr"/>
                      <a:r>
                        <a:rPr lang="en-US" sz="1000" kern="1200" dirty="0">
                          <a:solidFill>
                            <a:schemeClr val="tx1"/>
                          </a:solidFill>
                          <a:effectLst/>
                          <a:latin typeface="+mn-lt"/>
                          <a:ea typeface="+mn-ea"/>
                          <a:cs typeface="+mn-cs"/>
                        </a:rPr>
                        <a:t>Furniture / Home Store</a:t>
                      </a:r>
                    </a:p>
                  </a:txBody>
                  <a:tcPr marL="38100" marR="38100" marT="38100" marB="38100" anchor="ctr"/>
                </a:tc>
                <a:tc>
                  <a:txBody>
                    <a:bodyPr/>
                    <a:lstStyle/>
                    <a:p>
                      <a:pPr algn="l" fontAlgn="ctr"/>
                      <a:r>
                        <a:rPr lang="en-US" sz="1000" kern="1200" dirty="0">
                          <a:solidFill>
                            <a:schemeClr val="tx1"/>
                          </a:solidFill>
                          <a:effectLst/>
                          <a:latin typeface="+mn-lt"/>
                          <a:ea typeface="+mn-ea"/>
                          <a:cs typeface="+mn-cs"/>
                        </a:rPr>
                        <a:t>Fruit &amp; Vegetable Store</a:t>
                      </a:r>
                    </a:p>
                  </a:txBody>
                  <a:tcPr marL="38100" marR="38100" marT="38100" marB="38100" anchor="ctr"/>
                </a:tc>
                <a:tc>
                  <a:txBody>
                    <a:bodyPr/>
                    <a:lstStyle/>
                    <a:p>
                      <a:pPr algn="l" fontAlgn="ctr"/>
                      <a:r>
                        <a:rPr lang="en-US" sz="1000" kern="1200" dirty="0">
                          <a:solidFill>
                            <a:schemeClr val="tx1"/>
                          </a:solidFill>
                          <a:effectLst/>
                          <a:latin typeface="+mn-lt"/>
                          <a:ea typeface="+mn-ea"/>
                          <a:cs typeface="+mn-cs"/>
                        </a:rPr>
                        <a:t>Frozen Yogurt Shop</a:t>
                      </a:r>
                    </a:p>
                  </a:txBody>
                  <a:tcPr marL="38100" marR="38100" marT="38100" marB="38100" anchor="ctr"/>
                </a:tc>
                <a:tc>
                  <a:txBody>
                    <a:bodyPr/>
                    <a:lstStyle/>
                    <a:p>
                      <a:pPr algn="l" fontAlgn="ctr"/>
                      <a:r>
                        <a:rPr lang="en-US" sz="1000" kern="1200" dirty="0">
                          <a:solidFill>
                            <a:schemeClr val="tx1"/>
                          </a:solidFill>
                          <a:effectLst/>
                          <a:latin typeface="+mn-lt"/>
                          <a:ea typeface="+mn-ea"/>
                          <a:cs typeface="+mn-cs"/>
                        </a:rPr>
                        <a:t>Fried Chicken Joint</a:t>
                      </a:r>
                    </a:p>
                  </a:txBody>
                  <a:tcPr marL="38100" marR="38100" marT="38100" marB="38100" anchor="ctr"/>
                </a:tc>
                <a:extLst>
                  <a:ext uri="{0D108BD9-81ED-4DB2-BD59-A6C34878D82A}">
                    <a16:rowId xmlns:a16="http://schemas.microsoft.com/office/drawing/2014/main" val="1480311526"/>
                  </a:ext>
                </a:extLst>
              </a:tr>
            </a:tbl>
          </a:graphicData>
        </a:graphic>
      </p:graphicFrame>
      <p:sp>
        <p:nvSpPr>
          <p:cNvPr id="9" name="TextBox 8">
            <a:extLst>
              <a:ext uri="{FF2B5EF4-FFF2-40B4-BE49-F238E27FC236}">
                <a16:creationId xmlns:a16="http://schemas.microsoft.com/office/drawing/2014/main" id="{68061B01-58EE-4E61-AEFD-1096F74CC2AA}"/>
              </a:ext>
            </a:extLst>
          </p:cNvPr>
          <p:cNvSpPr txBox="1"/>
          <p:nvPr/>
        </p:nvSpPr>
        <p:spPr>
          <a:xfrm>
            <a:off x="1714500" y="2553684"/>
            <a:ext cx="8458200" cy="369332"/>
          </a:xfrm>
          <a:prstGeom prst="rect">
            <a:avLst/>
          </a:prstGeom>
          <a:noFill/>
        </p:spPr>
        <p:txBody>
          <a:bodyPr wrap="square" rtlCol="0">
            <a:spAutoFit/>
          </a:bodyPr>
          <a:lstStyle/>
          <a:p>
            <a:r>
              <a:rPr lang="en-US" dirty="0"/>
              <a:t>Cluster 4</a:t>
            </a:r>
          </a:p>
        </p:txBody>
      </p:sp>
    </p:spTree>
    <p:extLst>
      <p:ext uri="{BB962C8B-B14F-4D97-AF65-F5344CB8AC3E}">
        <p14:creationId xmlns:p14="http://schemas.microsoft.com/office/powerpoint/2010/main" val="4237565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47BD04-BADF-4959-A988-A8AFA7AD2FDE}"/>
              </a:ext>
            </a:extLst>
          </p:cNvPr>
          <p:cNvSpPr>
            <a:spLocks noGrp="1"/>
          </p:cNvSpPr>
          <p:nvPr>
            <p:ph type="title"/>
          </p:nvPr>
        </p:nvSpPr>
        <p:spPr>
          <a:xfrm>
            <a:off x="1484311" y="685800"/>
            <a:ext cx="10018713" cy="1752599"/>
          </a:xfrm>
        </p:spPr>
        <p:txBody>
          <a:bodyPr/>
          <a:lstStyle/>
          <a:p>
            <a:r>
              <a:rPr lang="en-US" dirty="0"/>
              <a:t>Results</a:t>
            </a:r>
          </a:p>
        </p:txBody>
      </p:sp>
      <p:graphicFrame>
        <p:nvGraphicFramePr>
          <p:cNvPr id="8" name="Content Placeholder 3">
            <a:extLst>
              <a:ext uri="{FF2B5EF4-FFF2-40B4-BE49-F238E27FC236}">
                <a16:creationId xmlns:a16="http://schemas.microsoft.com/office/drawing/2014/main" id="{480CFA41-BD6D-448A-91CE-14D04D8C4CBD}"/>
              </a:ext>
            </a:extLst>
          </p:cNvPr>
          <p:cNvGraphicFramePr>
            <a:graphicFrameLocks noGrp="1"/>
          </p:cNvGraphicFramePr>
          <p:nvPr>
            <p:ph idx="1"/>
            <p:extLst>
              <p:ext uri="{D42A27DB-BD31-4B8C-83A1-F6EECF244321}">
                <p14:modId xmlns:p14="http://schemas.microsoft.com/office/powerpoint/2010/main" val="2810061871"/>
              </p:ext>
            </p:extLst>
          </p:nvPr>
        </p:nvGraphicFramePr>
        <p:xfrm>
          <a:off x="1484311" y="3229834"/>
          <a:ext cx="10424160" cy="1699784"/>
        </p:xfrm>
        <a:graphic>
          <a:graphicData uri="http://schemas.openxmlformats.org/drawingml/2006/table">
            <a:tbl>
              <a:tblPr firstRow="1">
                <a:tableStyleId>{3B4B98B0-60AC-42C2-AFA5-B58CD77FA1E5}</a:tableStyleId>
              </a:tblPr>
              <a:tblGrid>
                <a:gridCol w="548640">
                  <a:extLst>
                    <a:ext uri="{9D8B030D-6E8A-4147-A177-3AD203B41FA5}">
                      <a16:colId xmlns:a16="http://schemas.microsoft.com/office/drawing/2014/main" val="2108959736"/>
                    </a:ext>
                  </a:extLst>
                </a:gridCol>
                <a:gridCol w="548640">
                  <a:extLst>
                    <a:ext uri="{9D8B030D-6E8A-4147-A177-3AD203B41FA5}">
                      <a16:colId xmlns:a16="http://schemas.microsoft.com/office/drawing/2014/main" val="2200488083"/>
                    </a:ext>
                  </a:extLst>
                </a:gridCol>
                <a:gridCol w="548640">
                  <a:extLst>
                    <a:ext uri="{9D8B030D-6E8A-4147-A177-3AD203B41FA5}">
                      <a16:colId xmlns:a16="http://schemas.microsoft.com/office/drawing/2014/main" val="1670480207"/>
                    </a:ext>
                  </a:extLst>
                </a:gridCol>
                <a:gridCol w="548640">
                  <a:extLst>
                    <a:ext uri="{9D8B030D-6E8A-4147-A177-3AD203B41FA5}">
                      <a16:colId xmlns:a16="http://schemas.microsoft.com/office/drawing/2014/main" val="1244288175"/>
                    </a:ext>
                  </a:extLst>
                </a:gridCol>
                <a:gridCol w="548640">
                  <a:extLst>
                    <a:ext uri="{9D8B030D-6E8A-4147-A177-3AD203B41FA5}">
                      <a16:colId xmlns:a16="http://schemas.microsoft.com/office/drawing/2014/main" val="2918315378"/>
                    </a:ext>
                  </a:extLst>
                </a:gridCol>
                <a:gridCol w="548640">
                  <a:extLst>
                    <a:ext uri="{9D8B030D-6E8A-4147-A177-3AD203B41FA5}">
                      <a16:colId xmlns:a16="http://schemas.microsoft.com/office/drawing/2014/main" val="3969842105"/>
                    </a:ext>
                  </a:extLst>
                </a:gridCol>
                <a:gridCol w="548640">
                  <a:extLst>
                    <a:ext uri="{9D8B030D-6E8A-4147-A177-3AD203B41FA5}">
                      <a16:colId xmlns:a16="http://schemas.microsoft.com/office/drawing/2014/main" val="3348590828"/>
                    </a:ext>
                  </a:extLst>
                </a:gridCol>
                <a:gridCol w="548640">
                  <a:extLst>
                    <a:ext uri="{9D8B030D-6E8A-4147-A177-3AD203B41FA5}">
                      <a16:colId xmlns:a16="http://schemas.microsoft.com/office/drawing/2014/main" val="531508539"/>
                    </a:ext>
                  </a:extLst>
                </a:gridCol>
                <a:gridCol w="548640">
                  <a:extLst>
                    <a:ext uri="{9D8B030D-6E8A-4147-A177-3AD203B41FA5}">
                      <a16:colId xmlns:a16="http://schemas.microsoft.com/office/drawing/2014/main" val="2057163884"/>
                    </a:ext>
                  </a:extLst>
                </a:gridCol>
                <a:gridCol w="548640">
                  <a:extLst>
                    <a:ext uri="{9D8B030D-6E8A-4147-A177-3AD203B41FA5}">
                      <a16:colId xmlns:a16="http://schemas.microsoft.com/office/drawing/2014/main" val="2222739319"/>
                    </a:ext>
                  </a:extLst>
                </a:gridCol>
                <a:gridCol w="548640">
                  <a:extLst>
                    <a:ext uri="{9D8B030D-6E8A-4147-A177-3AD203B41FA5}">
                      <a16:colId xmlns:a16="http://schemas.microsoft.com/office/drawing/2014/main" val="3777922099"/>
                    </a:ext>
                  </a:extLst>
                </a:gridCol>
                <a:gridCol w="548640">
                  <a:extLst>
                    <a:ext uri="{9D8B030D-6E8A-4147-A177-3AD203B41FA5}">
                      <a16:colId xmlns:a16="http://schemas.microsoft.com/office/drawing/2014/main" val="2016352583"/>
                    </a:ext>
                  </a:extLst>
                </a:gridCol>
                <a:gridCol w="548640">
                  <a:extLst>
                    <a:ext uri="{9D8B030D-6E8A-4147-A177-3AD203B41FA5}">
                      <a16:colId xmlns:a16="http://schemas.microsoft.com/office/drawing/2014/main" val="1628206439"/>
                    </a:ext>
                  </a:extLst>
                </a:gridCol>
                <a:gridCol w="548640">
                  <a:extLst>
                    <a:ext uri="{9D8B030D-6E8A-4147-A177-3AD203B41FA5}">
                      <a16:colId xmlns:a16="http://schemas.microsoft.com/office/drawing/2014/main" val="3613074596"/>
                    </a:ext>
                  </a:extLst>
                </a:gridCol>
                <a:gridCol w="548640">
                  <a:extLst>
                    <a:ext uri="{9D8B030D-6E8A-4147-A177-3AD203B41FA5}">
                      <a16:colId xmlns:a16="http://schemas.microsoft.com/office/drawing/2014/main" val="2992805803"/>
                    </a:ext>
                  </a:extLst>
                </a:gridCol>
                <a:gridCol w="548640">
                  <a:extLst>
                    <a:ext uri="{9D8B030D-6E8A-4147-A177-3AD203B41FA5}">
                      <a16:colId xmlns:a16="http://schemas.microsoft.com/office/drawing/2014/main" val="3031206087"/>
                    </a:ext>
                  </a:extLst>
                </a:gridCol>
                <a:gridCol w="548640">
                  <a:extLst>
                    <a:ext uri="{9D8B030D-6E8A-4147-A177-3AD203B41FA5}">
                      <a16:colId xmlns:a16="http://schemas.microsoft.com/office/drawing/2014/main" val="1505035044"/>
                    </a:ext>
                  </a:extLst>
                </a:gridCol>
                <a:gridCol w="548640">
                  <a:extLst>
                    <a:ext uri="{9D8B030D-6E8A-4147-A177-3AD203B41FA5}">
                      <a16:colId xmlns:a16="http://schemas.microsoft.com/office/drawing/2014/main" val="4052403764"/>
                    </a:ext>
                  </a:extLst>
                </a:gridCol>
                <a:gridCol w="548640">
                  <a:extLst>
                    <a:ext uri="{9D8B030D-6E8A-4147-A177-3AD203B41FA5}">
                      <a16:colId xmlns:a16="http://schemas.microsoft.com/office/drawing/2014/main" val="1155716024"/>
                    </a:ext>
                  </a:extLst>
                </a:gridCol>
              </a:tblGrid>
              <a:tr h="0">
                <a:tc>
                  <a:txBody>
                    <a:bodyPr/>
                    <a:lstStyle/>
                    <a:p>
                      <a:pPr algn="ctr" fontAlgn="ctr"/>
                      <a:br>
                        <a:rPr lang="en-US" sz="1000" dirty="0">
                          <a:effectLst/>
                        </a:rPr>
                      </a:br>
                      <a:r>
                        <a:rPr lang="en-US" sz="1000" dirty="0">
                          <a:effectLst/>
                        </a:rPr>
                        <a:t>Borough</a:t>
                      </a:r>
                      <a:endParaRPr lang="en-US" sz="1000" b="1" dirty="0">
                        <a:effectLst/>
                      </a:endParaRPr>
                    </a:p>
                  </a:txBody>
                  <a:tcPr marL="11692" marR="11692" marT="11692" marB="11692" anchor="ctr"/>
                </a:tc>
                <a:tc>
                  <a:txBody>
                    <a:bodyPr/>
                    <a:lstStyle/>
                    <a:p>
                      <a:pPr algn="ctr" fontAlgn="ctr"/>
                      <a:r>
                        <a:rPr lang="en-US" sz="1000" dirty="0">
                          <a:effectLst/>
                        </a:rPr>
                        <a:t>White British</a:t>
                      </a:r>
                      <a:endParaRPr lang="en-US" sz="1000" b="1" dirty="0">
                        <a:effectLst/>
                      </a:endParaRPr>
                    </a:p>
                  </a:txBody>
                  <a:tcPr marL="11692" marR="11692" marT="11692" marB="11692" anchor="ctr"/>
                </a:tc>
                <a:tc>
                  <a:txBody>
                    <a:bodyPr/>
                    <a:lstStyle/>
                    <a:p>
                      <a:pPr algn="ctr" fontAlgn="ctr"/>
                      <a:r>
                        <a:rPr lang="en-US" sz="1000" dirty="0">
                          <a:effectLst/>
                        </a:rPr>
                        <a:t>White Irish</a:t>
                      </a:r>
                      <a:endParaRPr lang="en-US" sz="1000" b="1" dirty="0">
                        <a:effectLst/>
                      </a:endParaRPr>
                    </a:p>
                  </a:txBody>
                  <a:tcPr marL="11692" marR="11692" marT="11692" marB="11692" anchor="ctr"/>
                </a:tc>
                <a:tc>
                  <a:txBody>
                    <a:bodyPr/>
                    <a:lstStyle/>
                    <a:p>
                      <a:pPr algn="ctr" fontAlgn="ctr"/>
                      <a:r>
                        <a:rPr lang="en-US" sz="1000" dirty="0">
                          <a:effectLst/>
                        </a:rPr>
                        <a:t>White Other</a:t>
                      </a:r>
                      <a:endParaRPr lang="en-US" sz="1000" b="1" dirty="0">
                        <a:effectLst/>
                      </a:endParaRPr>
                    </a:p>
                  </a:txBody>
                  <a:tcPr marL="11692" marR="11692" marT="11692" marB="11692" anchor="ctr"/>
                </a:tc>
                <a:tc>
                  <a:txBody>
                    <a:bodyPr/>
                    <a:lstStyle/>
                    <a:p>
                      <a:pPr algn="ctr" fontAlgn="ctr"/>
                      <a:r>
                        <a:rPr lang="en-US" sz="1000" dirty="0">
                          <a:effectLst/>
                        </a:rPr>
                        <a:t>Mixed</a:t>
                      </a:r>
                      <a:endParaRPr lang="en-US" sz="1000" b="1" dirty="0">
                        <a:effectLst/>
                      </a:endParaRPr>
                    </a:p>
                  </a:txBody>
                  <a:tcPr marL="11692" marR="11692" marT="11692" marB="11692" anchor="ctr"/>
                </a:tc>
                <a:tc>
                  <a:txBody>
                    <a:bodyPr/>
                    <a:lstStyle/>
                    <a:p>
                      <a:pPr algn="ctr" fontAlgn="ctr"/>
                      <a:r>
                        <a:rPr lang="en-US" sz="1000">
                          <a:effectLst/>
                        </a:rPr>
                        <a:t>Asian</a:t>
                      </a:r>
                      <a:endParaRPr lang="en-US" sz="1000" b="1">
                        <a:effectLst/>
                      </a:endParaRPr>
                    </a:p>
                  </a:txBody>
                  <a:tcPr marL="11692" marR="11692" marT="11692" marB="11692" anchor="ctr"/>
                </a:tc>
                <a:tc>
                  <a:txBody>
                    <a:bodyPr/>
                    <a:lstStyle/>
                    <a:p>
                      <a:pPr algn="ctr" fontAlgn="ctr"/>
                      <a:r>
                        <a:rPr lang="en-US" sz="1000">
                          <a:effectLst/>
                        </a:rPr>
                        <a:t>Black</a:t>
                      </a:r>
                      <a:endParaRPr lang="en-US" sz="1000" b="1">
                        <a:effectLst/>
                      </a:endParaRPr>
                    </a:p>
                  </a:txBody>
                  <a:tcPr marL="11692" marR="11692" marT="11692" marB="11692" anchor="ctr"/>
                </a:tc>
                <a:tc>
                  <a:txBody>
                    <a:bodyPr/>
                    <a:lstStyle/>
                    <a:p>
                      <a:pPr algn="ctr" fontAlgn="ctr"/>
                      <a:r>
                        <a:rPr lang="en-US" sz="1000" dirty="0">
                          <a:effectLst/>
                        </a:rPr>
                        <a:t>Other</a:t>
                      </a:r>
                      <a:endParaRPr lang="en-US" sz="1000" b="1" dirty="0">
                        <a:effectLst/>
                      </a:endParaRPr>
                    </a:p>
                  </a:txBody>
                  <a:tcPr marL="11692" marR="11692" marT="11692" marB="11692" anchor="ctr"/>
                </a:tc>
                <a:tc>
                  <a:txBody>
                    <a:bodyPr/>
                    <a:lstStyle/>
                    <a:p>
                      <a:pPr algn="ctr" fontAlgn="ctr"/>
                      <a:r>
                        <a:rPr lang="en-US" sz="1000">
                          <a:effectLst/>
                        </a:rPr>
                        <a:t>Cluster Labels</a:t>
                      </a:r>
                      <a:endParaRPr lang="en-US" sz="1000" b="1">
                        <a:effectLst/>
                      </a:endParaRPr>
                    </a:p>
                  </a:txBody>
                  <a:tcPr marL="11692" marR="11692" marT="11692" marB="11692" anchor="ctr"/>
                </a:tc>
                <a:tc>
                  <a:txBody>
                    <a:bodyPr/>
                    <a:lstStyle/>
                    <a:p>
                      <a:pPr algn="ctr" fontAlgn="ctr"/>
                      <a:r>
                        <a:rPr lang="en-US" sz="1000" dirty="0">
                          <a:effectLst/>
                        </a:rPr>
                        <a:t>1st Most Common Venue</a:t>
                      </a:r>
                      <a:endParaRPr lang="en-US" sz="1000" b="1" dirty="0">
                        <a:effectLst/>
                      </a:endParaRPr>
                    </a:p>
                  </a:txBody>
                  <a:tcPr marL="11692" marR="11692" marT="11692" marB="11692" anchor="ctr"/>
                </a:tc>
                <a:tc>
                  <a:txBody>
                    <a:bodyPr/>
                    <a:lstStyle/>
                    <a:p>
                      <a:pPr algn="ctr" fontAlgn="ctr"/>
                      <a:r>
                        <a:rPr lang="en-US" sz="1000" dirty="0">
                          <a:effectLst/>
                        </a:rPr>
                        <a:t>2nd Most Common Venue</a:t>
                      </a:r>
                      <a:endParaRPr lang="en-US" sz="1000" b="1" dirty="0">
                        <a:effectLst/>
                      </a:endParaRPr>
                    </a:p>
                  </a:txBody>
                  <a:tcPr marL="11692" marR="11692" marT="11692" marB="11692" anchor="ctr"/>
                </a:tc>
                <a:tc>
                  <a:txBody>
                    <a:bodyPr/>
                    <a:lstStyle/>
                    <a:p>
                      <a:pPr algn="ctr" fontAlgn="ctr"/>
                      <a:r>
                        <a:rPr lang="en-US" sz="1000" dirty="0">
                          <a:effectLst/>
                        </a:rPr>
                        <a:t>3rd Most Common Venue</a:t>
                      </a:r>
                      <a:endParaRPr lang="en-US" sz="1000" b="1" dirty="0">
                        <a:effectLst/>
                      </a:endParaRPr>
                    </a:p>
                  </a:txBody>
                  <a:tcPr marL="11692" marR="11692" marT="11692" marB="11692" anchor="ctr"/>
                </a:tc>
                <a:tc>
                  <a:txBody>
                    <a:bodyPr/>
                    <a:lstStyle/>
                    <a:p>
                      <a:pPr algn="ctr" fontAlgn="ctr"/>
                      <a:r>
                        <a:rPr lang="en-US" sz="1000" dirty="0">
                          <a:effectLst/>
                        </a:rPr>
                        <a:t>4th Most Common Venue</a:t>
                      </a:r>
                      <a:endParaRPr lang="en-US" sz="1000" b="1" dirty="0">
                        <a:effectLst/>
                      </a:endParaRPr>
                    </a:p>
                  </a:txBody>
                  <a:tcPr marL="11692" marR="11692" marT="11692" marB="11692" anchor="ctr"/>
                </a:tc>
                <a:tc>
                  <a:txBody>
                    <a:bodyPr/>
                    <a:lstStyle/>
                    <a:p>
                      <a:pPr algn="ctr" fontAlgn="ctr"/>
                      <a:r>
                        <a:rPr lang="en-US" sz="1000" dirty="0">
                          <a:effectLst/>
                        </a:rPr>
                        <a:t>5th Most Common Venue</a:t>
                      </a:r>
                      <a:endParaRPr lang="en-US" sz="1000" b="1" dirty="0">
                        <a:effectLst/>
                      </a:endParaRPr>
                    </a:p>
                  </a:txBody>
                  <a:tcPr marL="11692" marR="11692" marT="11692" marB="11692" anchor="ctr"/>
                </a:tc>
                <a:tc>
                  <a:txBody>
                    <a:bodyPr/>
                    <a:lstStyle/>
                    <a:p>
                      <a:pPr algn="ctr" fontAlgn="ctr"/>
                      <a:r>
                        <a:rPr lang="en-US" sz="1000" dirty="0">
                          <a:effectLst/>
                        </a:rPr>
                        <a:t>6th Most Common Venue</a:t>
                      </a:r>
                      <a:endParaRPr lang="en-US" sz="1000" b="1" dirty="0">
                        <a:effectLst/>
                      </a:endParaRPr>
                    </a:p>
                  </a:txBody>
                  <a:tcPr marL="11692" marR="11692" marT="11692" marB="11692" anchor="ctr"/>
                </a:tc>
                <a:tc>
                  <a:txBody>
                    <a:bodyPr/>
                    <a:lstStyle/>
                    <a:p>
                      <a:pPr algn="ctr" fontAlgn="ctr"/>
                      <a:r>
                        <a:rPr lang="en-US" sz="1000" dirty="0">
                          <a:effectLst/>
                        </a:rPr>
                        <a:t>7th Most Common Venue</a:t>
                      </a:r>
                      <a:endParaRPr lang="en-US" sz="1000" b="1" dirty="0">
                        <a:effectLst/>
                      </a:endParaRPr>
                    </a:p>
                  </a:txBody>
                  <a:tcPr marL="11692" marR="11692" marT="11692" marB="11692" anchor="ctr"/>
                </a:tc>
                <a:tc>
                  <a:txBody>
                    <a:bodyPr/>
                    <a:lstStyle/>
                    <a:p>
                      <a:pPr algn="ctr" fontAlgn="ctr"/>
                      <a:r>
                        <a:rPr lang="en-US" sz="1000" dirty="0">
                          <a:effectLst/>
                        </a:rPr>
                        <a:t>8th Most Common Venue</a:t>
                      </a:r>
                      <a:endParaRPr lang="en-US" sz="1000" b="1" dirty="0">
                        <a:effectLst/>
                      </a:endParaRPr>
                    </a:p>
                  </a:txBody>
                  <a:tcPr marL="11692" marR="11692" marT="11692" marB="11692" anchor="ctr"/>
                </a:tc>
                <a:tc>
                  <a:txBody>
                    <a:bodyPr/>
                    <a:lstStyle/>
                    <a:p>
                      <a:pPr algn="ctr" fontAlgn="ctr"/>
                      <a:r>
                        <a:rPr lang="en-US" sz="1000" dirty="0">
                          <a:effectLst/>
                        </a:rPr>
                        <a:t>9th Most Common Venue</a:t>
                      </a:r>
                      <a:endParaRPr lang="en-US" sz="1000" b="1" dirty="0">
                        <a:effectLst/>
                      </a:endParaRPr>
                    </a:p>
                  </a:txBody>
                  <a:tcPr marL="11692" marR="11692" marT="11692" marB="11692" anchor="ctr"/>
                </a:tc>
                <a:tc>
                  <a:txBody>
                    <a:bodyPr/>
                    <a:lstStyle/>
                    <a:p>
                      <a:pPr algn="ctr" fontAlgn="ctr"/>
                      <a:r>
                        <a:rPr lang="en-US" sz="1000" dirty="0">
                          <a:effectLst/>
                        </a:rPr>
                        <a:t>10th Most Common Venue</a:t>
                      </a:r>
                      <a:endParaRPr lang="en-US" sz="1000" b="1" dirty="0">
                        <a:effectLst/>
                      </a:endParaRPr>
                    </a:p>
                  </a:txBody>
                  <a:tcPr marL="11692" marR="11692" marT="11692" marB="11692" anchor="ctr"/>
                </a:tc>
                <a:extLst>
                  <a:ext uri="{0D108BD9-81ED-4DB2-BD59-A6C34878D82A}">
                    <a16:rowId xmlns:a16="http://schemas.microsoft.com/office/drawing/2014/main" val="3084926804"/>
                  </a:ext>
                </a:extLst>
              </a:tr>
              <a:tr h="0">
                <a:tc>
                  <a:txBody>
                    <a:bodyPr/>
                    <a:lstStyle/>
                    <a:p>
                      <a:pPr marL="0" algn="l" defTabSz="457200" rtl="0" eaLnBrk="1" fontAlgn="ctr" latinLnBrk="0" hangingPunct="1"/>
                      <a:r>
                        <a:rPr lang="en-US" sz="1000" kern="1200" dirty="0">
                          <a:solidFill>
                            <a:schemeClr val="tx1"/>
                          </a:solidFill>
                          <a:effectLst/>
                          <a:latin typeface="+mn-lt"/>
                          <a:ea typeface="+mn-ea"/>
                          <a:cs typeface="+mn-cs"/>
                        </a:rPr>
                        <a:t>Hounslow</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96264</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4775</a:t>
                      </a:r>
                    </a:p>
                  </a:txBody>
                  <a:tcPr marL="38100" marR="38100" marT="38100" marB="38100" anchor="ctr"/>
                </a:tc>
                <a:tc>
                  <a:txBody>
                    <a:bodyPr/>
                    <a:lstStyle/>
                    <a:p>
                      <a:pPr marL="0" algn="l" defTabSz="457200" rtl="0" eaLnBrk="1" fontAlgn="ctr" latinLnBrk="0" hangingPunct="1"/>
                      <a:r>
                        <a:rPr lang="en-US" sz="1000" kern="1200">
                          <a:solidFill>
                            <a:schemeClr val="tx1"/>
                          </a:solidFill>
                          <a:effectLst/>
                          <a:latin typeface="+mn-lt"/>
                          <a:ea typeface="+mn-ea"/>
                          <a:cs typeface="+mn-cs"/>
                        </a:rPr>
                        <a:t>29466</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10349</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87257</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16813</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9033</a:t>
                      </a:r>
                    </a:p>
                  </a:txBody>
                  <a:tcPr marL="38100" marR="38100" marT="38100" marB="38100" anchor="ctr"/>
                </a:tc>
                <a:tc>
                  <a:txBody>
                    <a:bodyPr/>
                    <a:lstStyle/>
                    <a:p>
                      <a:pPr marL="0" algn="l" defTabSz="457200" rtl="0" eaLnBrk="1" fontAlgn="ctr" latinLnBrk="0" hangingPunct="1"/>
                      <a:r>
                        <a:rPr lang="en-US" sz="1000" kern="1200">
                          <a:solidFill>
                            <a:schemeClr val="tx1"/>
                          </a:solidFill>
                          <a:effectLst/>
                          <a:latin typeface="+mn-lt"/>
                          <a:ea typeface="+mn-ea"/>
                          <a:cs typeface="+mn-cs"/>
                        </a:rPr>
                        <a:t>4</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Bed &amp; Breakfast</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Café</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Pizza Place</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Park</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Film Studio</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Fruit &amp; Vegetable Store</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Frozen Yogurt Shop</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Fried Chicken Joint</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French Restaurant</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Forest</a:t>
                      </a:r>
                    </a:p>
                  </a:txBody>
                  <a:tcPr marL="38100" marR="38100" marT="38100" marB="38100" anchor="ctr"/>
                </a:tc>
                <a:extLst>
                  <a:ext uri="{0D108BD9-81ED-4DB2-BD59-A6C34878D82A}">
                    <a16:rowId xmlns:a16="http://schemas.microsoft.com/office/drawing/2014/main" val="1480311526"/>
                  </a:ext>
                </a:extLst>
              </a:tr>
              <a:tr h="0">
                <a:tc>
                  <a:txBody>
                    <a:bodyPr/>
                    <a:lstStyle/>
                    <a:p>
                      <a:pPr marL="0" algn="l" defTabSz="457200" rtl="0" eaLnBrk="1" fontAlgn="ctr" latinLnBrk="0" hangingPunct="1"/>
                      <a:r>
                        <a:rPr lang="en-US" sz="1000" kern="1200">
                          <a:solidFill>
                            <a:schemeClr val="tx1"/>
                          </a:solidFill>
                          <a:effectLst/>
                          <a:latin typeface="+mn-lt"/>
                          <a:ea typeface="+mn-ea"/>
                          <a:cs typeface="+mn-cs"/>
                        </a:rPr>
                        <a:t>Bromley</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239478</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4463</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16929</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10897</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16067</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18686</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2872</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4</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Café</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Pub</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Gastropub</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Park</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Gaming Cafe</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Fruit &amp; Vegetable Store</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Frozen Yogurt Shop</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Fried Chicken Joint</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French Restaurant</a:t>
                      </a:r>
                    </a:p>
                  </a:txBody>
                  <a:tcPr marL="38100" marR="38100" marT="38100" marB="38100" anchor="ctr"/>
                </a:tc>
                <a:tc>
                  <a:txBody>
                    <a:bodyPr/>
                    <a:lstStyle/>
                    <a:p>
                      <a:pPr marL="0" algn="l" defTabSz="457200" rtl="0" eaLnBrk="1" fontAlgn="ctr" latinLnBrk="0" hangingPunct="1"/>
                      <a:r>
                        <a:rPr lang="en-US" sz="1000" kern="1200" dirty="0">
                          <a:solidFill>
                            <a:schemeClr val="tx1"/>
                          </a:solidFill>
                          <a:effectLst/>
                          <a:latin typeface="+mn-lt"/>
                          <a:ea typeface="+mn-ea"/>
                          <a:cs typeface="+mn-cs"/>
                        </a:rPr>
                        <a:t>Forest</a:t>
                      </a:r>
                    </a:p>
                  </a:txBody>
                  <a:tcPr marL="38100" marR="38100" marT="38100" marB="38100" anchor="ctr"/>
                </a:tc>
                <a:extLst>
                  <a:ext uri="{0D108BD9-81ED-4DB2-BD59-A6C34878D82A}">
                    <a16:rowId xmlns:a16="http://schemas.microsoft.com/office/drawing/2014/main" val="1682671514"/>
                  </a:ext>
                </a:extLst>
              </a:tr>
            </a:tbl>
          </a:graphicData>
        </a:graphic>
      </p:graphicFrame>
      <p:sp>
        <p:nvSpPr>
          <p:cNvPr id="9" name="TextBox 8">
            <a:extLst>
              <a:ext uri="{FF2B5EF4-FFF2-40B4-BE49-F238E27FC236}">
                <a16:creationId xmlns:a16="http://schemas.microsoft.com/office/drawing/2014/main" id="{68061B01-58EE-4E61-AEFD-1096F74CC2AA}"/>
              </a:ext>
            </a:extLst>
          </p:cNvPr>
          <p:cNvSpPr txBox="1"/>
          <p:nvPr/>
        </p:nvSpPr>
        <p:spPr>
          <a:xfrm>
            <a:off x="1714500" y="2553684"/>
            <a:ext cx="8458200" cy="369332"/>
          </a:xfrm>
          <a:prstGeom prst="rect">
            <a:avLst/>
          </a:prstGeom>
          <a:noFill/>
        </p:spPr>
        <p:txBody>
          <a:bodyPr wrap="square" rtlCol="0">
            <a:spAutoFit/>
          </a:bodyPr>
          <a:lstStyle/>
          <a:p>
            <a:r>
              <a:rPr lang="en-US" dirty="0"/>
              <a:t>Cluster 5</a:t>
            </a:r>
          </a:p>
        </p:txBody>
      </p:sp>
    </p:spTree>
    <p:extLst>
      <p:ext uri="{BB962C8B-B14F-4D97-AF65-F5344CB8AC3E}">
        <p14:creationId xmlns:p14="http://schemas.microsoft.com/office/powerpoint/2010/main" val="1200121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09EE-3F2B-43A6-A447-AF2C9B3ED798}"/>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75CC265-AF83-4E76-9BB5-7B849A2755FE}"/>
              </a:ext>
            </a:extLst>
          </p:cNvPr>
          <p:cNvSpPr>
            <a:spLocks noGrp="1"/>
          </p:cNvSpPr>
          <p:nvPr>
            <p:ph idx="1"/>
          </p:nvPr>
        </p:nvSpPr>
        <p:spPr/>
        <p:txBody>
          <a:bodyPr>
            <a:normAutofit fontScale="62500" lnSpcReduction="20000"/>
          </a:bodyPr>
          <a:lstStyle/>
          <a:p>
            <a:r>
              <a:rPr lang="en-US" dirty="0"/>
              <a:t>By checking and analyzing the results of our model we can find many interesting output that can guide us to our final conclusion.</a:t>
            </a:r>
          </a:p>
          <a:p>
            <a:r>
              <a:rPr lang="en-US" dirty="0"/>
              <a:t>In cluster one we notice that the Asian population compared to other ethnicities is relatively low, also it shows an Indian restaurant that is popular.</a:t>
            </a:r>
          </a:p>
          <a:p>
            <a:r>
              <a:rPr lang="en-US" dirty="0"/>
              <a:t>Cluster two Asian population compared to other ethnicities is relatively low, also it shows there is a Chinese, Japanese and an Indian restaurant that are popular which indicates that this cluster is not the best for business.</a:t>
            </a:r>
          </a:p>
          <a:p>
            <a:r>
              <a:rPr lang="en-US" dirty="0"/>
              <a:t>Cluster three we see that the Asian population is high compared to other ethnicities and no Asian restaurants as competition which might indicate the existence of business opportunity.</a:t>
            </a:r>
          </a:p>
          <a:p>
            <a:r>
              <a:rPr lang="en-US" dirty="0"/>
              <a:t>In cluster four the Asian population is very low compared to other ethnicities however the population density is high and no Asian restaurants.</a:t>
            </a:r>
          </a:p>
          <a:p>
            <a:r>
              <a:rPr lang="en-US" dirty="0"/>
              <a:t>Cluster five, Here the Asian population is very high compared to other ethnicities and no Asian restaurants in the popular venues which indicates an opportunity to enter an established market with limited competition.</a:t>
            </a:r>
          </a:p>
          <a:p>
            <a:endParaRPr lang="en-US" dirty="0"/>
          </a:p>
        </p:txBody>
      </p:sp>
    </p:spTree>
    <p:extLst>
      <p:ext uri="{BB962C8B-B14F-4D97-AF65-F5344CB8AC3E}">
        <p14:creationId xmlns:p14="http://schemas.microsoft.com/office/powerpoint/2010/main" val="3598919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E3F1-DC18-4394-8B00-6DD398883B57}"/>
              </a:ext>
            </a:extLst>
          </p:cNvPr>
          <p:cNvSpPr>
            <a:spLocks noGrp="1"/>
          </p:cNvSpPr>
          <p:nvPr>
            <p:ph type="title"/>
          </p:nvPr>
        </p:nvSpPr>
        <p:spPr/>
        <p:txBody>
          <a:bodyPr/>
          <a:lstStyle/>
          <a:p>
            <a:r>
              <a:rPr lang="en-US" b="1" dirty="0"/>
              <a:t>Objective</a:t>
            </a:r>
            <a:endParaRPr lang="en-US" dirty="0"/>
          </a:p>
        </p:txBody>
      </p:sp>
      <p:sp>
        <p:nvSpPr>
          <p:cNvPr id="3" name="Content Placeholder 2">
            <a:extLst>
              <a:ext uri="{FF2B5EF4-FFF2-40B4-BE49-F238E27FC236}">
                <a16:creationId xmlns:a16="http://schemas.microsoft.com/office/drawing/2014/main" id="{7ED182BE-DE90-4874-8FAF-F49BB942F751}"/>
              </a:ext>
            </a:extLst>
          </p:cNvPr>
          <p:cNvSpPr>
            <a:spLocks noGrp="1"/>
          </p:cNvSpPr>
          <p:nvPr>
            <p:ph idx="1"/>
          </p:nvPr>
        </p:nvSpPr>
        <p:spPr/>
        <p:txBody>
          <a:bodyPr/>
          <a:lstStyle/>
          <a:p>
            <a:pPr marL="0" indent="0">
              <a:buNone/>
            </a:pPr>
            <a:r>
              <a:rPr lang="en-US" dirty="0"/>
              <a:t>The goal of this presentation is to locate the best area to open an Asian restaurant in the city of London. </a:t>
            </a:r>
          </a:p>
          <a:p>
            <a:pPr marL="0" indent="0">
              <a:buNone/>
            </a:pPr>
            <a:endParaRPr lang="en-US" dirty="0"/>
          </a:p>
          <a:p>
            <a:pPr marL="0" indent="0">
              <a:buNone/>
            </a:pPr>
            <a:r>
              <a:rPr lang="en-US" dirty="0"/>
              <a:t>we will approach this problem by applying machine learning techniques and data mining and analysis to model a proper solution to the problem.</a:t>
            </a:r>
          </a:p>
          <a:p>
            <a:endParaRPr lang="en-US" dirty="0"/>
          </a:p>
        </p:txBody>
      </p:sp>
    </p:spTree>
    <p:extLst>
      <p:ext uri="{BB962C8B-B14F-4D97-AF65-F5344CB8AC3E}">
        <p14:creationId xmlns:p14="http://schemas.microsoft.com/office/powerpoint/2010/main" val="3379310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C6603-F08C-494F-A832-07A8C97E3DAF}"/>
              </a:ext>
            </a:extLst>
          </p:cNvPr>
          <p:cNvSpPr>
            <a:spLocks noGrp="1"/>
          </p:cNvSpPr>
          <p:nvPr>
            <p:ph type="title"/>
          </p:nvPr>
        </p:nvSpPr>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E115B245-3631-4AAB-B160-FD46A39B21A7}"/>
              </a:ext>
            </a:extLst>
          </p:cNvPr>
          <p:cNvSpPr>
            <a:spLocks noGrp="1"/>
          </p:cNvSpPr>
          <p:nvPr>
            <p:ph idx="1"/>
          </p:nvPr>
        </p:nvSpPr>
        <p:spPr/>
        <p:txBody>
          <a:bodyPr/>
          <a:lstStyle/>
          <a:p>
            <a:r>
              <a:rPr lang="en-US" dirty="0"/>
              <a:t>By looking at the results we find that Cluster 5 is the best option for us as the Asian population density is considered high and no popular Asian venues in the market which will limit the competition when penetration the market.</a:t>
            </a:r>
          </a:p>
        </p:txBody>
      </p:sp>
    </p:spTree>
    <p:extLst>
      <p:ext uri="{BB962C8B-B14F-4D97-AF65-F5344CB8AC3E}">
        <p14:creationId xmlns:p14="http://schemas.microsoft.com/office/powerpoint/2010/main" val="2253700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57E4-4232-4706-90B3-FA094711B341}"/>
              </a:ext>
            </a:extLst>
          </p:cNvPr>
          <p:cNvSpPr>
            <a:spLocks noGrp="1"/>
          </p:cNvSpPr>
          <p:nvPr>
            <p:ph type="title"/>
          </p:nvPr>
        </p:nvSpPr>
        <p:spPr/>
        <p:txBody>
          <a:bodyPr/>
          <a:lstStyle/>
          <a:p>
            <a:r>
              <a:rPr lang="en-US" b="1" dirty="0"/>
              <a:t>Data</a:t>
            </a:r>
            <a:endParaRPr lang="en-US" dirty="0"/>
          </a:p>
        </p:txBody>
      </p:sp>
      <p:sp>
        <p:nvSpPr>
          <p:cNvPr id="3" name="Content Placeholder 2">
            <a:extLst>
              <a:ext uri="{FF2B5EF4-FFF2-40B4-BE49-F238E27FC236}">
                <a16:creationId xmlns:a16="http://schemas.microsoft.com/office/drawing/2014/main" id="{84CF42DF-F600-4EE9-8D08-F2F3B6710C86}"/>
              </a:ext>
            </a:extLst>
          </p:cNvPr>
          <p:cNvSpPr>
            <a:spLocks noGrp="1"/>
          </p:cNvSpPr>
          <p:nvPr>
            <p:ph idx="1"/>
          </p:nvPr>
        </p:nvSpPr>
        <p:spPr/>
        <p:txBody>
          <a:bodyPr/>
          <a:lstStyle/>
          <a:p>
            <a:pPr marL="0" indent="0">
              <a:buNone/>
            </a:pPr>
            <a:r>
              <a:rPr lang="en-US" dirty="0"/>
              <a:t>The data we will use as follows:</a:t>
            </a:r>
          </a:p>
          <a:p>
            <a:r>
              <a:rPr lang="en-US" dirty="0"/>
              <a:t>Foursquare </a:t>
            </a:r>
            <a:r>
              <a:rPr lang="en-US" dirty="0" err="1"/>
              <a:t>Api</a:t>
            </a:r>
            <a:endParaRPr lang="en-US" dirty="0"/>
          </a:p>
          <a:p>
            <a:r>
              <a:rPr lang="en-US" dirty="0"/>
              <a:t>London City Hall website    </a:t>
            </a:r>
          </a:p>
          <a:p>
            <a:endParaRPr lang="en-US" dirty="0"/>
          </a:p>
        </p:txBody>
      </p:sp>
    </p:spTree>
    <p:extLst>
      <p:ext uri="{BB962C8B-B14F-4D97-AF65-F5344CB8AC3E}">
        <p14:creationId xmlns:p14="http://schemas.microsoft.com/office/powerpoint/2010/main" val="2574009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3594-F542-44F5-BE36-25E84F18BD69}"/>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A3DE84EE-B891-47EC-890A-EDD99F21C47B}"/>
              </a:ext>
            </a:extLst>
          </p:cNvPr>
          <p:cNvSpPr>
            <a:spLocks noGrp="1"/>
          </p:cNvSpPr>
          <p:nvPr>
            <p:ph idx="1"/>
          </p:nvPr>
        </p:nvSpPr>
        <p:spPr/>
        <p:txBody>
          <a:bodyPr>
            <a:normAutofit fontScale="77500" lnSpcReduction="20000"/>
          </a:bodyPr>
          <a:lstStyle/>
          <a:p>
            <a:r>
              <a:rPr lang="en-US" dirty="0"/>
              <a:t>Our Methodology to approach this problem will be by understanding the social demography of the different neighborhoods and Boroughs to understand the ethnic distribution among the city and we will also the most popular venues in each area and try to get an understanding of the social taste for food and the statues of competing Asian restaurants. We will then apply k-means analysis to cluster the city and venues and reach conclusion on best cluster to open the business.</a:t>
            </a:r>
          </a:p>
          <a:p>
            <a:r>
              <a:rPr lang="en-US" dirty="0"/>
              <a:t>Our detailed approach will be by mining for data of the distribution of ethnic groups in London Boroughs and understand the demography of each borough and the ethnic concentration in each. We will then obtain the top venues in each borough using </a:t>
            </a:r>
            <a:r>
              <a:rPr lang="en-US" dirty="0" err="1"/>
              <a:t>foursqaure</a:t>
            </a:r>
            <a:r>
              <a:rPr lang="en-US" dirty="0"/>
              <a:t> API and will have a look at the top 10 venues in each borough. With these data we will apply k-means algorithm to cluster the boroughs and venues in clusters and analyze each to determine best cluster to achieve our objective.</a:t>
            </a:r>
          </a:p>
          <a:p>
            <a:endParaRPr lang="en-US" dirty="0"/>
          </a:p>
        </p:txBody>
      </p:sp>
    </p:spTree>
    <p:extLst>
      <p:ext uri="{BB962C8B-B14F-4D97-AF65-F5344CB8AC3E}">
        <p14:creationId xmlns:p14="http://schemas.microsoft.com/office/powerpoint/2010/main" val="1149488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C22B-5DF8-4338-A7D9-1D93D248460C}"/>
              </a:ext>
            </a:extLst>
          </p:cNvPr>
          <p:cNvSpPr>
            <a:spLocks noGrp="1"/>
          </p:cNvSpPr>
          <p:nvPr>
            <p:ph type="title"/>
          </p:nvPr>
        </p:nvSpPr>
        <p:spPr/>
        <p:txBody>
          <a:bodyPr/>
          <a:lstStyle/>
          <a:p>
            <a:r>
              <a:rPr lang="en-US" b="1" dirty="0"/>
              <a:t>Data Analysis</a:t>
            </a:r>
            <a:endParaRPr lang="en-US" dirty="0"/>
          </a:p>
        </p:txBody>
      </p:sp>
      <p:sp>
        <p:nvSpPr>
          <p:cNvPr id="3" name="Content Placeholder 2">
            <a:extLst>
              <a:ext uri="{FF2B5EF4-FFF2-40B4-BE49-F238E27FC236}">
                <a16:creationId xmlns:a16="http://schemas.microsoft.com/office/drawing/2014/main" id="{E4A20471-28DA-4A10-ADF9-CDA280B65281}"/>
              </a:ext>
            </a:extLst>
          </p:cNvPr>
          <p:cNvSpPr>
            <a:spLocks noGrp="1"/>
          </p:cNvSpPr>
          <p:nvPr>
            <p:ph idx="1"/>
          </p:nvPr>
        </p:nvSpPr>
        <p:spPr/>
        <p:txBody>
          <a:bodyPr/>
          <a:lstStyle/>
          <a:p>
            <a:r>
              <a:rPr lang="en-US" dirty="0"/>
              <a:t>We obtained the and cleared the data from our sources and built a data frame of ethnic groups concentrations in London boroughs.</a:t>
            </a:r>
          </a:p>
        </p:txBody>
      </p:sp>
    </p:spTree>
    <p:extLst>
      <p:ext uri="{BB962C8B-B14F-4D97-AF65-F5344CB8AC3E}">
        <p14:creationId xmlns:p14="http://schemas.microsoft.com/office/powerpoint/2010/main" val="174928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295C-12DE-410B-8BAC-08549512B807}"/>
              </a:ext>
            </a:extLst>
          </p:cNvPr>
          <p:cNvSpPr>
            <a:spLocks noGrp="1"/>
          </p:cNvSpPr>
          <p:nvPr>
            <p:ph type="title"/>
          </p:nvPr>
        </p:nvSpPr>
        <p:spPr/>
        <p:txBody>
          <a:bodyPr/>
          <a:lstStyle/>
          <a:p>
            <a:r>
              <a:rPr lang="en-US" dirty="0"/>
              <a:t>London Boroughs</a:t>
            </a:r>
          </a:p>
        </p:txBody>
      </p:sp>
      <p:pic>
        <p:nvPicPr>
          <p:cNvPr id="5" name="Content Placeholder 4">
            <a:extLst>
              <a:ext uri="{FF2B5EF4-FFF2-40B4-BE49-F238E27FC236}">
                <a16:creationId xmlns:a16="http://schemas.microsoft.com/office/drawing/2014/main" id="{F32B0A75-0F8E-4624-BB03-A5201F182FC4}"/>
              </a:ext>
            </a:extLst>
          </p:cNvPr>
          <p:cNvPicPr>
            <a:picLocks noGrp="1" noChangeAspect="1"/>
          </p:cNvPicPr>
          <p:nvPr>
            <p:ph idx="1"/>
          </p:nvPr>
        </p:nvPicPr>
        <p:blipFill>
          <a:blip r:embed="rId2"/>
          <a:stretch>
            <a:fillRect/>
          </a:stretch>
        </p:blipFill>
        <p:spPr>
          <a:xfrm>
            <a:off x="3086100" y="2146699"/>
            <a:ext cx="6813590" cy="4025501"/>
          </a:xfrm>
        </p:spPr>
      </p:pic>
    </p:spTree>
    <p:extLst>
      <p:ext uri="{BB962C8B-B14F-4D97-AF65-F5344CB8AC3E}">
        <p14:creationId xmlns:p14="http://schemas.microsoft.com/office/powerpoint/2010/main" val="2252859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86C09-429C-45D1-A6FF-97B5749E92ED}"/>
              </a:ext>
            </a:extLst>
          </p:cNvPr>
          <p:cNvSpPr>
            <a:spLocks noGrp="1"/>
          </p:cNvSpPr>
          <p:nvPr>
            <p:ph type="title"/>
          </p:nvPr>
        </p:nvSpPr>
        <p:spPr>
          <a:xfrm>
            <a:off x="1455736" y="219075"/>
            <a:ext cx="10018713" cy="1752599"/>
          </a:xfrm>
        </p:spPr>
        <p:txBody>
          <a:bodyPr/>
          <a:lstStyle/>
          <a:p>
            <a:r>
              <a:rPr lang="en-US" b="1" dirty="0"/>
              <a:t>Ethnic groups in London Boroughs</a:t>
            </a:r>
            <a:endParaRPr lang="en-US" dirty="0"/>
          </a:p>
        </p:txBody>
      </p:sp>
      <p:graphicFrame>
        <p:nvGraphicFramePr>
          <p:cNvPr id="4" name="Content Placeholder 3">
            <a:extLst>
              <a:ext uri="{FF2B5EF4-FFF2-40B4-BE49-F238E27FC236}">
                <a16:creationId xmlns:a16="http://schemas.microsoft.com/office/drawing/2014/main" id="{4E701BA0-8A97-4345-A4B7-BCB0902FA121}"/>
              </a:ext>
            </a:extLst>
          </p:cNvPr>
          <p:cNvGraphicFramePr>
            <a:graphicFrameLocks noGrp="1"/>
          </p:cNvGraphicFramePr>
          <p:nvPr>
            <p:ph idx="1"/>
            <p:extLst>
              <p:ext uri="{D42A27DB-BD31-4B8C-83A1-F6EECF244321}">
                <p14:modId xmlns:p14="http://schemas.microsoft.com/office/powerpoint/2010/main" val="918540351"/>
              </p:ext>
            </p:extLst>
          </p:nvPr>
        </p:nvGraphicFramePr>
        <p:xfrm>
          <a:off x="2505074" y="1828402"/>
          <a:ext cx="9187441" cy="4921549"/>
        </p:xfrm>
        <a:graphic>
          <a:graphicData uri="http://schemas.openxmlformats.org/drawingml/2006/table">
            <a:tbl>
              <a:tblPr firstRow="1" firstCol="1" bandRow="1">
                <a:tableStyleId>{3B4B98B0-60AC-42C2-AFA5-B58CD77FA1E5}</a:tableStyleId>
              </a:tblPr>
              <a:tblGrid>
                <a:gridCol w="2326182">
                  <a:extLst>
                    <a:ext uri="{9D8B030D-6E8A-4147-A177-3AD203B41FA5}">
                      <a16:colId xmlns:a16="http://schemas.microsoft.com/office/drawing/2014/main" val="4258414119"/>
                    </a:ext>
                  </a:extLst>
                </a:gridCol>
                <a:gridCol w="1329244">
                  <a:extLst>
                    <a:ext uri="{9D8B030D-6E8A-4147-A177-3AD203B41FA5}">
                      <a16:colId xmlns:a16="http://schemas.microsoft.com/office/drawing/2014/main" val="1495694360"/>
                    </a:ext>
                  </a:extLst>
                </a:gridCol>
                <a:gridCol w="1172866">
                  <a:extLst>
                    <a:ext uri="{9D8B030D-6E8A-4147-A177-3AD203B41FA5}">
                      <a16:colId xmlns:a16="http://schemas.microsoft.com/office/drawing/2014/main" val="2271087396"/>
                    </a:ext>
                  </a:extLst>
                </a:gridCol>
                <a:gridCol w="1270605">
                  <a:extLst>
                    <a:ext uri="{9D8B030D-6E8A-4147-A177-3AD203B41FA5}">
                      <a16:colId xmlns:a16="http://schemas.microsoft.com/office/drawing/2014/main" val="639362620"/>
                    </a:ext>
                  </a:extLst>
                </a:gridCol>
                <a:gridCol w="781910">
                  <a:extLst>
                    <a:ext uri="{9D8B030D-6E8A-4147-A177-3AD203B41FA5}">
                      <a16:colId xmlns:a16="http://schemas.microsoft.com/office/drawing/2014/main" val="2008839586"/>
                    </a:ext>
                  </a:extLst>
                </a:gridCol>
                <a:gridCol w="781910">
                  <a:extLst>
                    <a:ext uri="{9D8B030D-6E8A-4147-A177-3AD203B41FA5}">
                      <a16:colId xmlns:a16="http://schemas.microsoft.com/office/drawing/2014/main" val="1595451956"/>
                    </a:ext>
                  </a:extLst>
                </a:gridCol>
                <a:gridCol w="762362">
                  <a:extLst>
                    <a:ext uri="{9D8B030D-6E8A-4147-A177-3AD203B41FA5}">
                      <a16:colId xmlns:a16="http://schemas.microsoft.com/office/drawing/2014/main" val="2282750181"/>
                    </a:ext>
                  </a:extLst>
                </a:gridCol>
                <a:gridCol w="762362">
                  <a:extLst>
                    <a:ext uri="{9D8B030D-6E8A-4147-A177-3AD203B41FA5}">
                      <a16:colId xmlns:a16="http://schemas.microsoft.com/office/drawing/2014/main" val="4123527930"/>
                    </a:ext>
                  </a:extLst>
                </a:gridCol>
              </a:tblGrid>
              <a:tr h="171007">
                <a:tc>
                  <a:txBody>
                    <a:bodyPr/>
                    <a:lstStyle/>
                    <a:p>
                      <a:pPr marL="0" marR="0" algn="ctr">
                        <a:lnSpc>
                          <a:spcPct val="107000"/>
                        </a:lnSpc>
                        <a:spcBef>
                          <a:spcPts val="0"/>
                        </a:spcBef>
                        <a:spcAft>
                          <a:spcPts val="0"/>
                        </a:spcAft>
                      </a:pPr>
                      <a:r>
                        <a:rPr lang="en-US" sz="900" dirty="0">
                          <a:effectLst/>
                        </a:rPr>
                        <a:t>Borough</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White British</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White Irish</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White Other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Mixed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Asian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Black</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Other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4236247601"/>
                  </a:ext>
                </a:extLst>
              </a:tr>
              <a:tr h="106879">
                <a:tc>
                  <a:txBody>
                    <a:bodyPr/>
                    <a:lstStyle/>
                    <a:p>
                      <a:pPr marL="0" marR="0" algn="ctr">
                        <a:lnSpc>
                          <a:spcPct val="107000"/>
                        </a:lnSpc>
                        <a:spcBef>
                          <a:spcPts val="0"/>
                        </a:spcBef>
                        <a:spcAft>
                          <a:spcPts val="0"/>
                        </a:spcAft>
                      </a:pPr>
                      <a:r>
                        <a:rPr lang="en-US" sz="900" dirty="0">
                          <a:effectLst/>
                        </a:rPr>
                        <a:t>Barking and Dagenham</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91,949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1,730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14,707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7,878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29,594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37,140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2,913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3428084100"/>
                  </a:ext>
                </a:extLst>
              </a:tr>
              <a:tr h="106879">
                <a:tc>
                  <a:txBody>
                    <a:bodyPr/>
                    <a:lstStyle/>
                    <a:p>
                      <a:pPr marL="0" marR="0" algn="ctr">
                        <a:lnSpc>
                          <a:spcPct val="107000"/>
                        </a:lnSpc>
                        <a:spcBef>
                          <a:spcPts val="0"/>
                        </a:spcBef>
                        <a:spcAft>
                          <a:spcPts val="0"/>
                        </a:spcAft>
                      </a:pPr>
                      <a:r>
                        <a:rPr lang="en-US" sz="900" dirty="0">
                          <a:effectLst/>
                        </a:rPr>
                        <a:t>Barnet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162,117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8,685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57,751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17,169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65,918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27,431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17,315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670092427"/>
                  </a:ext>
                </a:extLst>
              </a:tr>
              <a:tr h="106879">
                <a:tc>
                  <a:txBody>
                    <a:bodyPr/>
                    <a:lstStyle/>
                    <a:p>
                      <a:pPr marL="0" marR="0" algn="ctr">
                        <a:lnSpc>
                          <a:spcPct val="107000"/>
                        </a:lnSpc>
                        <a:spcBef>
                          <a:spcPts val="0"/>
                        </a:spcBef>
                        <a:spcAft>
                          <a:spcPts val="0"/>
                        </a:spcAft>
                      </a:pPr>
                      <a:r>
                        <a:rPr lang="en-US" sz="900">
                          <a:effectLst/>
                        </a:rPr>
                        <a:t>Bexley</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179,250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2,596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8,116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5,395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15,243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19,624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1,773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3290896583"/>
                  </a:ext>
                </a:extLst>
              </a:tr>
              <a:tr h="160533">
                <a:tc>
                  <a:txBody>
                    <a:bodyPr/>
                    <a:lstStyle/>
                    <a:p>
                      <a:pPr marL="0" marR="0" algn="ctr">
                        <a:lnSpc>
                          <a:spcPct val="107000"/>
                        </a:lnSpc>
                        <a:spcBef>
                          <a:spcPts val="0"/>
                        </a:spcBef>
                        <a:spcAft>
                          <a:spcPts val="0"/>
                        </a:spcAft>
                      </a:pPr>
                      <a:r>
                        <a:rPr lang="en-US" sz="900">
                          <a:effectLst/>
                        </a:rPr>
                        <a:t>Brent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55,887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12,320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44,673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15,775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105,986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58,632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17,942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3092084629"/>
                  </a:ext>
                </a:extLst>
              </a:tr>
              <a:tr h="106879">
                <a:tc>
                  <a:txBody>
                    <a:bodyPr/>
                    <a:lstStyle/>
                    <a:p>
                      <a:pPr marL="0" marR="0" algn="ctr">
                        <a:lnSpc>
                          <a:spcPct val="107000"/>
                        </a:lnSpc>
                        <a:spcBef>
                          <a:spcPts val="0"/>
                        </a:spcBef>
                        <a:spcAft>
                          <a:spcPts val="0"/>
                        </a:spcAft>
                      </a:pPr>
                      <a:r>
                        <a:rPr lang="en-US" sz="900">
                          <a:effectLst/>
                        </a:rPr>
                        <a:t>Bromley</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239,478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4,463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16,929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10,897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16,067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18,686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2,872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807612408"/>
                  </a:ext>
                </a:extLst>
              </a:tr>
              <a:tr h="106879">
                <a:tc>
                  <a:txBody>
                    <a:bodyPr/>
                    <a:lstStyle/>
                    <a:p>
                      <a:pPr marL="0" marR="0" algn="ctr">
                        <a:lnSpc>
                          <a:spcPct val="107000"/>
                        </a:lnSpc>
                        <a:spcBef>
                          <a:spcPts val="0"/>
                        </a:spcBef>
                        <a:spcAft>
                          <a:spcPts val="0"/>
                        </a:spcAft>
                      </a:pPr>
                      <a:r>
                        <a:rPr lang="en-US" sz="900">
                          <a:effectLst/>
                        </a:rPr>
                        <a:t>Camden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96,937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7,053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42,065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12,322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35,446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18,060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8,455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1607480007"/>
                  </a:ext>
                </a:extLst>
              </a:tr>
              <a:tr h="106879">
                <a:tc>
                  <a:txBody>
                    <a:bodyPr/>
                    <a:lstStyle/>
                    <a:p>
                      <a:pPr marL="0" marR="0" algn="ctr">
                        <a:lnSpc>
                          <a:spcPct val="107000"/>
                        </a:lnSpc>
                        <a:spcBef>
                          <a:spcPts val="0"/>
                        </a:spcBef>
                        <a:spcAft>
                          <a:spcPts val="0"/>
                        </a:spcAft>
                      </a:pPr>
                      <a:r>
                        <a:rPr lang="en-US" sz="900">
                          <a:effectLst/>
                        </a:rPr>
                        <a:t>City of London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4,243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180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1,376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289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940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193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154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3948735124"/>
                  </a:ext>
                </a:extLst>
              </a:tr>
              <a:tr h="106879">
                <a:tc>
                  <a:txBody>
                    <a:bodyPr/>
                    <a:lstStyle/>
                    <a:p>
                      <a:pPr marL="0" marR="0" algn="ctr">
                        <a:lnSpc>
                          <a:spcPct val="107000"/>
                        </a:lnSpc>
                        <a:spcBef>
                          <a:spcPts val="0"/>
                        </a:spcBef>
                        <a:spcAft>
                          <a:spcPts val="0"/>
                        </a:spcAft>
                      </a:pPr>
                      <a:r>
                        <a:rPr lang="en-US" sz="900">
                          <a:effectLst/>
                        </a:rPr>
                        <a:t>Croydon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171,740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5,369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23,086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23,895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59,627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73,256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6,405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3719554676"/>
                  </a:ext>
                </a:extLst>
              </a:tr>
              <a:tr h="160533">
                <a:tc>
                  <a:txBody>
                    <a:bodyPr/>
                    <a:lstStyle/>
                    <a:p>
                      <a:pPr marL="0" marR="0" algn="ctr">
                        <a:lnSpc>
                          <a:spcPct val="107000"/>
                        </a:lnSpc>
                        <a:spcBef>
                          <a:spcPts val="0"/>
                        </a:spcBef>
                        <a:spcAft>
                          <a:spcPts val="0"/>
                        </a:spcAft>
                      </a:pPr>
                      <a:r>
                        <a:rPr lang="en-US" sz="900" dirty="0" err="1">
                          <a:effectLst/>
                        </a:rPr>
                        <a:t>Ealing</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103,035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10,428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52,355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15,066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100,439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36,860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20,266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1421634798"/>
                  </a:ext>
                </a:extLst>
              </a:tr>
              <a:tr h="106879">
                <a:tc>
                  <a:txBody>
                    <a:bodyPr/>
                    <a:lstStyle/>
                    <a:p>
                      <a:pPr marL="0" marR="0" algn="ctr">
                        <a:lnSpc>
                          <a:spcPct val="107000"/>
                        </a:lnSpc>
                        <a:spcBef>
                          <a:spcPts val="0"/>
                        </a:spcBef>
                        <a:spcAft>
                          <a:spcPts val="0"/>
                        </a:spcAft>
                      </a:pPr>
                      <a:r>
                        <a:rPr lang="en-US" sz="900">
                          <a:effectLst/>
                        </a:rPr>
                        <a:t>Enfield</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126,450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6,899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57,291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17,183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34,893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53,687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16,063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482635969"/>
                  </a:ext>
                </a:extLst>
              </a:tr>
              <a:tr h="106879">
                <a:tc>
                  <a:txBody>
                    <a:bodyPr/>
                    <a:lstStyle/>
                    <a:p>
                      <a:pPr marL="0" marR="0" algn="ctr">
                        <a:lnSpc>
                          <a:spcPct val="107000"/>
                        </a:lnSpc>
                        <a:spcBef>
                          <a:spcPts val="0"/>
                        </a:spcBef>
                        <a:spcAft>
                          <a:spcPts val="0"/>
                        </a:spcAft>
                      </a:pPr>
                      <a:r>
                        <a:rPr lang="en-US" sz="900">
                          <a:effectLst/>
                        </a:rPr>
                        <a:t>Greenwich</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133,130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4,291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21,581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12,274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29,894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48,655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4,732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3698689939"/>
                  </a:ext>
                </a:extLst>
              </a:tr>
              <a:tr h="106879">
                <a:tc>
                  <a:txBody>
                    <a:bodyPr/>
                    <a:lstStyle/>
                    <a:p>
                      <a:pPr marL="0" marR="0" algn="ctr">
                        <a:lnSpc>
                          <a:spcPct val="107000"/>
                        </a:lnSpc>
                        <a:spcBef>
                          <a:spcPts val="0"/>
                        </a:spcBef>
                        <a:spcAft>
                          <a:spcPts val="0"/>
                        </a:spcAft>
                      </a:pPr>
                      <a:r>
                        <a:rPr lang="en-US" sz="900">
                          <a:effectLst/>
                        </a:rPr>
                        <a:t>Hackney</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89,030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5,216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40,371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15,869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25,867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56,858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13,059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1576044755"/>
                  </a:ext>
                </a:extLst>
              </a:tr>
              <a:tr h="106879">
                <a:tc>
                  <a:txBody>
                    <a:bodyPr/>
                    <a:lstStyle/>
                    <a:p>
                      <a:pPr marL="0" marR="0" algn="ctr">
                        <a:lnSpc>
                          <a:spcPct val="107000"/>
                        </a:lnSpc>
                        <a:spcBef>
                          <a:spcPts val="0"/>
                        </a:spcBef>
                        <a:spcAft>
                          <a:spcPts val="0"/>
                        </a:spcAft>
                      </a:pPr>
                      <a:r>
                        <a:rPr lang="en-US" sz="900">
                          <a:effectLst/>
                        </a:rPr>
                        <a:t>Hammersmith and Fulham</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81,989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6,321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35,912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10,044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16,635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21,505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10,087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2573017174"/>
                  </a:ext>
                </a:extLst>
              </a:tr>
              <a:tr h="106879">
                <a:tc>
                  <a:txBody>
                    <a:bodyPr/>
                    <a:lstStyle/>
                    <a:p>
                      <a:pPr marL="0" marR="0" algn="ctr">
                        <a:lnSpc>
                          <a:spcPct val="107000"/>
                        </a:lnSpc>
                        <a:spcBef>
                          <a:spcPts val="0"/>
                        </a:spcBef>
                        <a:spcAft>
                          <a:spcPts val="0"/>
                        </a:spcAft>
                      </a:pPr>
                      <a:r>
                        <a:rPr lang="en-US" sz="900">
                          <a:effectLst/>
                        </a:rPr>
                        <a:t>Haringey</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88,424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6,997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58,922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16,548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24,150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47,830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12,055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1593731973"/>
                  </a:ext>
                </a:extLst>
              </a:tr>
              <a:tr h="160533">
                <a:tc>
                  <a:txBody>
                    <a:bodyPr/>
                    <a:lstStyle/>
                    <a:p>
                      <a:pPr marL="0" marR="0" algn="ctr">
                        <a:lnSpc>
                          <a:spcPct val="107000"/>
                        </a:lnSpc>
                        <a:spcBef>
                          <a:spcPts val="0"/>
                        </a:spcBef>
                        <a:spcAft>
                          <a:spcPts val="0"/>
                        </a:spcAft>
                      </a:pPr>
                      <a:r>
                        <a:rPr lang="en-US" sz="900">
                          <a:effectLst/>
                        </a:rPr>
                        <a:t>Harrow</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73,826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7,336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19,829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9,499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101,808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19,708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7,050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3130590850"/>
                  </a:ext>
                </a:extLst>
              </a:tr>
              <a:tr h="106879">
                <a:tc>
                  <a:txBody>
                    <a:bodyPr/>
                    <a:lstStyle/>
                    <a:p>
                      <a:pPr marL="0" marR="0" algn="ctr">
                        <a:lnSpc>
                          <a:spcPct val="107000"/>
                        </a:lnSpc>
                        <a:spcBef>
                          <a:spcPts val="0"/>
                        </a:spcBef>
                        <a:spcAft>
                          <a:spcPts val="0"/>
                        </a:spcAft>
                      </a:pPr>
                      <a:r>
                        <a:rPr lang="en-US" sz="900">
                          <a:effectLst/>
                        </a:rPr>
                        <a:t>Havering</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197,615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2,989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7,345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4,933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11,545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11,481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1,324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4145773941"/>
                  </a:ext>
                </a:extLst>
              </a:tr>
              <a:tr h="106879">
                <a:tc>
                  <a:txBody>
                    <a:bodyPr/>
                    <a:lstStyle/>
                    <a:p>
                      <a:pPr marL="0" marR="0" algn="ctr">
                        <a:lnSpc>
                          <a:spcPct val="107000"/>
                        </a:lnSpc>
                        <a:spcBef>
                          <a:spcPts val="0"/>
                        </a:spcBef>
                        <a:spcAft>
                          <a:spcPts val="0"/>
                        </a:spcAft>
                      </a:pPr>
                      <a:r>
                        <a:rPr lang="en-US" sz="900">
                          <a:effectLst/>
                        </a:rPr>
                        <a:t>Hillingdon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142,916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5,949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17,166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10,479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69,253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20,082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8,091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2766927971"/>
                  </a:ext>
                </a:extLst>
              </a:tr>
              <a:tr h="106879">
                <a:tc>
                  <a:txBody>
                    <a:bodyPr/>
                    <a:lstStyle/>
                    <a:p>
                      <a:pPr marL="0" marR="0" algn="ctr">
                        <a:lnSpc>
                          <a:spcPct val="107000"/>
                        </a:lnSpc>
                        <a:spcBef>
                          <a:spcPts val="0"/>
                        </a:spcBef>
                        <a:spcAft>
                          <a:spcPts val="0"/>
                        </a:spcAft>
                      </a:pPr>
                      <a:r>
                        <a:rPr lang="en-US" sz="900">
                          <a:effectLst/>
                        </a:rPr>
                        <a:t>Hounslow</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dirty="0">
                          <a:effectLst/>
                        </a:rPr>
                        <a:t>96,264</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4,775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29,466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10,349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87,257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16,813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9,033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1713235898"/>
                  </a:ext>
                </a:extLst>
              </a:tr>
              <a:tr h="106879">
                <a:tc>
                  <a:txBody>
                    <a:bodyPr/>
                    <a:lstStyle/>
                    <a:p>
                      <a:pPr marL="0" marR="0" algn="ctr">
                        <a:lnSpc>
                          <a:spcPct val="107000"/>
                        </a:lnSpc>
                        <a:spcBef>
                          <a:spcPts val="0"/>
                        </a:spcBef>
                        <a:spcAft>
                          <a:spcPts val="0"/>
                        </a:spcAft>
                      </a:pPr>
                      <a:r>
                        <a:rPr lang="en-US" sz="900">
                          <a:effectLst/>
                        </a:rPr>
                        <a:t>Islington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98,322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8,140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34,053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13,339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19,034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26,294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6,943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1806828565"/>
                  </a:ext>
                </a:extLst>
              </a:tr>
              <a:tr h="106879">
                <a:tc>
                  <a:txBody>
                    <a:bodyPr/>
                    <a:lstStyle/>
                    <a:p>
                      <a:pPr marL="0" marR="0" algn="ctr">
                        <a:lnSpc>
                          <a:spcPct val="107000"/>
                        </a:lnSpc>
                        <a:spcBef>
                          <a:spcPts val="0"/>
                        </a:spcBef>
                        <a:spcAft>
                          <a:spcPts val="0"/>
                        </a:spcAft>
                      </a:pPr>
                      <a:r>
                        <a:rPr lang="en-US" sz="900">
                          <a:effectLst/>
                        </a:rPr>
                        <a:t>Kensington and Chelsea</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62,271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3,715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46,031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8,986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15,861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10,333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11,452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994083485"/>
                  </a:ext>
                </a:extLst>
              </a:tr>
              <a:tr h="106879">
                <a:tc>
                  <a:txBody>
                    <a:bodyPr/>
                    <a:lstStyle/>
                    <a:p>
                      <a:pPr marL="0" marR="0" algn="ctr">
                        <a:lnSpc>
                          <a:spcPct val="107000"/>
                        </a:lnSpc>
                        <a:spcBef>
                          <a:spcPts val="0"/>
                        </a:spcBef>
                        <a:spcAft>
                          <a:spcPts val="0"/>
                        </a:spcAft>
                      </a:pPr>
                      <a:r>
                        <a:rPr lang="en-US" sz="900">
                          <a:effectLst/>
                        </a:rPr>
                        <a:t>Kingston upon Thames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101,015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2,718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15,486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6,269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26,152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4,021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4,399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2915883347"/>
                  </a:ext>
                </a:extLst>
              </a:tr>
              <a:tr h="106879">
                <a:tc>
                  <a:txBody>
                    <a:bodyPr/>
                    <a:lstStyle/>
                    <a:p>
                      <a:pPr marL="0" marR="0" algn="ctr">
                        <a:lnSpc>
                          <a:spcPct val="107000"/>
                        </a:lnSpc>
                        <a:spcBef>
                          <a:spcPts val="0"/>
                        </a:spcBef>
                        <a:spcAft>
                          <a:spcPts val="0"/>
                        </a:spcAft>
                      </a:pPr>
                      <a:r>
                        <a:rPr lang="en-US" sz="900">
                          <a:effectLst/>
                        </a:rPr>
                        <a:t>Lambeth</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118,250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7,456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47,319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23,160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20,938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78,542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7,421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2851375425"/>
                  </a:ext>
                </a:extLst>
              </a:tr>
              <a:tr h="106879">
                <a:tc>
                  <a:txBody>
                    <a:bodyPr/>
                    <a:lstStyle/>
                    <a:p>
                      <a:pPr marL="0" marR="0" algn="ctr">
                        <a:lnSpc>
                          <a:spcPct val="107000"/>
                        </a:lnSpc>
                        <a:spcBef>
                          <a:spcPts val="0"/>
                        </a:spcBef>
                        <a:spcAft>
                          <a:spcPts val="0"/>
                        </a:spcAft>
                      </a:pPr>
                      <a:r>
                        <a:rPr lang="en-US" sz="900">
                          <a:effectLst/>
                        </a:rPr>
                        <a:t>Lewisham</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114,446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5,206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28,034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20,472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25,534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74,942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7,251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2230103065"/>
                  </a:ext>
                </a:extLst>
              </a:tr>
              <a:tr h="106879">
                <a:tc>
                  <a:txBody>
                    <a:bodyPr/>
                    <a:lstStyle/>
                    <a:p>
                      <a:pPr marL="0" marR="0" algn="ctr">
                        <a:lnSpc>
                          <a:spcPct val="107000"/>
                        </a:lnSpc>
                        <a:spcBef>
                          <a:spcPts val="0"/>
                        </a:spcBef>
                        <a:spcAft>
                          <a:spcPts val="0"/>
                        </a:spcAft>
                      </a:pPr>
                      <a:r>
                        <a:rPr lang="en-US" sz="900">
                          <a:effectLst/>
                        </a:rPr>
                        <a:t>Merton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96,658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4,417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dirty="0">
                          <a:effectLst/>
                        </a:rPr>
                        <a:t>28,531</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9,334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36,143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20,811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3,799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766390662"/>
                  </a:ext>
                </a:extLst>
              </a:tr>
              <a:tr h="160533">
                <a:tc>
                  <a:txBody>
                    <a:bodyPr/>
                    <a:lstStyle/>
                    <a:p>
                      <a:pPr marL="0" marR="0" algn="ctr">
                        <a:lnSpc>
                          <a:spcPct val="107000"/>
                        </a:lnSpc>
                        <a:spcBef>
                          <a:spcPts val="0"/>
                        </a:spcBef>
                        <a:spcAft>
                          <a:spcPts val="0"/>
                        </a:spcAft>
                      </a:pPr>
                      <a:r>
                        <a:rPr lang="en-US" sz="900">
                          <a:effectLst/>
                        </a:rPr>
                        <a:t>Newham</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51,516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2,172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35,528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13,945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133,895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60,256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10,672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1263026990"/>
                  </a:ext>
                </a:extLst>
              </a:tr>
              <a:tr h="160533">
                <a:tc>
                  <a:txBody>
                    <a:bodyPr/>
                    <a:lstStyle/>
                    <a:p>
                      <a:pPr marL="0" marR="0" algn="ctr">
                        <a:lnSpc>
                          <a:spcPct val="107000"/>
                        </a:lnSpc>
                        <a:spcBef>
                          <a:spcPts val="0"/>
                        </a:spcBef>
                        <a:spcAft>
                          <a:spcPts val="0"/>
                        </a:spcAft>
                      </a:pPr>
                      <a:r>
                        <a:rPr lang="en-US" sz="900">
                          <a:effectLst/>
                        </a:rPr>
                        <a:t>Redbridge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96,253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3,900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18,493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11,456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116,503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24,845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7,520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3764628593"/>
                  </a:ext>
                </a:extLst>
              </a:tr>
              <a:tr h="106879">
                <a:tc>
                  <a:txBody>
                    <a:bodyPr/>
                    <a:lstStyle/>
                    <a:p>
                      <a:pPr marL="0" marR="0" algn="ctr">
                        <a:lnSpc>
                          <a:spcPct val="107000"/>
                        </a:lnSpc>
                        <a:spcBef>
                          <a:spcPts val="0"/>
                        </a:spcBef>
                        <a:spcAft>
                          <a:spcPts val="0"/>
                        </a:spcAft>
                      </a:pPr>
                      <a:r>
                        <a:rPr lang="en-US" sz="900">
                          <a:effectLst/>
                        </a:rPr>
                        <a:t>Richmond upon Thames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133,582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4,766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dirty="0">
                          <a:effectLst/>
                        </a:rPr>
                        <a:t>22,377</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6,780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13,607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2,816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3,062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3827046848"/>
                  </a:ext>
                </a:extLst>
              </a:tr>
              <a:tr h="106879">
                <a:tc>
                  <a:txBody>
                    <a:bodyPr/>
                    <a:lstStyle/>
                    <a:p>
                      <a:pPr marL="0" marR="0" algn="ctr">
                        <a:lnSpc>
                          <a:spcPct val="107000"/>
                        </a:lnSpc>
                        <a:spcBef>
                          <a:spcPts val="0"/>
                        </a:spcBef>
                        <a:spcAft>
                          <a:spcPts val="0"/>
                        </a:spcAft>
                      </a:pPr>
                      <a:r>
                        <a:rPr lang="en-US" sz="900">
                          <a:effectLst/>
                        </a:rPr>
                        <a:t>Southwark</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114,534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6,222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35,593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dirty="0">
                          <a:effectLst/>
                        </a:rPr>
                        <a:t>17,778</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27,192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77,511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9,453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3131069153"/>
                  </a:ext>
                </a:extLst>
              </a:tr>
              <a:tr h="106879">
                <a:tc>
                  <a:txBody>
                    <a:bodyPr/>
                    <a:lstStyle/>
                    <a:p>
                      <a:pPr marL="0" marR="0" algn="ctr">
                        <a:lnSpc>
                          <a:spcPct val="107000"/>
                        </a:lnSpc>
                        <a:spcBef>
                          <a:spcPts val="0"/>
                        </a:spcBef>
                        <a:spcAft>
                          <a:spcPts val="0"/>
                        </a:spcAft>
                      </a:pPr>
                      <a:r>
                        <a:rPr lang="en-US" sz="900">
                          <a:effectLst/>
                        </a:rPr>
                        <a:t>Sutton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134,854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3,219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11,376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dirty="0">
                          <a:effectLst/>
                        </a:rPr>
                        <a:t>7,134</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22,035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9,120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2,408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1425601223"/>
                  </a:ext>
                </a:extLst>
              </a:tr>
              <a:tr h="160533">
                <a:tc>
                  <a:txBody>
                    <a:bodyPr/>
                    <a:lstStyle/>
                    <a:p>
                      <a:pPr marL="0" marR="0" algn="ctr">
                        <a:lnSpc>
                          <a:spcPct val="107000"/>
                        </a:lnSpc>
                        <a:spcBef>
                          <a:spcPts val="0"/>
                        </a:spcBef>
                        <a:spcAft>
                          <a:spcPts val="0"/>
                        </a:spcAft>
                      </a:pPr>
                      <a:r>
                        <a:rPr lang="en-US" sz="900">
                          <a:effectLst/>
                        </a:rPr>
                        <a:t>Tower Hamlets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79,231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3,863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31,725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10,360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dirty="0">
                          <a:effectLst/>
                        </a:rPr>
                        <a:t>104,501</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18,629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5,787</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640652101"/>
                  </a:ext>
                </a:extLst>
              </a:tr>
              <a:tr h="106879">
                <a:tc>
                  <a:txBody>
                    <a:bodyPr/>
                    <a:lstStyle/>
                    <a:p>
                      <a:pPr marL="0" marR="0" algn="ctr">
                        <a:lnSpc>
                          <a:spcPct val="107000"/>
                        </a:lnSpc>
                        <a:spcBef>
                          <a:spcPts val="0"/>
                        </a:spcBef>
                        <a:spcAft>
                          <a:spcPts val="0"/>
                        </a:spcAft>
                      </a:pPr>
                      <a:r>
                        <a:rPr lang="en-US" sz="900">
                          <a:effectLst/>
                        </a:rPr>
                        <a:t>Waltham Forest</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92,999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3,959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37,841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13,766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54,389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dirty="0">
                          <a:effectLst/>
                        </a:rPr>
                        <a:t>44,791</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10,504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684841328"/>
                  </a:ext>
                </a:extLst>
              </a:tr>
              <a:tr h="106879">
                <a:tc>
                  <a:txBody>
                    <a:bodyPr/>
                    <a:lstStyle/>
                    <a:p>
                      <a:pPr marL="0" marR="0" algn="ctr">
                        <a:lnSpc>
                          <a:spcPct val="107000"/>
                        </a:lnSpc>
                        <a:spcBef>
                          <a:spcPts val="0"/>
                        </a:spcBef>
                        <a:spcAft>
                          <a:spcPts val="0"/>
                        </a:spcAft>
                      </a:pPr>
                      <a:r>
                        <a:rPr lang="en-US" sz="900">
                          <a:effectLst/>
                        </a:rPr>
                        <a:t>Wandsworth</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163,739</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7,664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47,813</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15,241</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33,338</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32,756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6,444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2069622539"/>
                  </a:ext>
                </a:extLst>
              </a:tr>
              <a:tr h="106879">
                <a:tc>
                  <a:txBody>
                    <a:bodyPr/>
                    <a:lstStyle/>
                    <a:p>
                      <a:pPr marL="0" marR="0" algn="ctr">
                        <a:lnSpc>
                          <a:spcPct val="107000"/>
                        </a:lnSpc>
                        <a:spcBef>
                          <a:spcPts val="0"/>
                        </a:spcBef>
                        <a:spcAft>
                          <a:spcPts val="0"/>
                        </a:spcAft>
                      </a:pPr>
                      <a:r>
                        <a:rPr lang="en-US" sz="900">
                          <a:effectLst/>
                        </a:rPr>
                        <a:t>Westminster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77,334</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4,960</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53,036</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11,395</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31,862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a:effectLst/>
                        </a:rPr>
                        <a:t>16,472</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tc>
                  <a:txBody>
                    <a:bodyPr/>
                    <a:lstStyle/>
                    <a:p>
                      <a:pPr marL="0" marR="0" algn="ctr">
                        <a:lnSpc>
                          <a:spcPct val="107000"/>
                        </a:lnSpc>
                        <a:spcBef>
                          <a:spcPts val="0"/>
                        </a:spcBef>
                        <a:spcAft>
                          <a:spcPts val="0"/>
                        </a:spcAft>
                      </a:pPr>
                      <a:r>
                        <a:rPr lang="en-US" sz="900" dirty="0">
                          <a:effectLst/>
                        </a:rPr>
                        <a:t>24,337</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29903" marR="29903" marT="0" marB="0" anchor="ctr"/>
                </a:tc>
                <a:extLst>
                  <a:ext uri="{0D108BD9-81ED-4DB2-BD59-A6C34878D82A}">
                    <a16:rowId xmlns:a16="http://schemas.microsoft.com/office/drawing/2014/main" val="2617730611"/>
                  </a:ext>
                </a:extLst>
              </a:tr>
            </a:tbl>
          </a:graphicData>
        </a:graphic>
      </p:graphicFrame>
    </p:spTree>
    <p:extLst>
      <p:ext uri="{BB962C8B-B14F-4D97-AF65-F5344CB8AC3E}">
        <p14:creationId xmlns:p14="http://schemas.microsoft.com/office/powerpoint/2010/main" val="136379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FFA50-61D0-4FA5-BB03-093DE12F1E96}"/>
              </a:ext>
            </a:extLst>
          </p:cNvPr>
          <p:cNvSpPr>
            <a:spLocks noGrp="1"/>
          </p:cNvSpPr>
          <p:nvPr>
            <p:ph type="title"/>
          </p:nvPr>
        </p:nvSpPr>
        <p:spPr/>
        <p:txBody>
          <a:bodyPr/>
          <a:lstStyle/>
          <a:p>
            <a:r>
              <a:rPr lang="en-US" dirty="0"/>
              <a:t>Venues</a:t>
            </a:r>
          </a:p>
        </p:txBody>
      </p:sp>
      <p:sp>
        <p:nvSpPr>
          <p:cNvPr id="3" name="Content Placeholder 2">
            <a:extLst>
              <a:ext uri="{FF2B5EF4-FFF2-40B4-BE49-F238E27FC236}">
                <a16:creationId xmlns:a16="http://schemas.microsoft.com/office/drawing/2014/main" id="{83359EBE-4A6D-4A5C-80DF-56A48CE3E01A}"/>
              </a:ext>
            </a:extLst>
          </p:cNvPr>
          <p:cNvSpPr>
            <a:spLocks noGrp="1"/>
          </p:cNvSpPr>
          <p:nvPr>
            <p:ph idx="1"/>
          </p:nvPr>
        </p:nvSpPr>
        <p:spPr/>
        <p:txBody>
          <a:bodyPr/>
          <a:lstStyle/>
          <a:p>
            <a:r>
              <a:rPr lang="en-US" dirty="0"/>
              <a:t>We extracted data from foursquare and has been able to reach the top 10 venues in each Borough</a:t>
            </a:r>
          </a:p>
        </p:txBody>
      </p:sp>
    </p:spTree>
    <p:extLst>
      <p:ext uri="{BB962C8B-B14F-4D97-AF65-F5344CB8AC3E}">
        <p14:creationId xmlns:p14="http://schemas.microsoft.com/office/powerpoint/2010/main" val="951723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737714B-857B-4515-B6EE-BF9D52A7ED8D}"/>
              </a:ext>
            </a:extLst>
          </p:cNvPr>
          <p:cNvGraphicFramePr>
            <a:graphicFrameLocks noGrp="1"/>
          </p:cNvGraphicFramePr>
          <p:nvPr>
            <p:ph idx="1"/>
            <p:extLst>
              <p:ext uri="{D42A27DB-BD31-4B8C-83A1-F6EECF244321}">
                <p14:modId xmlns:p14="http://schemas.microsoft.com/office/powerpoint/2010/main" val="1647635923"/>
              </p:ext>
            </p:extLst>
          </p:nvPr>
        </p:nvGraphicFramePr>
        <p:xfrm>
          <a:off x="1927225" y="1410546"/>
          <a:ext cx="10058400" cy="5032576"/>
        </p:xfrm>
        <a:graphic>
          <a:graphicData uri="http://schemas.openxmlformats.org/drawingml/2006/table">
            <a:tbl>
              <a:tblPr firstRow="1" bandRow="1">
                <a:tableStyleId>{3B4B98B0-60AC-42C2-AFA5-B58CD77FA1E5}</a:tableStyleId>
              </a:tblPr>
              <a:tblGrid>
                <a:gridCol w="914400">
                  <a:extLst>
                    <a:ext uri="{9D8B030D-6E8A-4147-A177-3AD203B41FA5}">
                      <a16:colId xmlns:a16="http://schemas.microsoft.com/office/drawing/2014/main" val="2847370030"/>
                    </a:ext>
                  </a:extLst>
                </a:gridCol>
                <a:gridCol w="914400">
                  <a:extLst>
                    <a:ext uri="{9D8B030D-6E8A-4147-A177-3AD203B41FA5}">
                      <a16:colId xmlns:a16="http://schemas.microsoft.com/office/drawing/2014/main" val="4241814665"/>
                    </a:ext>
                  </a:extLst>
                </a:gridCol>
                <a:gridCol w="914400">
                  <a:extLst>
                    <a:ext uri="{9D8B030D-6E8A-4147-A177-3AD203B41FA5}">
                      <a16:colId xmlns:a16="http://schemas.microsoft.com/office/drawing/2014/main" val="316574857"/>
                    </a:ext>
                  </a:extLst>
                </a:gridCol>
                <a:gridCol w="914400">
                  <a:extLst>
                    <a:ext uri="{9D8B030D-6E8A-4147-A177-3AD203B41FA5}">
                      <a16:colId xmlns:a16="http://schemas.microsoft.com/office/drawing/2014/main" val="994395120"/>
                    </a:ext>
                  </a:extLst>
                </a:gridCol>
                <a:gridCol w="914400">
                  <a:extLst>
                    <a:ext uri="{9D8B030D-6E8A-4147-A177-3AD203B41FA5}">
                      <a16:colId xmlns:a16="http://schemas.microsoft.com/office/drawing/2014/main" val="1667404198"/>
                    </a:ext>
                  </a:extLst>
                </a:gridCol>
                <a:gridCol w="914400">
                  <a:extLst>
                    <a:ext uri="{9D8B030D-6E8A-4147-A177-3AD203B41FA5}">
                      <a16:colId xmlns:a16="http://schemas.microsoft.com/office/drawing/2014/main" val="2883793205"/>
                    </a:ext>
                  </a:extLst>
                </a:gridCol>
                <a:gridCol w="914400">
                  <a:extLst>
                    <a:ext uri="{9D8B030D-6E8A-4147-A177-3AD203B41FA5}">
                      <a16:colId xmlns:a16="http://schemas.microsoft.com/office/drawing/2014/main" val="2674731421"/>
                    </a:ext>
                  </a:extLst>
                </a:gridCol>
                <a:gridCol w="914400">
                  <a:extLst>
                    <a:ext uri="{9D8B030D-6E8A-4147-A177-3AD203B41FA5}">
                      <a16:colId xmlns:a16="http://schemas.microsoft.com/office/drawing/2014/main" val="3768545191"/>
                    </a:ext>
                  </a:extLst>
                </a:gridCol>
                <a:gridCol w="914400">
                  <a:extLst>
                    <a:ext uri="{9D8B030D-6E8A-4147-A177-3AD203B41FA5}">
                      <a16:colId xmlns:a16="http://schemas.microsoft.com/office/drawing/2014/main" val="432184516"/>
                    </a:ext>
                  </a:extLst>
                </a:gridCol>
                <a:gridCol w="914400">
                  <a:extLst>
                    <a:ext uri="{9D8B030D-6E8A-4147-A177-3AD203B41FA5}">
                      <a16:colId xmlns:a16="http://schemas.microsoft.com/office/drawing/2014/main" val="2866717041"/>
                    </a:ext>
                  </a:extLst>
                </a:gridCol>
                <a:gridCol w="914400">
                  <a:extLst>
                    <a:ext uri="{9D8B030D-6E8A-4147-A177-3AD203B41FA5}">
                      <a16:colId xmlns:a16="http://schemas.microsoft.com/office/drawing/2014/main" val="3913065732"/>
                    </a:ext>
                  </a:extLst>
                </a:gridCol>
              </a:tblGrid>
              <a:tr h="59386">
                <a:tc>
                  <a:txBody>
                    <a:bodyPr/>
                    <a:lstStyle/>
                    <a:p>
                      <a:pPr algn="ctr" fontAlgn="ctr"/>
                      <a:br>
                        <a:rPr lang="en-US" sz="900" b="1" dirty="0">
                          <a:effectLst/>
                        </a:rPr>
                      </a:br>
                      <a:r>
                        <a:rPr lang="en-US" sz="900" b="1" dirty="0">
                          <a:effectLst/>
                        </a:rPr>
                        <a:t>Borough</a:t>
                      </a:r>
                    </a:p>
                  </a:txBody>
                  <a:tcPr marL="2963" marR="2963" marT="2963" marB="296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1">
                          <a:effectLst/>
                        </a:rPr>
                        <a:t>1st Most Common Venue</a:t>
                      </a:r>
                    </a:p>
                  </a:txBody>
                  <a:tcPr marL="2963" marR="2963" marT="2963" marB="296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1" dirty="0">
                          <a:effectLst/>
                        </a:rPr>
                        <a:t>2nd Most Common Venue</a:t>
                      </a:r>
                    </a:p>
                  </a:txBody>
                  <a:tcPr marL="2963" marR="2963" marT="2963" marB="296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1" dirty="0">
                          <a:effectLst/>
                        </a:rPr>
                        <a:t>3rd Most Common Venue</a:t>
                      </a:r>
                    </a:p>
                  </a:txBody>
                  <a:tcPr marL="2963" marR="2963" marT="2963" marB="296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1" dirty="0">
                          <a:effectLst/>
                        </a:rPr>
                        <a:t>4th Most Common Venue</a:t>
                      </a:r>
                    </a:p>
                  </a:txBody>
                  <a:tcPr marL="2963" marR="2963" marT="2963" marB="296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1" dirty="0">
                          <a:effectLst/>
                        </a:rPr>
                        <a:t>5th Most Common Venue</a:t>
                      </a:r>
                    </a:p>
                  </a:txBody>
                  <a:tcPr marL="2963" marR="2963" marT="2963" marB="296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1" dirty="0">
                          <a:effectLst/>
                        </a:rPr>
                        <a:t>6th Most Common Venue</a:t>
                      </a:r>
                    </a:p>
                  </a:txBody>
                  <a:tcPr marL="2963" marR="2963" marT="2963" marB="296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1" dirty="0">
                          <a:effectLst/>
                        </a:rPr>
                        <a:t>7th Most Common Venue</a:t>
                      </a:r>
                    </a:p>
                  </a:txBody>
                  <a:tcPr marL="2963" marR="2963" marT="2963" marB="296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1" dirty="0">
                          <a:effectLst/>
                        </a:rPr>
                        <a:t>8th Most Common Venue</a:t>
                      </a:r>
                    </a:p>
                  </a:txBody>
                  <a:tcPr marL="2963" marR="2963" marT="2963" marB="296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1" dirty="0">
                          <a:effectLst/>
                        </a:rPr>
                        <a:t>9th Most Common Venue</a:t>
                      </a:r>
                    </a:p>
                  </a:txBody>
                  <a:tcPr marL="2963" marR="2963" marT="2963" marB="2963"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en-US" sz="900" b="1" dirty="0">
                          <a:effectLst/>
                        </a:rPr>
                        <a:t>10th Most Common Venue</a:t>
                      </a:r>
                    </a:p>
                  </a:txBody>
                  <a:tcPr marL="2963" marR="2963" marT="2963" marB="2963"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19165016"/>
                  </a:ext>
                </a:extLst>
              </a:tr>
              <a:tr h="182880">
                <a:tc>
                  <a:txBody>
                    <a:bodyPr/>
                    <a:lstStyle/>
                    <a:p>
                      <a:pPr algn="ctr" fontAlgn="ctr"/>
                      <a:r>
                        <a:rPr lang="en-US" sz="900" dirty="0">
                          <a:effectLst/>
                        </a:rPr>
                        <a:t>Barking and Dagenham</a:t>
                      </a:r>
                    </a:p>
                  </a:txBody>
                  <a:tcPr marL="2963" marR="2963" marT="2963" marB="2963" anchor="ctr">
                    <a:lnT w="12700" cap="flat" cmpd="sng" algn="ctr">
                      <a:solidFill>
                        <a:schemeClr val="tx1"/>
                      </a:solidFill>
                      <a:prstDash val="solid"/>
                      <a:round/>
                      <a:headEnd type="none" w="med" len="med"/>
                      <a:tailEnd type="none" w="med" len="med"/>
                    </a:lnT>
                  </a:tcPr>
                </a:tc>
                <a:tc>
                  <a:txBody>
                    <a:bodyPr/>
                    <a:lstStyle/>
                    <a:p>
                      <a:pPr algn="ctr" fontAlgn="ctr"/>
                      <a:r>
                        <a:rPr lang="en-US" sz="900">
                          <a:effectLst/>
                        </a:rPr>
                        <a:t>Mediterranean Restaurant</a:t>
                      </a:r>
                    </a:p>
                  </a:txBody>
                  <a:tcPr marL="2963" marR="2963" marT="2963" marB="2963" anchor="ctr">
                    <a:lnT w="12700" cap="flat" cmpd="sng" algn="ctr">
                      <a:solidFill>
                        <a:schemeClr val="tx1"/>
                      </a:solidFill>
                      <a:prstDash val="solid"/>
                      <a:round/>
                      <a:headEnd type="none" w="med" len="med"/>
                      <a:tailEnd type="none" w="med" len="med"/>
                    </a:lnT>
                  </a:tcPr>
                </a:tc>
                <a:tc>
                  <a:txBody>
                    <a:bodyPr/>
                    <a:lstStyle/>
                    <a:p>
                      <a:pPr algn="ctr" fontAlgn="ctr"/>
                      <a:r>
                        <a:rPr lang="en-US" sz="900">
                          <a:effectLst/>
                        </a:rPr>
                        <a:t>Café</a:t>
                      </a:r>
                    </a:p>
                  </a:txBody>
                  <a:tcPr marL="2963" marR="2963" marT="2963" marB="2963" anchor="ctr">
                    <a:lnT w="12700" cap="flat" cmpd="sng" algn="ctr">
                      <a:solidFill>
                        <a:schemeClr val="tx1"/>
                      </a:solidFill>
                      <a:prstDash val="solid"/>
                      <a:round/>
                      <a:headEnd type="none" w="med" len="med"/>
                      <a:tailEnd type="none" w="med" len="med"/>
                    </a:lnT>
                  </a:tcPr>
                </a:tc>
                <a:tc>
                  <a:txBody>
                    <a:bodyPr/>
                    <a:lstStyle/>
                    <a:p>
                      <a:pPr algn="ctr" fontAlgn="ctr"/>
                      <a:r>
                        <a:rPr lang="en-US" sz="900">
                          <a:effectLst/>
                        </a:rPr>
                        <a:t>Farmers Market</a:t>
                      </a:r>
                    </a:p>
                  </a:txBody>
                  <a:tcPr marL="2963" marR="2963" marT="2963" marB="2963" anchor="ctr">
                    <a:lnT w="12700" cap="flat" cmpd="sng" algn="ctr">
                      <a:solidFill>
                        <a:schemeClr val="tx1"/>
                      </a:solidFill>
                      <a:prstDash val="solid"/>
                      <a:round/>
                      <a:headEnd type="none" w="med" len="med"/>
                      <a:tailEnd type="none" w="med" len="med"/>
                    </a:lnT>
                  </a:tcPr>
                </a:tc>
                <a:tc>
                  <a:txBody>
                    <a:bodyPr/>
                    <a:lstStyle/>
                    <a:p>
                      <a:pPr algn="ctr" fontAlgn="ctr"/>
                      <a:r>
                        <a:rPr lang="en-US" sz="900">
                          <a:effectLst/>
                        </a:rPr>
                        <a:t>Food</a:t>
                      </a:r>
                    </a:p>
                  </a:txBody>
                  <a:tcPr marL="2963" marR="2963" marT="2963" marB="2963" anchor="ctr">
                    <a:lnT w="12700" cap="flat" cmpd="sng" algn="ctr">
                      <a:solidFill>
                        <a:schemeClr val="tx1"/>
                      </a:solidFill>
                      <a:prstDash val="solid"/>
                      <a:round/>
                      <a:headEnd type="none" w="med" len="med"/>
                      <a:tailEnd type="none" w="med" len="med"/>
                    </a:lnT>
                  </a:tcPr>
                </a:tc>
                <a:tc>
                  <a:txBody>
                    <a:bodyPr/>
                    <a:lstStyle/>
                    <a:p>
                      <a:pPr algn="ctr" fontAlgn="ctr"/>
                      <a:r>
                        <a:rPr lang="en-US" sz="900" dirty="0">
                          <a:effectLst/>
                        </a:rPr>
                        <a:t>Scenic Lookout</a:t>
                      </a:r>
                    </a:p>
                  </a:txBody>
                  <a:tcPr marL="2963" marR="2963" marT="2963" marB="2963" anchor="ctr">
                    <a:lnT w="12700" cap="flat" cmpd="sng" algn="ctr">
                      <a:solidFill>
                        <a:schemeClr val="tx1"/>
                      </a:solidFill>
                      <a:prstDash val="solid"/>
                      <a:round/>
                      <a:headEnd type="none" w="med" len="med"/>
                      <a:tailEnd type="none" w="med" len="med"/>
                    </a:lnT>
                  </a:tcPr>
                </a:tc>
                <a:tc>
                  <a:txBody>
                    <a:bodyPr/>
                    <a:lstStyle/>
                    <a:p>
                      <a:pPr algn="ctr" fontAlgn="ctr"/>
                      <a:r>
                        <a:rPr lang="en-US" sz="900">
                          <a:effectLst/>
                        </a:rPr>
                        <a:t>Grocery Store</a:t>
                      </a:r>
                    </a:p>
                  </a:txBody>
                  <a:tcPr marL="2963" marR="2963" marT="2963" marB="2963" anchor="ctr">
                    <a:lnT w="12700" cap="flat" cmpd="sng" algn="ctr">
                      <a:solidFill>
                        <a:schemeClr val="tx1"/>
                      </a:solidFill>
                      <a:prstDash val="solid"/>
                      <a:round/>
                      <a:headEnd type="none" w="med" len="med"/>
                      <a:tailEnd type="none" w="med" len="med"/>
                    </a:lnT>
                  </a:tcPr>
                </a:tc>
                <a:tc>
                  <a:txBody>
                    <a:bodyPr/>
                    <a:lstStyle/>
                    <a:p>
                      <a:pPr algn="ctr" fontAlgn="ctr"/>
                      <a:r>
                        <a:rPr lang="en-US" sz="900">
                          <a:effectLst/>
                        </a:rPr>
                        <a:t>Track Stadium</a:t>
                      </a:r>
                    </a:p>
                  </a:txBody>
                  <a:tcPr marL="2963" marR="2963" marT="2963" marB="2963" anchor="ctr">
                    <a:lnT w="12700" cap="flat" cmpd="sng" algn="ctr">
                      <a:solidFill>
                        <a:schemeClr val="tx1"/>
                      </a:solidFill>
                      <a:prstDash val="solid"/>
                      <a:round/>
                      <a:headEnd type="none" w="med" len="med"/>
                      <a:tailEnd type="none" w="med" len="med"/>
                    </a:lnT>
                  </a:tcPr>
                </a:tc>
                <a:tc>
                  <a:txBody>
                    <a:bodyPr/>
                    <a:lstStyle/>
                    <a:p>
                      <a:pPr algn="ctr" fontAlgn="ctr"/>
                      <a:r>
                        <a:rPr lang="en-US" sz="900" dirty="0">
                          <a:effectLst/>
                        </a:rPr>
                        <a:t>Trail</a:t>
                      </a:r>
                    </a:p>
                  </a:txBody>
                  <a:tcPr marL="2963" marR="2963" marT="2963" marB="2963" anchor="ctr">
                    <a:lnT w="12700" cap="flat" cmpd="sng" algn="ctr">
                      <a:solidFill>
                        <a:schemeClr val="tx1"/>
                      </a:solidFill>
                      <a:prstDash val="solid"/>
                      <a:round/>
                      <a:headEnd type="none" w="med" len="med"/>
                      <a:tailEnd type="none" w="med" len="med"/>
                    </a:lnT>
                  </a:tcPr>
                </a:tc>
                <a:tc>
                  <a:txBody>
                    <a:bodyPr/>
                    <a:lstStyle/>
                    <a:p>
                      <a:pPr algn="ctr" fontAlgn="ctr"/>
                      <a:r>
                        <a:rPr lang="en-US" sz="900" dirty="0">
                          <a:effectLst/>
                        </a:rPr>
                        <a:t>Bakery</a:t>
                      </a:r>
                    </a:p>
                  </a:txBody>
                  <a:tcPr marL="2963" marR="2963" marT="2963" marB="2963" anchor="ctr">
                    <a:lnT w="12700" cap="flat" cmpd="sng" algn="ctr">
                      <a:solidFill>
                        <a:schemeClr val="tx1"/>
                      </a:solidFill>
                      <a:prstDash val="solid"/>
                      <a:round/>
                      <a:headEnd type="none" w="med" len="med"/>
                      <a:tailEnd type="none" w="med" len="med"/>
                    </a:lnT>
                  </a:tcPr>
                </a:tc>
                <a:tc>
                  <a:txBody>
                    <a:bodyPr/>
                    <a:lstStyle/>
                    <a:p>
                      <a:pPr algn="ctr" fontAlgn="ctr"/>
                      <a:r>
                        <a:rPr lang="en-US" sz="900">
                          <a:effectLst/>
                        </a:rPr>
                        <a:t>Lake</a:t>
                      </a:r>
                    </a:p>
                  </a:txBody>
                  <a:tcPr marL="2963" marR="2963" marT="2963" marB="296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20038180"/>
                  </a:ext>
                </a:extLst>
              </a:tr>
              <a:tr h="182880">
                <a:tc>
                  <a:txBody>
                    <a:bodyPr/>
                    <a:lstStyle/>
                    <a:p>
                      <a:pPr algn="ctr" fontAlgn="ctr"/>
                      <a:r>
                        <a:rPr lang="en-US" sz="900" dirty="0">
                          <a:effectLst/>
                        </a:rPr>
                        <a:t>Barnet</a:t>
                      </a:r>
                    </a:p>
                  </a:txBody>
                  <a:tcPr marL="2963" marR="2963" marT="2963" marB="2963" anchor="ctr"/>
                </a:tc>
                <a:tc>
                  <a:txBody>
                    <a:bodyPr/>
                    <a:lstStyle/>
                    <a:p>
                      <a:pPr algn="ctr" fontAlgn="ctr"/>
                      <a:r>
                        <a:rPr lang="en-US" sz="900">
                          <a:effectLst/>
                        </a:rPr>
                        <a:t>Café</a:t>
                      </a:r>
                    </a:p>
                  </a:txBody>
                  <a:tcPr marL="2963" marR="2963" marT="2963" marB="2963" anchor="ctr"/>
                </a:tc>
                <a:tc>
                  <a:txBody>
                    <a:bodyPr/>
                    <a:lstStyle/>
                    <a:p>
                      <a:pPr algn="ctr" fontAlgn="ctr"/>
                      <a:r>
                        <a:rPr lang="en-US" sz="900">
                          <a:effectLst/>
                        </a:rPr>
                        <a:t>Lawyer</a:t>
                      </a:r>
                    </a:p>
                  </a:txBody>
                  <a:tcPr marL="2963" marR="2963" marT="2963" marB="2963" anchor="ctr"/>
                </a:tc>
                <a:tc>
                  <a:txBody>
                    <a:bodyPr/>
                    <a:lstStyle/>
                    <a:p>
                      <a:pPr algn="ctr" fontAlgn="ctr"/>
                      <a:r>
                        <a:rPr lang="en-US" sz="900">
                          <a:effectLst/>
                        </a:rPr>
                        <a:t>Bus Stop</a:t>
                      </a:r>
                    </a:p>
                  </a:txBody>
                  <a:tcPr marL="2963" marR="2963" marT="2963" marB="2963" anchor="ctr"/>
                </a:tc>
                <a:tc>
                  <a:txBody>
                    <a:bodyPr/>
                    <a:lstStyle/>
                    <a:p>
                      <a:pPr algn="ctr" fontAlgn="ctr"/>
                      <a:r>
                        <a:rPr lang="en-US" sz="900">
                          <a:effectLst/>
                        </a:rPr>
                        <a:t>Yoga Studio</a:t>
                      </a:r>
                    </a:p>
                  </a:txBody>
                  <a:tcPr marL="2963" marR="2963" marT="2963" marB="2963" anchor="ctr"/>
                </a:tc>
                <a:tc>
                  <a:txBody>
                    <a:bodyPr/>
                    <a:lstStyle/>
                    <a:p>
                      <a:pPr algn="ctr" fontAlgn="ctr"/>
                      <a:r>
                        <a:rPr lang="en-US" sz="900">
                          <a:effectLst/>
                        </a:rPr>
                        <a:t>Fish &amp; Chips Shop</a:t>
                      </a:r>
                    </a:p>
                  </a:txBody>
                  <a:tcPr marL="2963" marR="2963" marT="2963" marB="2963" anchor="ctr"/>
                </a:tc>
                <a:tc>
                  <a:txBody>
                    <a:bodyPr/>
                    <a:lstStyle/>
                    <a:p>
                      <a:pPr algn="ctr" fontAlgn="ctr"/>
                      <a:r>
                        <a:rPr lang="en-US" sz="900" dirty="0">
                          <a:effectLst/>
                        </a:rPr>
                        <a:t>Gaming Cafe</a:t>
                      </a:r>
                    </a:p>
                  </a:txBody>
                  <a:tcPr marL="2963" marR="2963" marT="2963" marB="2963" anchor="ctr"/>
                </a:tc>
                <a:tc>
                  <a:txBody>
                    <a:bodyPr/>
                    <a:lstStyle/>
                    <a:p>
                      <a:pPr algn="ctr" fontAlgn="ctr"/>
                      <a:r>
                        <a:rPr lang="en-US" sz="900">
                          <a:effectLst/>
                        </a:rPr>
                        <a:t>Furniture / Home Store</a:t>
                      </a:r>
                    </a:p>
                  </a:txBody>
                  <a:tcPr marL="2963" marR="2963" marT="2963" marB="2963" anchor="ctr"/>
                </a:tc>
                <a:tc>
                  <a:txBody>
                    <a:bodyPr/>
                    <a:lstStyle/>
                    <a:p>
                      <a:pPr algn="ctr" fontAlgn="ctr"/>
                      <a:r>
                        <a:rPr lang="en-US" sz="900">
                          <a:effectLst/>
                        </a:rPr>
                        <a:t>Fruit &amp; Vegetable Store</a:t>
                      </a:r>
                    </a:p>
                  </a:txBody>
                  <a:tcPr marL="2963" marR="2963" marT="2963" marB="2963" anchor="ctr"/>
                </a:tc>
                <a:tc>
                  <a:txBody>
                    <a:bodyPr/>
                    <a:lstStyle/>
                    <a:p>
                      <a:pPr algn="ctr" fontAlgn="ctr"/>
                      <a:r>
                        <a:rPr lang="en-US" sz="900">
                          <a:effectLst/>
                        </a:rPr>
                        <a:t>Frozen Yogurt Shop</a:t>
                      </a:r>
                    </a:p>
                  </a:txBody>
                  <a:tcPr marL="2963" marR="2963" marT="2963" marB="2963" anchor="ctr"/>
                </a:tc>
                <a:tc>
                  <a:txBody>
                    <a:bodyPr/>
                    <a:lstStyle/>
                    <a:p>
                      <a:pPr algn="ctr" fontAlgn="ctr"/>
                      <a:r>
                        <a:rPr lang="en-US" sz="900">
                          <a:effectLst/>
                        </a:rPr>
                        <a:t>Fried Chicken Joint</a:t>
                      </a:r>
                    </a:p>
                  </a:txBody>
                  <a:tcPr marL="2963" marR="2963" marT="2963" marB="2963" anchor="ctr"/>
                </a:tc>
                <a:extLst>
                  <a:ext uri="{0D108BD9-81ED-4DB2-BD59-A6C34878D82A}">
                    <a16:rowId xmlns:a16="http://schemas.microsoft.com/office/drawing/2014/main" val="2323378781"/>
                  </a:ext>
                </a:extLst>
              </a:tr>
              <a:tr h="182880">
                <a:tc>
                  <a:txBody>
                    <a:bodyPr/>
                    <a:lstStyle/>
                    <a:p>
                      <a:pPr algn="ctr" fontAlgn="ctr"/>
                      <a:r>
                        <a:rPr lang="en-US" sz="900">
                          <a:effectLst/>
                        </a:rPr>
                        <a:t>Bexley</a:t>
                      </a:r>
                    </a:p>
                  </a:txBody>
                  <a:tcPr marL="2963" marR="2963" marT="2963" marB="2963" anchor="ctr"/>
                </a:tc>
                <a:tc>
                  <a:txBody>
                    <a:bodyPr/>
                    <a:lstStyle/>
                    <a:p>
                      <a:pPr algn="ctr" fontAlgn="ctr"/>
                      <a:r>
                        <a:rPr lang="en-US" sz="900">
                          <a:effectLst/>
                        </a:rPr>
                        <a:t>Grocery Store</a:t>
                      </a:r>
                    </a:p>
                  </a:txBody>
                  <a:tcPr marL="2963" marR="2963" marT="2963" marB="2963" anchor="ctr"/>
                </a:tc>
                <a:tc>
                  <a:txBody>
                    <a:bodyPr/>
                    <a:lstStyle/>
                    <a:p>
                      <a:pPr algn="ctr" fontAlgn="ctr"/>
                      <a:r>
                        <a:rPr lang="en-US" sz="900">
                          <a:effectLst/>
                        </a:rPr>
                        <a:t>Italian Restaurant</a:t>
                      </a:r>
                    </a:p>
                  </a:txBody>
                  <a:tcPr marL="2963" marR="2963" marT="2963" marB="2963" anchor="ctr"/>
                </a:tc>
                <a:tc>
                  <a:txBody>
                    <a:bodyPr/>
                    <a:lstStyle/>
                    <a:p>
                      <a:pPr algn="ctr" fontAlgn="ctr"/>
                      <a:r>
                        <a:rPr lang="en-US" sz="900">
                          <a:effectLst/>
                        </a:rPr>
                        <a:t>Fish &amp; Chips Shop</a:t>
                      </a:r>
                    </a:p>
                  </a:txBody>
                  <a:tcPr marL="2963" marR="2963" marT="2963" marB="2963" anchor="ctr"/>
                </a:tc>
                <a:tc>
                  <a:txBody>
                    <a:bodyPr/>
                    <a:lstStyle/>
                    <a:p>
                      <a:pPr algn="ctr" fontAlgn="ctr"/>
                      <a:r>
                        <a:rPr lang="en-US" sz="900">
                          <a:effectLst/>
                        </a:rPr>
                        <a:t>Coffee Shop</a:t>
                      </a:r>
                    </a:p>
                  </a:txBody>
                  <a:tcPr marL="2963" marR="2963" marT="2963" marB="2963" anchor="ctr"/>
                </a:tc>
                <a:tc>
                  <a:txBody>
                    <a:bodyPr/>
                    <a:lstStyle/>
                    <a:p>
                      <a:pPr algn="ctr" fontAlgn="ctr"/>
                      <a:r>
                        <a:rPr lang="en-US" sz="900">
                          <a:effectLst/>
                        </a:rPr>
                        <a:t>Breakfast Spot</a:t>
                      </a:r>
                    </a:p>
                  </a:txBody>
                  <a:tcPr marL="2963" marR="2963" marT="2963" marB="2963" anchor="ctr"/>
                </a:tc>
                <a:tc>
                  <a:txBody>
                    <a:bodyPr/>
                    <a:lstStyle/>
                    <a:p>
                      <a:pPr algn="ctr" fontAlgn="ctr"/>
                      <a:r>
                        <a:rPr lang="en-US" sz="900">
                          <a:effectLst/>
                        </a:rPr>
                        <a:t>Supermarket</a:t>
                      </a:r>
                    </a:p>
                  </a:txBody>
                  <a:tcPr marL="2963" marR="2963" marT="2963" marB="2963" anchor="ctr"/>
                </a:tc>
                <a:tc>
                  <a:txBody>
                    <a:bodyPr/>
                    <a:lstStyle/>
                    <a:p>
                      <a:pPr algn="ctr" fontAlgn="ctr"/>
                      <a:r>
                        <a:rPr lang="en-US" sz="900">
                          <a:effectLst/>
                        </a:rPr>
                        <a:t>Fish Market</a:t>
                      </a:r>
                    </a:p>
                  </a:txBody>
                  <a:tcPr marL="2963" marR="2963" marT="2963" marB="2963" anchor="ctr"/>
                </a:tc>
                <a:tc>
                  <a:txBody>
                    <a:bodyPr/>
                    <a:lstStyle/>
                    <a:p>
                      <a:pPr algn="ctr" fontAlgn="ctr"/>
                      <a:r>
                        <a:rPr lang="en-US" sz="900">
                          <a:effectLst/>
                        </a:rPr>
                        <a:t>Bar</a:t>
                      </a:r>
                    </a:p>
                  </a:txBody>
                  <a:tcPr marL="2963" marR="2963" marT="2963" marB="2963" anchor="ctr"/>
                </a:tc>
                <a:tc>
                  <a:txBody>
                    <a:bodyPr/>
                    <a:lstStyle/>
                    <a:p>
                      <a:pPr algn="ctr" fontAlgn="ctr"/>
                      <a:r>
                        <a:rPr lang="en-US" sz="900">
                          <a:effectLst/>
                        </a:rPr>
                        <a:t>Historic Site</a:t>
                      </a:r>
                    </a:p>
                  </a:txBody>
                  <a:tcPr marL="2963" marR="2963" marT="2963" marB="2963" anchor="ctr"/>
                </a:tc>
                <a:tc>
                  <a:txBody>
                    <a:bodyPr/>
                    <a:lstStyle/>
                    <a:p>
                      <a:pPr algn="ctr" fontAlgn="ctr"/>
                      <a:r>
                        <a:rPr lang="en-US" sz="900">
                          <a:effectLst/>
                        </a:rPr>
                        <a:t>Caucasian Restaurant</a:t>
                      </a:r>
                    </a:p>
                  </a:txBody>
                  <a:tcPr marL="2963" marR="2963" marT="2963" marB="2963" anchor="ctr"/>
                </a:tc>
                <a:extLst>
                  <a:ext uri="{0D108BD9-81ED-4DB2-BD59-A6C34878D82A}">
                    <a16:rowId xmlns:a16="http://schemas.microsoft.com/office/drawing/2014/main" val="346706537"/>
                  </a:ext>
                </a:extLst>
              </a:tr>
              <a:tr h="182880">
                <a:tc>
                  <a:txBody>
                    <a:bodyPr/>
                    <a:lstStyle/>
                    <a:p>
                      <a:pPr algn="ctr" fontAlgn="ctr"/>
                      <a:r>
                        <a:rPr lang="en-US" sz="900">
                          <a:effectLst/>
                        </a:rPr>
                        <a:t>Brent</a:t>
                      </a:r>
                    </a:p>
                  </a:txBody>
                  <a:tcPr marL="2963" marR="2963" marT="2963" marB="2963" anchor="ctr"/>
                </a:tc>
                <a:tc>
                  <a:txBody>
                    <a:bodyPr/>
                    <a:lstStyle/>
                    <a:p>
                      <a:pPr algn="ctr" fontAlgn="ctr"/>
                      <a:r>
                        <a:rPr lang="en-US" sz="900">
                          <a:effectLst/>
                        </a:rPr>
                        <a:t>Hotel</a:t>
                      </a:r>
                    </a:p>
                  </a:txBody>
                  <a:tcPr marL="2963" marR="2963" marT="2963" marB="2963" anchor="ctr"/>
                </a:tc>
                <a:tc>
                  <a:txBody>
                    <a:bodyPr/>
                    <a:lstStyle/>
                    <a:p>
                      <a:pPr algn="ctr" fontAlgn="ctr"/>
                      <a:r>
                        <a:rPr lang="en-US" sz="900">
                          <a:effectLst/>
                        </a:rPr>
                        <a:t>Clothing Store</a:t>
                      </a:r>
                    </a:p>
                  </a:txBody>
                  <a:tcPr marL="2963" marR="2963" marT="2963" marB="2963" anchor="ctr"/>
                </a:tc>
                <a:tc>
                  <a:txBody>
                    <a:bodyPr/>
                    <a:lstStyle/>
                    <a:p>
                      <a:pPr algn="ctr" fontAlgn="ctr"/>
                      <a:r>
                        <a:rPr lang="en-US" sz="900" dirty="0">
                          <a:effectLst/>
                        </a:rPr>
                        <a:t>Coffee Shop</a:t>
                      </a:r>
                    </a:p>
                  </a:txBody>
                  <a:tcPr marL="2963" marR="2963" marT="2963" marB="2963" anchor="ctr"/>
                </a:tc>
                <a:tc>
                  <a:txBody>
                    <a:bodyPr/>
                    <a:lstStyle/>
                    <a:p>
                      <a:pPr algn="ctr" fontAlgn="ctr"/>
                      <a:r>
                        <a:rPr lang="en-US" sz="900">
                          <a:effectLst/>
                        </a:rPr>
                        <a:t>Sporting Goods Shop</a:t>
                      </a:r>
                    </a:p>
                  </a:txBody>
                  <a:tcPr marL="2963" marR="2963" marT="2963" marB="2963" anchor="ctr"/>
                </a:tc>
                <a:tc>
                  <a:txBody>
                    <a:bodyPr/>
                    <a:lstStyle/>
                    <a:p>
                      <a:pPr algn="ctr" fontAlgn="ctr"/>
                      <a:r>
                        <a:rPr lang="en-US" sz="900">
                          <a:effectLst/>
                        </a:rPr>
                        <a:t>Bar</a:t>
                      </a:r>
                    </a:p>
                  </a:txBody>
                  <a:tcPr marL="2963" marR="2963" marT="2963" marB="2963" anchor="ctr"/>
                </a:tc>
                <a:tc>
                  <a:txBody>
                    <a:bodyPr/>
                    <a:lstStyle/>
                    <a:p>
                      <a:pPr algn="ctr" fontAlgn="ctr"/>
                      <a:r>
                        <a:rPr lang="en-US" sz="900">
                          <a:effectLst/>
                        </a:rPr>
                        <a:t>American Restaurant</a:t>
                      </a:r>
                    </a:p>
                  </a:txBody>
                  <a:tcPr marL="2963" marR="2963" marT="2963" marB="2963" anchor="ctr"/>
                </a:tc>
                <a:tc>
                  <a:txBody>
                    <a:bodyPr/>
                    <a:lstStyle/>
                    <a:p>
                      <a:pPr algn="ctr" fontAlgn="ctr"/>
                      <a:r>
                        <a:rPr lang="en-US" sz="900">
                          <a:effectLst/>
                        </a:rPr>
                        <a:t>Sandwich Place</a:t>
                      </a:r>
                    </a:p>
                  </a:txBody>
                  <a:tcPr marL="2963" marR="2963" marT="2963" marB="2963" anchor="ctr"/>
                </a:tc>
                <a:tc>
                  <a:txBody>
                    <a:bodyPr/>
                    <a:lstStyle/>
                    <a:p>
                      <a:pPr algn="ctr" fontAlgn="ctr"/>
                      <a:r>
                        <a:rPr lang="en-US" sz="900">
                          <a:effectLst/>
                        </a:rPr>
                        <a:t>Music Venue</a:t>
                      </a:r>
                    </a:p>
                  </a:txBody>
                  <a:tcPr marL="2963" marR="2963" marT="2963" marB="2963" anchor="ctr"/>
                </a:tc>
                <a:tc>
                  <a:txBody>
                    <a:bodyPr/>
                    <a:lstStyle/>
                    <a:p>
                      <a:pPr algn="ctr" fontAlgn="ctr"/>
                      <a:r>
                        <a:rPr lang="en-US" sz="900">
                          <a:effectLst/>
                        </a:rPr>
                        <a:t>Burger Joint</a:t>
                      </a:r>
                    </a:p>
                  </a:txBody>
                  <a:tcPr marL="2963" marR="2963" marT="2963" marB="2963" anchor="ctr"/>
                </a:tc>
                <a:tc>
                  <a:txBody>
                    <a:bodyPr/>
                    <a:lstStyle/>
                    <a:p>
                      <a:pPr algn="ctr" fontAlgn="ctr"/>
                      <a:r>
                        <a:rPr lang="en-US" sz="900">
                          <a:effectLst/>
                        </a:rPr>
                        <a:t>Grocery Store</a:t>
                      </a:r>
                    </a:p>
                  </a:txBody>
                  <a:tcPr marL="2963" marR="2963" marT="2963" marB="2963" anchor="ctr"/>
                </a:tc>
                <a:extLst>
                  <a:ext uri="{0D108BD9-81ED-4DB2-BD59-A6C34878D82A}">
                    <a16:rowId xmlns:a16="http://schemas.microsoft.com/office/drawing/2014/main" val="1926023542"/>
                  </a:ext>
                </a:extLst>
              </a:tr>
              <a:tr h="182880">
                <a:tc>
                  <a:txBody>
                    <a:bodyPr/>
                    <a:lstStyle/>
                    <a:p>
                      <a:pPr algn="ctr" fontAlgn="ctr"/>
                      <a:r>
                        <a:rPr lang="en-US" sz="900">
                          <a:effectLst/>
                        </a:rPr>
                        <a:t>Bromley</a:t>
                      </a:r>
                    </a:p>
                  </a:txBody>
                  <a:tcPr marL="2963" marR="2963" marT="2963" marB="2963" anchor="ctr"/>
                </a:tc>
                <a:tc>
                  <a:txBody>
                    <a:bodyPr/>
                    <a:lstStyle/>
                    <a:p>
                      <a:pPr algn="ctr" fontAlgn="ctr"/>
                      <a:r>
                        <a:rPr lang="en-US" sz="900">
                          <a:effectLst/>
                        </a:rPr>
                        <a:t>Café</a:t>
                      </a:r>
                    </a:p>
                  </a:txBody>
                  <a:tcPr marL="2963" marR="2963" marT="2963" marB="2963" anchor="ctr"/>
                </a:tc>
                <a:tc>
                  <a:txBody>
                    <a:bodyPr/>
                    <a:lstStyle/>
                    <a:p>
                      <a:pPr algn="ctr" fontAlgn="ctr"/>
                      <a:r>
                        <a:rPr lang="en-US" sz="900">
                          <a:effectLst/>
                        </a:rPr>
                        <a:t>Pub</a:t>
                      </a:r>
                    </a:p>
                  </a:txBody>
                  <a:tcPr marL="2963" marR="2963" marT="2963" marB="2963" anchor="ctr"/>
                </a:tc>
                <a:tc>
                  <a:txBody>
                    <a:bodyPr/>
                    <a:lstStyle/>
                    <a:p>
                      <a:pPr algn="ctr" fontAlgn="ctr"/>
                      <a:r>
                        <a:rPr lang="en-US" sz="900">
                          <a:effectLst/>
                        </a:rPr>
                        <a:t>Gastropub</a:t>
                      </a:r>
                    </a:p>
                  </a:txBody>
                  <a:tcPr marL="2963" marR="2963" marT="2963" marB="2963" anchor="ctr"/>
                </a:tc>
                <a:tc>
                  <a:txBody>
                    <a:bodyPr/>
                    <a:lstStyle/>
                    <a:p>
                      <a:pPr algn="ctr" fontAlgn="ctr"/>
                      <a:r>
                        <a:rPr lang="en-US" sz="900">
                          <a:effectLst/>
                        </a:rPr>
                        <a:t>Park</a:t>
                      </a:r>
                    </a:p>
                  </a:txBody>
                  <a:tcPr marL="2963" marR="2963" marT="2963" marB="2963" anchor="ctr"/>
                </a:tc>
                <a:tc>
                  <a:txBody>
                    <a:bodyPr/>
                    <a:lstStyle/>
                    <a:p>
                      <a:pPr algn="ctr" fontAlgn="ctr"/>
                      <a:r>
                        <a:rPr lang="en-US" sz="900">
                          <a:effectLst/>
                        </a:rPr>
                        <a:t>Gaming Cafe</a:t>
                      </a:r>
                    </a:p>
                  </a:txBody>
                  <a:tcPr marL="2963" marR="2963" marT="2963" marB="2963" anchor="ctr"/>
                </a:tc>
                <a:tc>
                  <a:txBody>
                    <a:bodyPr/>
                    <a:lstStyle/>
                    <a:p>
                      <a:pPr algn="ctr" fontAlgn="ctr"/>
                      <a:r>
                        <a:rPr lang="en-US" sz="900">
                          <a:effectLst/>
                        </a:rPr>
                        <a:t>Fruit &amp; Vegetable Store</a:t>
                      </a:r>
                    </a:p>
                  </a:txBody>
                  <a:tcPr marL="2963" marR="2963" marT="2963" marB="2963" anchor="ctr"/>
                </a:tc>
                <a:tc>
                  <a:txBody>
                    <a:bodyPr/>
                    <a:lstStyle/>
                    <a:p>
                      <a:pPr algn="ctr" fontAlgn="ctr"/>
                      <a:r>
                        <a:rPr lang="en-US" sz="900">
                          <a:effectLst/>
                        </a:rPr>
                        <a:t>Frozen Yogurt Shop</a:t>
                      </a:r>
                    </a:p>
                  </a:txBody>
                  <a:tcPr marL="2963" marR="2963" marT="2963" marB="2963" anchor="ctr"/>
                </a:tc>
                <a:tc>
                  <a:txBody>
                    <a:bodyPr/>
                    <a:lstStyle/>
                    <a:p>
                      <a:pPr algn="ctr" fontAlgn="ctr"/>
                      <a:r>
                        <a:rPr lang="en-US" sz="900">
                          <a:effectLst/>
                        </a:rPr>
                        <a:t>Fried Chicken Joint</a:t>
                      </a:r>
                    </a:p>
                  </a:txBody>
                  <a:tcPr marL="2963" marR="2963" marT="2963" marB="2963" anchor="ctr"/>
                </a:tc>
                <a:tc>
                  <a:txBody>
                    <a:bodyPr/>
                    <a:lstStyle/>
                    <a:p>
                      <a:pPr algn="ctr" fontAlgn="ctr"/>
                      <a:r>
                        <a:rPr lang="en-US" sz="900">
                          <a:effectLst/>
                        </a:rPr>
                        <a:t>French Restaurant</a:t>
                      </a:r>
                    </a:p>
                  </a:txBody>
                  <a:tcPr marL="2963" marR="2963" marT="2963" marB="2963" anchor="ctr"/>
                </a:tc>
                <a:tc>
                  <a:txBody>
                    <a:bodyPr/>
                    <a:lstStyle/>
                    <a:p>
                      <a:pPr algn="ctr" fontAlgn="ctr"/>
                      <a:r>
                        <a:rPr lang="en-US" sz="900">
                          <a:effectLst/>
                        </a:rPr>
                        <a:t>Forest</a:t>
                      </a:r>
                    </a:p>
                  </a:txBody>
                  <a:tcPr marL="2963" marR="2963" marT="2963" marB="2963" anchor="ctr"/>
                </a:tc>
                <a:extLst>
                  <a:ext uri="{0D108BD9-81ED-4DB2-BD59-A6C34878D82A}">
                    <a16:rowId xmlns:a16="http://schemas.microsoft.com/office/drawing/2014/main" val="3466450048"/>
                  </a:ext>
                </a:extLst>
              </a:tr>
              <a:tr h="182880">
                <a:tc>
                  <a:txBody>
                    <a:bodyPr/>
                    <a:lstStyle/>
                    <a:p>
                      <a:pPr algn="ctr" fontAlgn="ctr"/>
                      <a:r>
                        <a:rPr lang="en-US" sz="900">
                          <a:effectLst/>
                        </a:rPr>
                        <a:t>Camden</a:t>
                      </a:r>
                    </a:p>
                  </a:txBody>
                  <a:tcPr marL="2963" marR="2963" marT="2963" marB="2963" anchor="ctr"/>
                </a:tc>
                <a:tc>
                  <a:txBody>
                    <a:bodyPr/>
                    <a:lstStyle/>
                    <a:p>
                      <a:pPr algn="ctr" fontAlgn="ctr"/>
                      <a:r>
                        <a:rPr lang="en-US" sz="900">
                          <a:effectLst/>
                        </a:rPr>
                        <a:t>Hotel</a:t>
                      </a:r>
                    </a:p>
                  </a:txBody>
                  <a:tcPr marL="2963" marR="2963" marT="2963" marB="2963" anchor="ctr"/>
                </a:tc>
                <a:tc>
                  <a:txBody>
                    <a:bodyPr/>
                    <a:lstStyle/>
                    <a:p>
                      <a:pPr algn="ctr" fontAlgn="ctr"/>
                      <a:r>
                        <a:rPr lang="en-US" sz="900">
                          <a:effectLst/>
                        </a:rPr>
                        <a:t>Coffee Shop</a:t>
                      </a:r>
                    </a:p>
                  </a:txBody>
                  <a:tcPr marL="2963" marR="2963" marT="2963" marB="2963" anchor="ctr"/>
                </a:tc>
                <a:tc>
                  <a:txBody>
                    <a:bodyPr/>
                    <a:lstStyle/>
                    <a:p>
                      <a:pPr algn="ctr" fontAlgn="ctr"/>
                      <a:r>
                        <a:rPr lang="en-US" sz="900">
                          <a:effectLst/>
                        </a:rPr>
                        <a:t>Pub</a:t>
                      </a:r>
                    </a:p>
                  </a:txBody>
                  <a:tcPr marL="2963" marR="2963" marT="2963" marB="2963" anchor="ctr"/>
                </a:tc>
                <a:tc>
                  <a:txBody>
                    <a:bodyPr/>
                    <a:lstStyle/>
                    <a:p>
                      <a:pPr algn="ctr" fontAlgn="ctr"/>
                      <a:r>
                        <a:rPr lang="en-US" sz="900">
                          <a:effectLst/>
                        </a:rPr>
                        <a:t>Café</a:t>
                      </a:r>
                    </a:p>
                  </a:txBody>
                  <a:tcPr marL="2963" marR="2963" marT="2963" marB="2963" anchor="ctr"/>
                </a:tc>
                <a:tc>
                  <a:txBody>
                    <a:bodyPr/>
                    <a:lstStyle/>
                    <a:p>
                      <a:pPr algn="ctr" fontAlgn="ctr"/>
                      <a:r>
                        <a:rPr lang="en-US" sz="900">
                          <a:effectLst/>
                        </a:rPr>
                        <a:t>Plaza</a:t>
                      </a:r>
                    </a:p>
                  </a:txBody>
                  <a:tcPr marL="2963" marR="2963" marT="2963" marB="2963" anchor="ctr"/>
                </a:tc>
                <a:tc>
                  <a:txBody>
                    <a:bodyPr/>
                    <a:lstStyle/>
                    <a:p>
                      <a:pPr algn="ctr" fontAlgn="ctr"/>
                      <a:r>
                        <a:rPr lang="en-US" sz="900">
                          <a:effectLst/>
                        </a:rPr>
                        <a:t>Italian Restaurant</a:t>
                      </a:r>
                    </a:p>
                  </a:txBody>
                  <a:tcPr marL="2963" marR="2963" marT="2963" marB="2963" anchor="ctr"/>
                </a:tc>
                <a:tc>
                  <a:txBody>
                    <a:bodyPr/>
                    <a:lstStyle/>
                    <a:p>
                      <a:pPr algn="ctr" fontAlgn="ctr"/>
                      <a:r>
                        <a:rPr lang="en-US" sz="900">
                          <a:effectLst/>
                        </a:rPr>
                        <a:t>Burger Joint</a:t>
                      </a:r>
                    </a:p>
                  </a:txBody>
                  <a:tcPr marL="2963" marR="2963" marT="2963" marB="2963" anchor="ctr"/>
                </a:tc>
                <a:tc>
                  <a:txBody>
                    <a:bodyPr/>
                    <a:lstStyle/>
                    <a:p>
                      <a:pPr algn="ctr" fontAlgn="ctr"/>
                      <a:r>
                        <a:rPr lang="en-US" sz="900">
                          <a:effectLst/>
                        </a:rPr>
                        <a:t>Garden</a:t>
                      </a:r>
                    </a:p>
                  </a:txBody>
                  <a:tcPr marL="2963" marR="2963" marT="2963" marB="2963" anchor="ctr"/>
                </a:tc>
                <a:tc>
                  <a:txBody>
                    <a:bodyPr/>
                    <a:lstStyle/>
                    <a:p>
                      <a:pPr algn="ctr" fontAlgn="ctr"/>
                      <a:r>
                        <a:rPr lang="en-US" sz="900">
                          <a:effectLst/>
                        </a:rPr>
                        <a:t>Bookstore</a:t>
                      </a:r>
                    </a:p>
                  </a:txBody>
                  <a:tcPr marL="2963" marR="2963" marT="2963" marB="2963" anchor="ctr"/>
                </a:tc>
                <a:tc>
                  <a:txBody>
                    <a:bodyPr/>
                    <a:lstStyle/>
                    <a:p>
                      <a:pPr algn="ctr" fontAlgn="ctr"/>
                      <a:r>
                        <a:rPr lang="en-US" sz="900">
                          <a:effectLst/>
                        </a:rPr>
                        <a:t>Deli / Bodega</a:t>
                      </a:r>
                    </a:p>
                  </a:txBody>
                  <a:tcPr marL="2963" marR="2963" marT="2963" marB="2963" anchor="ctr"/>
                </a:tc>
                <a:extLst>
                  <a:ext uri="{0D108BD9-81ED-4DB2-BD59-A6C34878D82A}">
                    <a16:rowId xmlns:a16="http://schemas.microsoft.com/office/drawing/2014/main" val="2904253486"/>
                  </a:ext>
                </a:extLst>
              </a:tr>
              <a:tr h="182880">
                <a:tc>
                  <a:txBody>
                    <a:bodyPr/>
                    <a:lstStyle/>
                    <a:p>
                      <a:pPr algn="ctr" fontAlgn="ctr"/>
                      <a:r>
                        <a:rPr lang="en-US" sz="900" dirty="0">
                          <a:effectLst/>
                        </a:rPr>
                        <a:t>City of London</a:t>
                      </a:r>
                    </a:p>
                  </a:txBody>
                  <a:tcPr marL="2963" marR="2963" marT="2963" marB="2963" anchor="ctr"/>
                </a:tc>
                <a:tc>
                  <a:txBody>
                    <a:bodyPr/>
                    <a:lstStyle/>
                    <a:p>
                      <a:pPr algn="ctr" fontAlgn="ctr"/>
                      <a:r>
                        <a:rPr lang="en-US" sz="900">
                          <a:effectLst/>
                        </a:rPr>
                        <a:t>Coffee Shop</a:t>
                      </a:r>
                    </a:p>
                  </a:txBody>
                  <a:tcPr marL="2963" marR="2963" marT="2963" marB="2963" anchor="ctr"/>
                </a:tc>
                <a:tc>
                  <a:txBody>
                    <a:bodyPr/>
                    <a:lstStyle/>
                    <a:p>
                      <a:pPr algn="ctr" fontAlgn="ctr"/>
                      <a:r>
                        <a:rPr lang="en-US" sz="900">
                          <a:effectLst/>
                        </a:rPr>
                        <a:t>Gym / Fitness Center</a:t>
                      </a:r>
                    </a:p>
                  </a:txBody>
                  <a:tcPr marL="2963" marR="2963" marT="2963" marB="2963" anchor="ctr"/>
                </a:tc>
                <a:tc>
                  <a:txBody>
                    <a:bodyPr/>
                    <a:lstStyle/>
                    <a:p>
                      <a:pPr algn="ctr" fontAlgn="ctr"/>
                      <a:r>
                        <a:rPr lang="en-US" sz="900">
                          <a:effectLst/>
                        </a:rPr>
                        <a:t>Seafood Restaurant</a:t>
                      </a:r>
                    </a:p>
                  </a:txBody>
                  <a:tcPr marL="2963" marR="2963" marT="2963" marB="2963" anchor="ctr"/>
                </a:tc>
                <a:tc>
                  <a:txBody>
                    <a:bodyPr/>
                    <a:lstStyle/>
                    <a:p>
                      <a:pPr algn="ctr" fontAlgn="ctr"/>
                      <a:r>
                        <a:rPr lang="en-US" sz="900">
                          <a:effectLst/>
                        </a:rPr>
                        <a:t>Italian Restaurant</a:t>
                      </a:r>
                    </a:p>
                  </a:txBody>
                  <a:tcPr marL="2963" marR="2963" marT="2963" marB="2963" anchor="ctr"/>
                </a:tc>
                <a:tc>
                  <a:txBody>
                    <a:bodyPr/>
                    <a:lstStyle/>
                    <a:p>
                      <a:pPr algn="ctr" fontAlgn="ctr"/>
                      <a:r>
                        <a:rPr lang="en-US" sz="900">
                          <a:effectLst/>
                        </a:rPr>
                        <a:t>Asian Restaurant</a:t>
                      </a:r>
                    </a:p>
                  </a:txBody>
                  <a:tcPr marL="2963" marR="2963" marT="2963" marB="2963" anchor="ctr"/>
                </a:tc>
                <a:tc>
                  <a:txBody>
                    <a:bodyPr/>
                    <a:lstStyle/>
                    <a:p>
                      <a:pPr algn="ctr" fontAlgn="ctr"/>
                      <a:r>
                        <a:rPr lang="en-US" sz="900">
                          <a:effectLst/>
                        </a:rPr>
                        <a:t>Pub</a:t>
                      </a:r>
                    </a:p>
                  </a:txBody>
                  <a:tcPr marL="2963" marR="2963" marT="2963" marB="2963" anchor="ctr"/>
                </a:tc>
                <a:tc>
                  <a:txBody>
                    <a:bodyPr/>
                    <a:lstStyle/>
                    <a:p>
                      <a:pPr algn="ctr" fontAlgn="ctr"/>
                      <a:r>
                        <a:rPr lang="en-US" sz="900">
                          <a:effectLst/>
                        </a:rPr>
                        <a:t>French Restaurant</a:t>
                      </a:r>
                    </a:p>
                  </a:txBody>
                  <a:tcPr marL="2963" marR="2963" marT="2963" marB="2963" anchor="ctr"/>
                </a:tc>
                <a:tc>
                  <a:txBody>
                    <a:bodyPr/>
                    <a:lstStyle/>
                    <a:p>
                      <a:pPr algn="ctr" fontAlgn="ctr"/>
                      <a:r>
                        <a:rPr lang="en-US" sz="900">
                          <a:effectLst/>
                        </a:rPr>
                        <a:t>Steakhouse</a:t>
                      </a:r>
                    </a:p>
                  </a:txBody>
                  <a:tcPr marL="2963" marR="2963" marT="2963" marB="2963" anchor="ctr"/>
                </a:tc>
                <a:tc>
                  <a:txBody>
                    <a:bodyPr/>
                    <a:lstStyle/>
                    <a:p>
                      <a:pPr algn="ctr" fontAlgn="ctr"/>
                      <a:r>
                        <a:rPr lang="en-US" sz="900">
                          <a:effectLst/>
                        </a:rPr>
                        <a:t>Restaurant</a:t>
                      </a:r>
                    </a:p>
                  </a:txBody>
                  <a:tcPr marL="2963" marR="2963" marT="2963" marB="2963" anchor="ctr"/>
                </a:tc>
                <a:tc>
                  <a:txBody>
                    <a:bodyPr/>
                    <a:lstStyle/>
                    <a:p>
                      <a:pPr algn="ctr" fontAlgn="ctr"/>
                      <a:r>
                        <a:rPr lang="en-US" sz="900">
                          <a:effectLst/>
                        </a:rPr>
                        <a:t>Hotel</a:t>
                      </a:r>
                    </a:p>
                  </a:txBody>
                  <a:tcPr marL="2963" marR="2963" marT="2963" marB="2963" anchor="ctr"/>
                </a:tc>
                <a:extLst>
                  <a:ext uri="{0D108BD9-81ED-4DB2-BD59-A6C34878D82A}">
                    <a16:rowId xmlns:a16="http://schemas.microsoft.com/office/drawing/2014/main" val="826845915"/>
                  </a:ext>
                </a:extLst>
              </a:tr>
              <a:tr h="182880">
                <a:tc>
                  <a:txBody>
                    <a:bodyPr/>
                    <a:lstStyle/>
                    <a:p>
                      <a:pPr algn="ctr" fontAlgn="ctr"/>
                      <a:r>
                        <a:rPr lang="en-US" sz="900" dirty="0">
                          <a:effectLst/>
                        </a:rPr>
                        <a:t>Croydon</a:t>
                      </a:r>
                    </a:p>
                  </a:txBody>
                  <a:tcPr marL="2963" marR="2963" marT="2963" marB="2963" anchor="ctr"/>
                </a:tc>
                <a:tc>
                  <a:txBody>
                    <a:bodyPr/>
                    <a:lstStyle/>
                    <a:p>
                      <a:pPr algn="ctr" fontAlgn="ctr"/>
                      <a:r>
                        <a:rPr lang="en-US" sz="900">
                          <a:effectLst/>
                        </a:rPr>
                        <a:t>Coffee Shop</a:t>
                      </a:r>
                    </a:p>
                  </a:txBody>
                  <a:tcPr marL="2963" marR="2963" marT="2963" marB="2963" anchor="ctr"/>
                </a:tc>
                <a:tc>
                  <a:txBody>
                    <a:bodyPr/>
                    <a:lstStyle/>
                    <a:p>
                      <a:pPr algn="ctr" fontAlgn="ctr"/>
                      <a:r>
                        <a:rPr lang="en-US" sz="900">
                          <a:effectLst/>
                        </a:rPr>
                        <a:t>Pub</a:t>
                      </a:r>
                    </a:p>
                  </a:txBody>
                  <a:tcPr marL="2963" marR="2963" marT="2963" marB="2963" anchor="ctr"/>
                </a:tc>
                <a:tc>
                  <a:txBody>
                    <a:bodyPr/>
                    <a:lstStyle/>
                    <a:p>
                      <a:pPr algn="ctr" fontAlgn="ctr"/>
                      <a:r>
                        <a:rPr lang="en-US" sz="900">
                          <a:effectLst/>
                        </a:rPr>
                        <a:t>Gym / Fitness Center</a:t>
                      </a:r>
                    </a:p>
                  </a:txBody>
                  <a:tcPr marL="2963" marR="2963" marT="2963" marB="2963" anchor="ctr"/>
                </a:tc>
                <a:tc>
                  <a:txBody>
                    <a:bodyPr/>
                    <a:lstStyle/>
                    <a:p>
                      <a:pPr algn="ctr" fontAlgn="ctr"/>
                      <a:r>
                        <a:rPr lang="en-US" sz="900">
                          <a:effectLst/>
                        </a:rPr>
                        <a:t>Asian Restaurant</a:t>
                      </a:r>
                    </a:p>
                  </a:txBody>
                  <a:tcPr marL="2963" marR="2963" marT="2963" marB="2963" anchor="ctr"/>
                </a:tc>
                <a:tc>
                  <a:txBody>
                    <a:bodyPr/>
                    <a:lstStyle/>
                    <a:p>
                      <a:pPr algn="ctr" fontAlgn="ctr"/>
                      <a:r>
                        <a:rPr lang="en-US" sz="900">
                          <a:effectLst/>
                        </a:rPr>
                        <a:t>Portuguese Restaurant</a:t>
                      </a:r>
                    </a:p>
                  </a:txBody>
                  <a:tcPr marL="2963" marR="2963" marT="2963" marB="2963" anchor="ctr"/>
                </a:tc>
                <a:tc>
                  <a:txBody>
                    <a:bodyPr/>
                    <a:lstStyle/>
                    <a:p>
                      <a:pPr algn="ctr" fontAlgn="ctr"/>
                      <a:r>
                        <a:rPr lang="en-US" sz="900">
                          <a:effectLst/>
                        </a:rPr>
                        <a:t>Mediterranean Restaurant</a:t>
                      </a:r>
                    </a:p>
                  </a:txBody>
                  <a:tcPr marL="2963" marR="2963" marT="2963" marB="2963" anchor="ctr"/>
                </a:tc>
                <a:tc>
                  <a:txBody>
                    <a:bodyPr/>
                    <a:lstStyle/>
                    <a:p>
                      <a:pPr algn="ctr" fontAlgn="ctr"/>
                      <a:r>
                        <a:rPr lang="en-US" sz="900">
                          <a:effectLst/>
                        </a:rPr>
                        <a:t>Breakfast Spot</a:t>
                      </a:r>
                    </a:p>
                  </a:txBody>
                  <a:tcPr marL="2963" marR="2963" marT="2963" marB="2963" anchor="ctr"/>
                </a:tc>
                <a:tc>
                  <a:txBody>
                    <a:bodyPr/>
                    <a:lstStyle/>
                    <a:p>
                      <a:pPr algn="ctr" fontAlgn="ctr"/>
                      <a:r>
                        <a:rPr lang="en-US" sz="900">
                          <a:effectLst/>
                        </a:rPr>
                        <a:t>Brewery</a:t>
                      </a:r>
                    </a:p>
                  </a:txBody>
                  <a:tcPr marL="2963" marR="2963" marT="2963" marB="2963" anchor="ctr"/>
                </a:tc>
                <a:tc>
                  <a:txBody>
                    <a:bodyPr/>
                    <a:lstStyle/>
                    <a:p>
                      <a:pPr algn="ctr" fontAlgn="ctr"/>
                      <a:r>
                        <a:rPr lang="en-US" sz="900">
                          <a:effectLst/>
                        </a:rPr>
                        <a:t>Burger Joint</a:t>
                      </a:r>
                    </a:p>
                  </a:txBody>
                  <a:tcPr marL="2963" marR="2963" marT="2963" marB="2963" anchor="ctr"/>
                </a:tc>
                <a:tc>
                  <a:txBody>
                    <a:bodyPr/>
                    <a:lstStyle/>
                    <a:p>
                      <a:pPr algn="ctr" fontAlgn="ctr"/>
                      <a:r>
                        <a:rPr lang="en-US" sz="900">
                          <a:effectLst/>
                        </a:rPr>
                        <a:t>Burrito Place</a:t>
                      </a:r>
                    </a:p>
                  </a:txBody>
                  <a:tcPr marL="2963" marR="2963" marT="2963" marB="2963" anchor="ctr"/>
                </a:tc>
                <a:extLst>
                  <a:ext uri="{0D108BD9-81ED-4DB2-BD59-A6C34878D82A}">
                    <a16:rowId xmlns:a16="http://schemas.microsoft.com/office/drawing/2014/main" val="4066949899"/>
                  </a:ext>
                </a:extLst>
              </a:tr>
              <a:tr h="182880">
                <a:tc>
                  <a:txBody>
                    <a:bodyPr/>
                    <a:lstStyle/>
                    <a:p>
                      <a:pPr algn="ctr" fontAlgn="ctr"/>
                      <a:r>
                        <a:rPr lang="en-US" sz="900" dirty="0" err="1">
                          <a:effectLst/>
                        </a:rPr>
                        <a:t>Ealing</a:t>
                      </a:r>
                      <a:endParaRPr lang="en-US" sz="900" dirty="0">
                        <a:effectLst/>
                      </a:endParaRPr>
                    </a:p>
                  </a:txBody>
                  <a:tcPr marL="2963" marR="2963" marT="2963" marB="2963" anchor="ctr"/>
                </a:tc>
                <a:tc>
                  <a:txBody>
                    <a:bodyPr/>
                    <a:lstStyle/>
                    <a:p>
                      <a:pPr algn="ctr" fontAlgn="ctr"/>
                      <a:r>
                        <a:rPr lang="en-US" sz="900" dirty="0">
                          <a:effectLst/>
                        </a:rPr>
                        <a:t>Coffee Shop</a:t>
                      </a:r>
                    </a:p>
                  </a:txBody>
                  <a:tcPr marL="2963" marR="2963" marT="2963" marB="2963" anchor="ctr"/>
                </a:tc>
                <a:tc>
                  <a:txBody>
                    <a:bodyPr/>
                    <a:lstStyle/>
                    <a:p>
                      <a:pPr algn="ctr" fontAlgn="ctr"/>
                      <a:r>
                        <a:rPr lang="en-US" sz="900">
                          <a:effectLst/>
                        </a:rPr>
                        <a:t>Clothing Store</a:t>
                      </a:r>
                    </a:p>
                  </a:txBody>
                  <a:tcPr marL="2963" marR="2963" marT="2963" marB="2963" anchor="ctr"/>
                </a:tc>
                <a:tc>
                  <a:txBody>
                    <a:bodyPr/>
                    <a:lstStyle/>
                    <a:p>
                      <a:pPr algn="ctr" fontAlgn="ctr"/>
                      <a:r>
                        <a:rPr lang="en-US" sz="900">
                          <a:effectLst/>
                        </a:rPr>
                        <a:t>Bakery</a:t>
                      </a:r>
                    </a:p>
                  </a:txBody>
                  <a:tcPr marL="2963" marR="2963" marT="2963" marB="2963" anchor="ctr"/>
                </a:tc>
                <a:tc>
                  <a:txBody>
                    <a:bodyPr/>
                    <a:lstStyle/>
                    <a:p>
                      <a:pPr algn="ctr" fontAlgn="ctr"/>
                      <a:r>
                        <a:rPr lang="en-US" sz="900">
                          <a:effectLst/>
                        </a:rPr>
                        <a:t>Bus Stop</a:t>
                      </a:r>
                    </a:p>
                  </a:txBody>
                  <a:tcPr marL="2963" marR="2963" marT="2963" marB="2963" anchor="ctr"/>
                </a:tc>
                <a:tc>
                  <a:txBody>
                    <a:bodyPr/>
                    <a:lstStyle/>
                    <a:p>
                      <a:pPr algn="ctr" fontAlgn="ctr"/>
                      <a:r>
                        <a:rPr lang="en-US" sz="900">
                          <a:effectLst/>
                        </a:rPr>
                        <a:t>Pub</a:t>
                      </a:r>
                    </a:p>
                  </a:txBody>
                  <a:tcPr marL="2963" marR="2963" marT="2963" marB="2963" anchor="ctr"/>
                </a:tc>
                <a:tc>
                  <a:txBody>
                    <a:bodyPr/>
                    <a:lstStyle/>
                    <a:p>
                      <a:pPr algn="ctr" fontAlgn="ctr"/>
                      <a:r>
                        <a:rPr lang="en-US" sz="900" dirty="0">
                          <a:effectLst/>
                        </a:rPr>
                        <a:t>Italian Restaurant</a:t>
                      </a:r>
                    </a:p>
                  </a:txBody>
                  <a:tcPr marL="2963" marR="2963" marT="2963" marB="2963" anchor="ctr"/>
                </a:tc>
                <a:tc>
                  <a:txBody>
                    <a:bodyPr/>
                    <a:lstStyle/>
                    <a:p>
                      <a:pPr algn="ctr" fontAlgn="ctr"/>
                      <a:r>
                        <a:rPr lang="en-US" sz="900">
                          <a:effectLst/>
                        </a:rPr>
                        <a:t>Park</a:t>
                      </a:r>
                    </a:p>
                  </a:txBody>
                  <a:tcPr marL="2963" marR="2963" marT="2963" marB="2963" anchor="ctr"/>
                </a:tc>
                <a:tc>
                  <a:txBody>
                    <a:bodyPr/>
                    <a:lstStyle/>
                    <a:p>
                      <a:pPr algn="ctr" fontAlgn="ctr"/>
                      <a:r>
                        <a:rPr lang="en-US" sz="900">
                          <a:effectLst/>
                        </a:rPr>
                        <a:t>Pizza Place</a:t>
                      </a:r>
                    </a:p>
                  </a:txBody>
                  <a:tcPr marL="2963" marR="2963" marT="2963" marB="2963" anchor="ctr"/>
                </a:tc>
                <a:tc>
                  <a:txBody>
                    <a:bodyPr/>
                    <a:lstStyle/>
                    <a:p>
                      <a:pPr algn="ctr" fontAlgn="ctr"/>
                      <a:r>
                        <a:rPr lang="en-US" sz="900">
                          <a:effectLst/>
                        </a:rPr>
                        <a:t>Hotel</a:t>
                      </a:r>
                    </a:p>
                  </a:txBody>
                  <a:tcPr marL="2963" marR="2963" marT="2963" marB="2963" anchor="ctr"/>
                </a:tc>
                <a:tc>
                  <a:txBody>
                    <a:bodyPr/>
                    <a:lstStyle/>
                    <a:p>
                      <a:pPr algn="ctr" fontAlgn="ctr"/>
                      <a:r>
                        <a:rPr lang="en-US" sz="900">
                          <a:effectLst/>
                        </a:rPr>
                        <a:t>Burger Joint</a:t>
                      </a:r>
                    </a:p>
                  </a:txBody>
                  <a:tcPr marL="2963" marR="2963" marT="2963" marB="2963" anchor="ctr"/>
                </a:tc>
                <a:extLst>
                  <a:ext uri="{0D108BD9-81ED-4DB2-BD59-A6C34878D82A}">
                    <a16:rowId xmlns:a16="http://schemas.microsoft.com/office/drawing/2014/main" val="2837252271"/>
                  </a:ext>
                </a:extLst>
              </a:tr>
              <a:tr h="182880">
                <a:tc>
                  <a:txBody>
                    <a:bodyPr/>
                    <a:lstStyle/>
                    <a:p>
                      <a:pPr algn="ctr" fontAlgn="ctr"/>
                      <a:r>
                        <a:rPr lang="en-US" sz="900">
                          <a:effectLst/>
                        </a:rPr>
                        <a:t>Enfield</a:t>
                      </a:r>
                    </a:p>
                  </a:txBody>
                  <a:tcPr marL="2963" marR="2963" marT="2963" marB="2963" anchor="ctr"/>
                </a:tc>
                <a:tc>
                  <a:txBody>
                    <a:bodyPr/>
                    <a:lstStyle/>
                    <a:p>
                      <a:pPr algn="ctr" fontAlgn="ctr"/>
                      <a:r>
                        <a:rPr lang="en-US" sz="900">
                          <a:effectLst/>
                        </a:rPr>
                        <a:t>Coffee Shop</a:t>
                      </a:r>
                    </a:p>
                  </a:txBody>
                  <a:tcPr marL="2963" marR="2963" marT="2963" marB="2963" anchor="ctr"/>
                </a:tc>
                <a:tc>
                  <a:txBody>
                    <a:bodyPr/>
                    <a:lstStyle/>
                    <a:p>
                      <a:pPr algn="ctr" fontAlgn="ctr"/>
                      <a:r>
                        <a:rPr lang="en-US" sz="900">
                          <a:effectLst/>
                        </a:rPr>
                        <a:t>Café</a:t>
                      </a:r>
                    </a:p>
                  </a:txBody>
                  <a:tcPr marL="2963" marR="2963" marT="2963" marB="2963" anchor="ctr"/>
                </a:tc>
                <a:tc>
                  <a:txBody>
                    <a:bodyPr/>
                    <a:lstStyle/>
                    <a:p>
                      <a:pPr algn="ctr" fontAlgn="ctr"/>
                      <a:r>
                        <a:rPr lang="en-US" sz="900">
                          <a:effectLst/>
                        </a:rPr>
                        <a:t>Clothing Store</a:t>
                      </a:r>
                    </a:p>
                  </a:txBody>
                  <a:tcPr marL="2963" marR="2963" marT="2963" marB="2963" anchor="ctr"/>
                </a:tc>
                <a:tc>
                  <a:txBody>
                    <a:bodyPr/>
                    <a:lstStyle/>
                    <a:p>
                      <a:pPr algn="ctr" fontAlgn="ctr"/>
                      <a:r>
                        <a:rPr lang="en-US" sz="900">
                          <a:effectLst/>
                        </a:rPr>
                        <a:t>Turkish Restaurant</a:t>
                      </a:r>
                    </a:p>
                  </a:txBody>
                  <a:tcPr marL="2963" marR="2963" marT="2963" marB="2963" anchor="ctr"/>
                </a:tc>
                <a:tc>
                  <a:txBody>
                    <a:bodyPr/>
                    <a:lstStyle/>
                    <a:p>
                      <a:pPr algn="ctr" fontAlgn="ctr"/>
                      <a:r>
                        <a:rPr lang="en-US" sz="900">
                          <a:effectLst/>
                        </a:rPr>
                        <a:t>Gift Shop</a:t>
                      </a:r>
                    </a:p>
                  </a:txBody>
                  <a:tcPr marL="2963" marR="2963" marT="2963" marB="2963" anchor="ctr"/>
                </a:tc>
                <a:tc>
                  <a:txBody>
                    <a:bodyPr/>
                    <a:lstStyle/>
                    <a:p>
                      <a:pPr algn="ctr" fontAlgn="ctr"/>
                      <a:r>
                        <a:rPr lang="en-US" sz="900">
                          <a:effectLst/>
                        </a:rPr>
                        <a:t>Bookstore</a:t>
                      </a:r>
                    </a:p>
                  </a:txBody>
                  <a:tcPr marL="2963" marR="2963" marT="2963" marB="2963" anchor="ctr"/>
                </a:tc>
                <a:tc>
                  <a:txBody>
                    <a:bodyPr/>
                    <a:lstStyle/>
                    <a:p>
                      <a:pPr algn="ctr" fontAlgn="ctr"/>
                      <a:r>
                        <a:rPr lang="en-US" sz="900">
                          <a:effectLst/>
                        </a:rPr>
                        <a:t>Supermarket</a:t>
                      </a:r>
                    </a:p>
                  </a:txBody>
                  <a:tcPr marL="2963" marR="2963" marT="2963" marB="2963" anchor="ctr"/>
                </a:tc>
                <a:tc>
                  <a:txBody>
                    <a:bodyPr/>
                    <a:lstStyle/>
                    <a:p>
                      <a:pPr algn="ctr" fontAlgn="ctr"/>
                      <a:r>
                        <a:rPr lang="en-US" sz="900">
                          <a:effectLst/>
                        </a:rPr>
                        <a:t>Department Store</a:t>
                      </a:r>
                    </a:p>
                  </a:txBody>
                  <a:tcPr marL="2963" marR="2963" marT="2963" marB="2963" anchor="ctr"/>
                </a:tc>
                <a:tc>
                  <a:txBody>
                    <a:bodyPr/>
                    <a:lstStyle/>
                    <a:p>
                      <a:pPr algn="ctr" fontAlgn="ctr"/>
                      <a:r>
                        <a:rPr lang="en-US" sz="900">
                          <a:effectLst/>
                        </a:rPr>
                        <a:t>Women's Store</a:t>
                      </a:r>
                    </a:p>
                  </a:txBody>
                  <a:tcPr marL="2963" marR="2963" marT="2963" marB="2963" anchor="ctr"/>
                </a:tc>
                <a:tc>
                  <a:txBody>
                    <a:bodyPr/>
                    <a:lstStyle/>
                    <a:p>
                      <a:pPr algn="ctr" fontAlgn="ctr"/>
                      <a:r>
                        <a:rPr lang="en-US" sz="900">
                          <a:effectLst/>
                        </a:rPr>
                        <a:t>Optical Shop</a:t>
                      </a:r>
                    </a:p>
                  </a:txBody>
                  <a:tcPr marL="2963" marR="2963" marT="2963" marB="2963" anchor="ctr"/>
                </a:tc>
                <a:extLst>
                  <a:ext uri="{0D108BD9-81ED-4DB2-BD59-A6C34878D82A}">
                    <a16:rowId xmlns:a16="http://schemas.microsoft.com/office/drawing/2014/main" val="1100767443"/>
                  </a:ext>
                </a:extLst>
              </a:tr>
              <a:tr h="182880">
                <a:tc>
                  <a:txBody>
                    <a:bodyPr/>
                    <a:lstStyle/>
                    <a:p>
                      <a:pPr algn="ctr" fontAlgn="ctr"/>
                      <a:r>
                        <a:rPr lang="en-US" sz="900">
                          <a:effectLst/>
                        </a:rPr>
                        <a:t>Greenwich</a:t>
                      </a:r>
                    </a:p>
                  </a:txBody>
                  <a:tcPr marL="2963" marR="2963" marT="2963" marB="2963" anchor="ctr"/>
                </a:tc>
                <a:tc>
                  <a:txBody>
                    <a:bodyPr/>
                    <a:lstStyle/>
                    <a:p>
                      <a:pPr algn="ctr" fontAlgn="ctr"/>
                      <a:r>
                        <a:rPr lang="en-US" sz="900">
                          <a:effectLst/>
                        </a:rPr>
                        <a:t>Brewery</a:t>
                      </a:r>
                    </a:p>
                  </a:txBody>
                  <a:tcPr marL="2963" marR="2963" marT="2963" marB="2963" anchor="ctr"/>
                </a:tc>
                <a:tc>
                  <a:txBody>
                    <a:bodyPr/>
                    <a:lstStyle/>
                    <a:p>
                      <a:pPr algn="ctr" fontAlgn="ctr"/>
                      <a:r>
                        <a:rPr lang="en-US" sz="900">
                          <a:effectLst/>
                        </a:rPr>
                        <a:t>Grocery Store</a:t>
                      </a:r>
                    </a:p>
                  </a:txBody>
                  <a:tcPr marL="2963" marR="2963" marT="2963" marB="2963" anchor="ctr"/>
                </a:tc>
                <a:tc>
                  <a:txBody>
                    <a:bodyPr/>
                    <a:lstStyle/>
                    <a:p>
                      <a:pPr algn="ctr" fontAlgn="ctr"/>
                      <a:r>
                        <a:rPr lang="en-US" sz="900">
                          <a:effectLst/>
                        </a:rPr>
                        <a:t>Recreation Center</a:t>
                      </a:r>
                    </a:p>
                  </a:txBody>
                  <a:tcPr marL="2963" marR="2963" marT="2963" marB="2963" anchor="ctr"/>
                </a:tc>
                <a:tc>
                  <a:txBody>
                    <a:bodyPr/>
                    <a:lstStyle/>
                    <a:p>
                      <a:pPr algn="ctr" fontAlgn="ctr"/>
                      <a:r>
                        <a:rPr lang="en-US" sz="900">
                          <a:effectLst/>
                        </a:rPr>
                        <a:t>Park</a:t>
                      </a:r>
                    </a:p>
                  </a:txBody>
                  <a:tcPr marL="2963" marR="2963" marT="2963" marB="2963" anchor="ctr"/>
                </a:tc>
                <a:tc>
                  <a:txBody>
                    <a:bodyPr/>
                    <a:lstStyle/>
                    <a:p>
                      <a:pPr algn="ctr" fontAlgn="ctr"/>
                      <a:r>
                        <a:rPr lang="en-US" sz="900">
                          <a:effectLst/>
                        </a:rPr>
                        <a:t>Café</a:t>
                      </a:r>
                    </a:p>
                  </a:txBody>
                  <a:tcPr marL="2963" marR="2963" marT="2963" marB="2963" anchor="ctr"/>
                </a:tc>
                <a:tc>
                  <a:txBody>
                    <a:bodyPr/>
                    <a:lstStyle/>
                    <a:p>
                      <a:pPr algn="ctr" fontAlgn="ctr"/>
                      <a:r>
                        <a:rPr lang="en-US" sz="900">
                          <a:effectLst/>
                        </a:rPr>
                        <a:t>Bar</a:t>
                      </a:r>
                    </a:p>
                  </a:txBody>
                  <a:tcPr marL="2963" marR="2963" marT="2963" marB="2963" anchor="ctr"/>
                </a:tc>
                <a:tc>
                  <a:txBody>
                    <a:bodyPr/>
                    <a:lstStyle/>
                    <a:p>
                      <a:pPr algn="ctr" fontAlgn="ctr"/>
                      <a:r>
                        <a:rPr lang="en-US" sz="900">
                          <a:effectLst/>
                        </a:rPr>
                        <a:t>Pharmacy</a:t>
                      </a:r>
                    </a:p>
                  </a:txBody>
                  <a:tcPr marL="2963" marR="2963" marT="2963" marB="2963" anchor="ctr"/>
                </a:tc>
                <a:tc>
                  <a:txBody>
                    <a:bodyPr/>
                    <a:lstStyle/>
                    <a:p>
                      <a:pPr algn="ctr" fontAlgn="ctr"/>
                      <a:r>
                        <a:rPr lang="en-US" sz="900">
                          <a:effectLst/>
                        </a:rPr>
                        <a:t>Italian Restaurant</a:t>
                      </a:r>
                    </a:p>
                  </a:txBody>
                  <a:tcPr marL="2963" marR="2963" marT="2963" marB="2963" anchor="ctr"/>
                </a:tc>
                <a:tc>
                  <a:txBody>
                    <a:bodyPr/>
                    <a:lstStyle/>
                    <a:p>
                      <a:pPr algn="ctr" fontAlgn="ctr"/>
                      <a:r>
                        <a:rPr lang="en-US" sz="900">
                          <a:effectLst/>
                        </a:rPr>
                        <a:t>Vietnamese Restaurant</a:t>
                      </a:r>
                    </a:p>
                  </a:txBody>
                  <a:tcPr marL="2963" marR="2963" marT="2963" marB="2963" anchor="ctr"/>
                </a:tc>
                <a:tc>
                  <a:txBody>
                    <a:bodyPr/>
                    <a:lstStyle/>
                    <a:p>
                      <a:pPr algn="ctr" fontAlgn="ctr"/>
                      <a:r>
                        <a:rPr lang="en-US" sz="900">
                          <a:effectLst/>
                        </a:rPr>
                        <a:t>Pub</a:t>
                      </a:r>
                    </a:p>
                  </a:txBody>
                  <a:tcPr marL="2963" marR="2963" marT="2963" marB="2963" anchor="ctr"/>
                </a:tc>
                <a:extLst>
                  <a:ext uri="{0D108BD9-81ED-4DB2-BD59-A6C34878D82A}">
                    <a16:rowId xmlns:a16="http://schemas.microsoft.com/office/drawing/2014/main" val="480775805"/>
                  </a:ext>
                </a:extLst>
              </a:tr>
              <a:tr h="182880">
                <a:tc>
                  <a:txBody>
                    <a:bodyPr/>
                    <a:lstStyle/>
                    <a:p>
                      <a:pPr algn="ctr" fontAlgn="ctr"/>
                      <a:r>
                        <a:rPr lang="en-US" sz="900">
                          <a:effectLst/>
                        </a:rPr>
                        <a:t>Hackney</a:t>
                      </a:r>
                    </a:p>
                  </a:txBody>
                  <a:tcPr marL="2963" marR="2963" marT="2963" marB="2963" anchor="ctr"/>
                </a:tc>
                <a:tc>
                  <a:txBody>
                    <a:bodyPr/>
                    <a:lstStyle/>
                    <a:p>
                      <a:pPr algn="ctr" fontAlgn="ctr"/>
                      <a:r>
                        <a:rPr lang="en-US" sz="900">
                          <a:effectLst/>
                        </a:rPr>
                        <a:t>Pub</a:t>
                      </a:r>
                    </a:p>
                  </a:txBody>
                  <a:tcPr marL="2963" marR="2963" marT="2963" marB="2963" anchor="ctr"/>
                </a:tc>
                <a:tc>
                  <a:txBody>
                    <a:bodyPr/>
                    <a:lstStyle/>
                    <a:p>
                      <a:pPr algn="ctr" fontAlgn="ctr"/>
                      <a:r>
                        <a:rPr lang="en-US" sz="900">
                          <a:effectLst/>
                        </a:rPr>
                        <a:t>Coffee Shop</a:t>
                      </a:r>
                    </a:p>
                  </a:txBody>
                  <a:tcPr marL="2963" marR="2963" marT="2963" marB="2963" anchor="ctr"/>
                </a:tc>
                <a:tc>
                  <a:txBody>
                    <a:bodyPr/>
                    <a:lstStyle/>
                    <a:p>
                      <a:pPr algn="ctr" fontAlgn="ctr"/>
                      <a:r>
                        <a:rPr lang="en-US" sz="900">
                          <a:effectLst/>
                        </a:rPr>
                        <a:t>Café</a:t>
                      </a:r>
                    </a:p>
                  </a:txBody>
                  <a:tcPr marL="2963" marR="2963" marT="2963" marB="2963" anchor="ctr"/>
                </a:tc>
                <a:tc>
                  <a:txBody>
                    <a:bodyPr/>
                    <a:lstStyle/>
                    <a:p>
                      <a:pPr algn="ctr" fontAlgn="ctr"/>
                      <a:r>
                        <a:rPr lang="en-US" sz="900">
                          <a:effectLst/>
                        </a:rPr>
                        <a:t>Cocktail Bar</a:t>
                      </a:r>
                    </a:p>
                  </a:txBody>
                  <a:tcPr marL="2963" marR="2963" marT="2963" marB="2963" anchor="ctr"/>
                </a:tc>
                <a:tc>
                  <a:txBody>
                    <a:bodyPr/>
                    <a:lstStyle/>
                    <a:p>
                      <a:pPr algn="ctr" fontAlgn="ctr"/>
                      <a:r>
                        <a:rPr lang="en-US" sz="900">
                          <a:effectLst/>
                        </a:rPr>
                        <a:t>Grocery Store</a:t>
                      </a:r>
                    </a:p>
                  </a:txBody>
                  <a:tcPr marL="2963" marR="2963" marT="2963" marB="2963" anchor="ctr"/>
                </a:tc>
                <a:tc>
                  <a:txBody>
                    <a:bodyPr/>
                    <a:lstStyle/>
                    <a:p>
                      <a:pPr algn="ctr" fontAlgn="ctr"/>
                      <a:r>
                        <a:rPr lang="en-US" sz="900">
                          <a:effectLst/>
                        </a:rPr>
                        <a:t>Brewery</a:t>
                      </a:r>
                    </a:p>
                  </a:txBody>
                  <a:tcPr marL="2963" marR="2963" marT="2963" marB="2963" anchor="ctr"/>
                </a:tc>
                <a:tc>
                  <a:txBody>
                    <a:bodyPr/>
                    <a:lstStyle/>
                    <a:p>
                      <a:pPr algn="ctr" fontAlgn="ctr"/>
                      <a:r>
                        <a:rPr lang="en-US" sz="900">
                          <a:effectLst/>
                        </a:rPr>
                        <a:t>Bakery</a:t>
                      </a:r>
                    </a:p>
                  </a:txBody>
                  <a:tcPr marL="2963" marR="2963" marT="2963" marB="2963" anchor="ctr"/>
                </a:tc>
                <a:tc>
                  <a:txBody>
                    <a:bodyPr/>
                    <a:lstStyle/>
                    <a:p>
                      <a:pPr algn="ctr" fontAlgn="ctr"/>
                      <a:r>
                        <a:rPr lang="en-US" sz="900">
                          <a:effectLst/>
                        </a:rPr>
                        <a:t>Vietnamese Restaurant</a:t>
                      </a:r>
                    </a:p>
                  </a:txBody>
                  <a:tcPr marL="2963" marR="2963" marT="2963" marB="2963" anchor="ctr"/>
                </a:tc>
                <a:tc>
                  <a:txBody>
                    <a:bodyPr/>
                    <a:lstStyle/>
                    <a:p>
                      <a:pPr algn="ctr" fontAlgn="ctr"/>
                      <a:r>
                        <a:rPr lang="en-US" sz="900">
                          <a:effectLst/>
                        </a:rPr>
                        <a:t>Hotel</a:t>
                      </a:r>
                    </a:p>
                  </a:txBody>
                  <a:tcPr marL="2963" marR="2963" marT="2963" marB="2963" anchor="ctr"/>
                </a:tc>
                <a:tc>
                  <a:txBody>
                    <a:bodyPr/>
                    <a:lstStyle/>
                    <a:p>
                      <a:pPr algn="ctr" fontAlgn="ctr"/>
                      <a:r>
                        <a:rPr lang="en-US" sz="900">
                          <a:effectLst/>
                        </a:rPr>
                        <a:t>Clothing Store</a:t>
                      </a:r>
                    </a:p>
                  </a:txBody>
                  <a:tcPr marL="2963" marR="2963" marT="2963" marB="2963" anchor="ctr"/>
                </a:tc>
                <a:extLst>
                  <a:ext uri="{0D108BD9-81ED-4DB2-BD59-A6C34878D82A}">
                    <a16:rowId xmlns:a16="http://schemas.microsoft.com/office/drawing/2014/main" val="1081609408"/>
                  </a:ext>
                </a:extLst>
              </a:tr>
              <a:tr h="182880">
                <a:tc>
                  <a:txBody>
                    <a:bodyPr/>
                    <a:lstStyle/>
                    <a:p>
                      <a:pPr algn="ctr" fontAlgn="ctr"/>
                      <a:r>
                        <a:rPr lang="en-US" sz="900" dirty="0">
                          <a:effectLst/>
                        </a:rPr>
                        <a:t>Hammersmith and Fulham</a:t>
                      </a:r>
                    </a:p>
                  </a:txBody>
                  <a:tcPr marL="2963" marR="2963" marT="2963" marB="2963" anchor="ctr"/>
                </a:tc>
                <a:tc>
                  <a:txBody>
                    <a:bodyPr/>
                    <a:lstStyle/>
                    <a:p>
                      <a:pPr algn="ctr" fontAlgn="ctr"/>
                      <a:r>
                        <a:rPr lang="en-US" sz="900" dirty="0">
                          <a:effectLst/>
                        </a:rPr>
                        <a:t>Pub</a:t>
                      </a:r>
                    </a:p>
                  </a:txBody>
                  <a:tcPr marL="2963" marR="2963" marT="2963" marB="2963" anchor="ctr"/>
                </a:tc>
                <a:tc>
                  <a:txBody>
                    <a:bodyPr/>
                    <a:lstStyle/>
                    <a:p>
                      <a:pPr algn="ctr" fontAlgn="ctr"/>
                      <a:r>
                        <a:rPr lang="en-US" sz="900" dirty="0">
                          <a:effectLst/>
                        </a:rPr>
                        <a:t>Café</a:t>
                      </a:r>
                    </a:p>
                  </a:txBody>
                  <a:tcPr marL="2963" marR="2963" marT="2963" marB="2963" anchor="ctr"/>
                </a:tc>
                <a:tc>
                  <a:txBody>
                    <a:bodyPr/>
                    <a:lstStyle/>
                    <a:p>
                      <a:pPr algn="ctr" fontAlgn="ctr"/>
                      <a:r>
                        <a:rPr lang="en-US" sz="900">
                          <a:effectLst/>
                        </a:rPr>
                        <a:t>Hotel</a:t>
                      </a:r>
                    </a:p>
                  </a:txBody>
                  <a:tcPr marL="2963" marR="2963" marT="2963" marB="2963" anchor="ctr"/>
                </a:tc>
                <a:tc>
                  <a:txBody>
                    <a:bodyPr/>
                    <a:lstStyle/>
                    <a:p>
                      <a:pPr algn="ctr" fontAlgn="ctr"/>
                      <a:r>
                        <a:rPr lang="en-US" sz="900">
                          <a:effectLst/>
                        </a:rPr>
                        <a:t>Indian Restaurant</a:t>
                      </a:r>
                    </a:p>
                  </a:txBody>
                  <a:tcPr marL="2963" marR="2963" marT="2963" marB="2963" anchor="ctr"/>
                </a:tc>
                <a:tc>
                  <a:txBody>
                    <a:bodyPr/>
                    <a:lstStyle/>
                    <a:p>
                      <a:pPr algn="ctr" fontAlgn="ctr"/>
                      <a:r>
                        <a:rPr lang="en-US" sz="900">
                          <a:effectLst/>
                        </a:rPr>
                        <a:t>Italian Restaurant</a:t>
                      </a:r>
                    </a:p>
                  </a:txBody>
                  <a:tcPr marL="2963" marR="2963" marT="2963" marB="2963" anchor="ctr"/>
                </a:tc>
                <a:tc>
                  <a:txBody>
                    <a:bodyPr/>
                    <a:lstStyle/>
                    <a:p>
                      <a:pPr algn="ctr" fontAlgn="ctr"/>
                      <a:r>
                        <a:rPr lang="en-US" sz="900">
                          <a:effectLst/>
                        </a:rPr>
                        <a:t>Coffee Shop</a:t>
                      </a:r>
                    </a:p>
                  </a:txBody>
                  <a:tcPr marL="2963" marR="2963" marT="2963" marB="2963" anchor="ctr"/>
                </a:tc>
                <a:tc>
                  <a:txBody>
                    <a:bodyPr/>
                    <a:lstStyle/>
                    <a:p>
                      <a:pPr algn="ctr" fontAlgn="ctr"/>
                      <a:r>
                        <a:rPr lang="en-US" sz="900">
                          <a:effectLst/>
                        </a:rPr>
                        <a:t>Gastropub</a:t>
                      </a:r>
                    </a:p>
                  </a:txBody>
                  <a:tcPr marL="2963" marR="2963" marT="2963" marB="2963" anchor="ctr"/>
                </a:tc>
                <a:tc>
                  <a:txBody>
                    <a:bodyPr/>
                    <a:lstStyle/>
                    <a:p>
                      <a:pPr algn="ctr" fontAlgn="ctr"/>
                      <a:r>
                        <a:rPr lang="en-US" sz="900">
                          <a:effectLst/>
                        </a:rPr>
                        <a:t>Thai Restaurant</a:t>
                      </a:r>
                    </a:p>
                  </a:txBody>
                  <a:tcPr marL="2963" marR="2963" marT="2963" marB="2963" anchor="ctr"/>
                </a:tc>
                <a:tc>
                  <a:txBody>
                    <a:bodyPr/>
                    <a:lstStyle/>
                    <a:p>
                      <a:pPr algn="ctr" fontAlgn="ctr"/>
                      <a:r>
                        <a:rPr lang="en-US" sz="900">
                          <a:effectLst/>
                        </a:rPr>
                        <a:t>Bus Stop</a:t>
                      </a:r>
                    </a:p>
                  </a:txBody>
                  <a:tcPr marL="2963" marR="2963" marT="2963" marB="2963" anchor="ctr"/>
                </a:tc>
                <a:tc>
                  <a:txBody>
                    <a:bodyPr/>
                    <a:lstStyle/>
                    <a:p>
                      <a:pPr algn="ctr" fontAlgn="ctr"/>
                      <a:r>
                        <a:rPr lang="en-US" sz="900">
                          <a:effectLst/>
                        </a:rPr>
                        <a:t>Garden Center</a:t>
                      </a:r>
                    </a:p>
                  </a:txBody>
                  <a:tcPr marL="2963" marR="2963" marT="2963" marB="2963" anchor="ctr"/>
                </a:tc>
                <a:extLst>
                  <a:ext uri="{0D108BD9-81ED-4DB2-BD59-A6C34878D82A}">
                    <a16:rowId xmlns:a16="http://schemas.microsoft.com/office/drawing/2014/main" val="1986102288"/>
                  </a:ext>
                </a:extLst>
              </a:tr>
              <a:tr h="182880">
                <a:tc>
                  <a:txBody>
                    <a:bodyPr/>
                    <a:lstStyle/>
                    <a:p>
                      <a:pPr algn="ctr" fontAlgn="ctr"/>
                      <a:r>
                        <a:rPr lang="en-US" sz="900">
                          <a:effectLst/>
                        </a:rPr>
                        <a:t>Haringey</a:t>
                      </a:r>
                    </a:p>
                  </a:txBody>
                  <a:tcPr marL="2963" marR="2963" marT="2963" marB="2963" anchor="ctr"/>
                </a:tc>
                <a:tc>
                  <a:txBody>
                    <a:bodyPr/>
                    <a:lstStyle/>
                    <a:p>
                      <a:pPr algn="ctr" fontAlgn="ctr"/>
                      <a:r>
                        <a:rPr lang="en-US" sz="900" dirty="0">
                          <a:effectLst/>
                        </a:rPr>
                        <a:t>Fast Food Restaurant</a:t>
                      </a:r>
                    </a:p>
                  </a:txBody>
                  <a:tcPr marL="2963" marR="2963" marT="2963" marB="2963" anchor="ctr"/>
                </a:tc>
                <a:tc>
                  <a:txBody>
                    <a:bodyPr/>
                    <a:lstStyle/>
                    <a:p>
                      <a:pPr algn="ctr" fontAlgn="ctr"/>
                      <a:r>
                        <a:rPr lang="en-US" sz="900">
                          <a:effectLst/>
                        </a:rPr>
                        <a:t>Café</a:t>
                      </a:r>
                    </a:p>
                  </a:txBody>
                  <a:tcPr marL="2963" marR="2963" marT="2963" marB="2963" anchor="ctr"/>
                </a:tc>
                <a:tc>
                  <a:txBody>
                    <a:bodyPr/>
                    <a:lstStyle/>
                    <a:p>
                      <a:pPr algn="ctr" fontAlgn="ctr"/>
                      <a:r>
                        <a:rPr lang="en-US" sz="900">
                          <a:effectLst/>
                        </a:rPr>
                        <a:t>Indian Restaurant</a:t>
                      </a:r>
                    </a:p>
                  </a:txBody>
                  <a:tcPr marL="2963" marR="2963" marT="2963" marB="2963" anchor="ctr"/>
                </a:tc>
                <a:tc>
                  <a:txBody>
                    <a:bodyPr/>
                    <a:lstStyle/>
                    <a:p>
                      <a:pPr algn="ctr" fontAlgn="ctr"/>
                      <a:r>
                        <a:rPr lang="en-US" sz="900">
                          <a:effectLst/>
                        </a:rPr>
                        <a:t>Gym / Fitness Center</a:t>
                      </a:r>
                    </a:p>
                  </a:txBody>
                  <a:tcPr marL="2963" marR="2963" marT="2963" marB="2963" anchor="ctr"/>
                </a:tc>
                <a:tc>
                  <a:txBody>
                    <a:bodyPr/>
                    <a:lstStyle/>
                    <a:p>
                      <a:pPr algn="ctr" fontAlgn="ctr"/>
                      <a:r>
                        <a:rPr lang="en-US" sz="900">
                          <a:effectLst/>
                        </a:rPr>
                        <a:t>Portuguese Restaurant</a:t>
                      </a:r>
                    </a:p>
                  </a:txBody>
                  <a:tcPr marL="2963" marR="2963" marT="2963" marB="2963" anchor="ctr"/>
                </a:tc>
                <a:tc>
                  <a:txBody>
                    <a:bodyPr/>
                    <a:lstStyle/>
                    <a:p>
                      <a:pPr algn="ctr" fontAlgn="ctr"/>
                      <a:r>
                        <a:rPr lang="en-US" sz="900">
                          <a:effectLst/>
                        </a:rPr>
                        <a:t>Pub</a:t>
                      </a:r>
                    </a:p>
                  </a:txBody>
                  <a:tcPr marL="2963" marR="2963" marT="2963" marB="2963" anchor="ctr"/>
                </a:tc>
                <a:tc>
                  <a:txBody>
                    <a:bodyPr/>
                    <a:lstStyle/>
                    <a:p>
                      <a:pPr algn="ctr" fontAlgn="ctr"/>
                      <a:r>
                        <a:rPr lang="en-US" sz="900">
                          <a:effectLst/>
                        </a:rPr>
                        <a:t>Playground</a:t>
                      </a:r>
                    </a:p>
                  </a:txBody>
                  <a:tcPr marL="2963" marR="2963" marT="2963" marB="2963" anchor="ctr"/>
                </a:tc>
                <a:tc>
                  <a:txBody>
                    <a:bodyPr/>
                    <a:lstStyle/>
                    <a:p>
                      <a:pPr algn="ctr" fontAlgn="ctr"/>
                      <a:r>
                        <a:rPr lang="en-US" sz="900">
                          <a:effectLst/>
                        </a:rPr>
                        <a:t>Convenience Store</a:t>
                      </a:r>
                    </a:p>
                  </a:txBody>
                  <a:tcPr marL="2963" marR="2963" marT="2963" marB="2963" anchor="ctr"/>
                </a:tc>
                <a:tc>
                  <a:txBody>
                    <a:bodyPr/>
                    <a:lstStyle/>
                    <a:p>
                      <a:pPr algn="ctr" fontAlgn="ctr"/>
                      <a:r>
                        <a:rPr lang="en-US" sz="900">
                          <a:effectLst/>
                        </a:rPr>
                        <a:t>Park</a:t>
                      </a:r>
                    </a:p>
                  </a:txBody>
                  <a:tcPr marL="2963" marR="2963" marT="2963" marB="2963" anchor="ctr"/>
                </a:tc>
                <a:tc>
                  <a:txBody>
                    <a:bodyPr/>
                    <a:lstStyle/>
                    <a:p>
                      <a:pPr algn="ctr" fontAlgn="ctr"/>
                      <a:r>
                        <a:rPr lang="en-US" sz="900">
                          <a:effectLst/>
                        </a:rPr>
                        <a:t>Movie Theater</a:t>
                      </a:r>
                    </a:p>
                  </a:txBody>
                  <a:tcPr marL="2963" marR="2963" marT="2963" marB="2963" anchor="ctr"/>
                </a:tc>
                <a:extLst>
                  <a:ext uri="{0D108BD9-81ED-4DB2-BD59-A6C34878D82A}">
                    <a16:rowId xmlns:a16="http://schemas.microsoft.com/office/drawing/2014/main" val="3494931092"/>
                  </a:ext>
                </a:extLst>
              </a:tr>
              <a:tr h="182880">
                <a:tc>
                  <a:txBody>
                    <a:bodyPr/>
                    <a:lstStyle/>
                    <a:p>
                      <a:pPr algn="ctr" fontAlgn="ctr"/>
                      <a:r>
                        <a:rPr lang="en-US" sz="900">
                          <a:effectLst/>
                        </a:rPr>
                        <a:t>Harrow</a:t>
                      </a:r>
                    </a:p>
                  </a:txBody>
                  <a:tcPr marL="2963" marR="2963" marT="2963" marB="2963" anchor="ctr"/>
                </a:tc>
                <a:tc>
                  <a:txBody>
                    <a:bodyPr/>
                    <a:lstStyle/>
                    <a:p>
                      <a:pPr algn="ctr" fontAlgn="ctr"/>
                      <a:r>
                        <a:rPr lang="en-US" sz="900">
                          <a:effectLst/>
                        </a:rPr>
                        <a:t>Thai Restaurant</a:t>
                      </a:r>
                    </a:p>
                  </a:txBody>
                  <a:tcPr marL="2963" marR="2963" marT="2963" marB="2963" anchor="ctr"/>
                </a:tc>
                <a:tc>
                  <a:txBody>
                    <a:bodyPr/>
                    <a:lstStyle/>
                    <a:p>
                      <a:pPr algn="ctr" fontAlgn="ctr"/>
                      <a:r>
                        <a:rPr lang="en-US" sz="900">
                          <a:effectLst/>
                        </a:rPr>
                        <a:t>Indie Movie Theater</a:t>
                      </a:r>
                    </a:p>
                  </a:txBody>
                  <a:tcPr marL="2963" marR="2963" marT="2963" marB="2963" anchor="ctr"/>
                </a:tc>
                <a:tc>
                  <a:txBody>
                    <a:bodyPr/>
                    <a:lstStyle/>
                    <a:p>
                      <a:pPr algn="ctr" fontAlgn="ctr"/>
                      <a:r>
                        <a:rPr lang="en-US" sz="900">
                          <a:effectLst/>
                        </a:rPr>
                        <a:t>Indian Restaurant</a:t>
                      </a:r>
                    </a:p>
                  </a:txBody>
                  <a:tcPr marL="2963" marR="2963" marT="2963" marB="2963" anchor="ctr"/>
                </a:tc>
                <a:tc>
                  <a:txBody>
                    <a:bodyPr/>
                    <a:lstStyle/>
                    <a:p>
                      <a:pPr algn="ctr" fontAlgn="ctr"/>
                      <a:r>
                        <a:rPr lang="en-US" sz="900">
                          <a:effectLst/>
                        </a:rPr>
                        <a:t>Coffee Shop</a:t>
                      </a:r>
                    </a:p>
                  </a:txBody>
                  <a:tcPr marL="2963" marR="2963" marT="2963" marB="2963" anchor="ctr"/>
                </a:tc>
                <a:tc>
                  <a:txBody>
                    <a:bodyPr/>
                    <a:lstStyle/>
                    <a:p>
                      <a:pPr algn="ctr" fontAlgn="ctr"/>
                      <a:r>
                        <a:rPr lang="en-US" sz="900">
                          <a:effectLst/>
                        </a:rPr>
                        <a:t>Supermarket</a:t>
                      </a:r>
                    </a:p>
                  </a:txBody>
                  <a:tcPr marL="2963" marR="2963" marT="2963" marB="2963" anchor="ctr"/>
                </a:tc>
                <a:tc>
                  <a:txBody>
                    <a:bodyPr/>
                    <a:lstStyle/>
                    <a:p>
                      <a:pPr algn="ctr" fontAlgn="ctr"/>
                      <a:r>
                        <a:rPr lang="en-US" sz="900">
                          <a:effectLst/>
                        </a:rPr>
                        <a:t>Convenience Store</a:t>
                      </a:r>
                    </a:p>
                  </a:txBody>
                  <a:tcPr marL="2963" marR="2963" marT="2963" marB="2963" anchor="ctr"/>
                </a:tc>
                <a:tc>
                  <a:txBody>
                    <a:bodyPr/>
                    <a:lstStyle/>
                    <a:p>
                      <a:pPr algn="ctr" fontAlgn="ctr"/>
                      <a:r>
                        <a:rPr lang="en-US" sz="900">
                          <a:effectLst/>
                        </a:rPr>
                        <a:t>Yoga Studio</a:t>
                      </a:r>
                    </a:p>
                  </a:txBody>
                  <a:tcPr marL="2963" marR="2963" marT="2963" marB="2963" anchor="ctr"/>
                </a:tc>
                <a:tc>
                  <a:txBody>
                    <a:bodyPr/>
                    <a:lstStyle/>
                    <a:p>
                      <a:pPr algn="ctr" fontAlgn="ctr"/>
                      <a:r>
                        <a:rPr lang="en-US" sz="900">
                          <a:effectLst/>
                        </a:rPr>
                        <a:t>Food</a:t>
                      </a:r>
                    </a:p>
                  </a:txBody>
                  <a:tcPr marL="2963" marR="2963" marT="2963" marB="2963" anchor="ctr"/>
                </a:tc>
                <a:tc>
                  <a:txBody>
                    <a:bodyPr/>
                    <a:lstStyle/>
                    <a:p>
                      <a:pPr algn="ctr" fontAlgn="ctr"/>
                      <a:r>
                        <a:rPr lang="en-US" sz="900">
                          <a:effectLst/>
                        </a:rPr>
                        <a:t>Fish &amp; Chips Shop</a:t>
                      </a:r>
                    </a:p>
                  </a:txBody>
                  <a:tcPr marL="2963" marR="2963" marT="2963" marB="2963" anchor="ctr"/>
                </a:tc>
                <a:tc>
                  <a:txBody>
                    <a:bodyPr/>
                    <a:lstStyle/>
                    <a:p>
                      <a:pPr algn="ctr" fontAlgn="ctr"/>
                      <a:r>
                        <a:rPr lang="en-US" sz="900">
                          <a:effectLst/>
                        </a:rPr>
                        <a:t>Fish Market</a:t>
                      </a:r>
                    </a:p>
                  </a:txBody>
                  <a:tcPr marL="2963" marR="2963" marT="2963" marB="2963" anchor="ctr"/>
                </a:tc>
                <a:extLst>
                  <a:ext uri="{0D108BD9-81ED-4DB2-BD59-A6C34878D82A}">
                    <a16:rowId xmlns:a16="http://schemas.microsoft.com/office/drawing/2014/main" val="4253656931"/>
                  </a:ext>
                </a:extLst>
              </a:tr>
              <a:tr h="182880">
                <a:tc>
                  <a:txBody>
                    <a:bodyPr/>
                    <a:lstStyle/>
                    <a:p>
                      <a:pPr algn="ctr" fontAlgn="ctr"/>
                      <a:r>
                        <a:rPr lang="en-US" sz="900">
                          <a:effectLst/>
                        </a:rPr>
                        <a:t>Havering</a:t>
                      </a:r>
                    </a:p>
                  </a:txBody>
                  <a:tcPr marL="2963" marR="2963" marT="2963" marB="2963" anchor="ctr"/>
                </a:tc>
                <a:tc>
                  <a:txBody>
                    <a:bodyPr/>
                    <a:lstStyle/>
                    <a:p>
                      <a:pPr algn="ctr" fontAlgn="ctr"/>
                      <a:r>
                        <a:rPr lang="en-US" sz="900">
                          <a:effectLst/>
                        </a:rPr>
                        <a:t>Park</a:t>
                      </a:r>
                    </a:p>
                  </a:txBody>
                  <a:tcPr marL="2963" marR="2963" marT="2963" marB="2963" anchor="ctr"/>
                </a:tc>
                <a:tc>
                  <a:txBody>
                    <a:bodyPr/>
                    <a:lstStyle/>
                    <a:p>
                      <a:pPr algn="ctr" fontAlgn="ctr"/>
                      <a:r>
                        <a:rPr lang="en-US" sz="900">
                          <a:effectLst/>
                        </a:rPr>
                        <a:t>Breakfast Spot</a:t>
                      </a:r>
                    </a:p>
                  </a:txBody>
                  <a:tcPr marL="2963" marR="2963" marT="2963" marB="2963" anchor="ctr"/>
                </a:tc>
                <a:tc>
                  <a:txBody>
                    <a:bodyPr/>
                    <a:lstStyle/>
                    <a:p>
                      <a:pPr algn="ctr" fontAlgn="ctr"/>
                      <a:r>
                        <a:rPr lang="en-US" sz="900">
                          <a:effectLst/>
                        </a:rPr>
                        <a:t>Forest</a:t>
                      </a:r>
                    </a:p>
                  </a:txBody>
                  <a:tcPr marL="2963" marR="2963" marT="2963" marB="2963" anchor="ctr"/>
                </a:tc>
                <a:tc>
                  <a:txBody>
                    <a:bodyPr/>
                    <a:lstStyle/>
                    <a:p>
                      <a:pPr algn="ctr" fontAlgn="ctr"/>
                      <a:r>
                        <a:rPr lang="en-US" sz="900">
                          <a:effectLst/>
                        </a:rPr>
                        <a:t>Yoga Studio</a:t>
                      </a:r>
                    </a:p>
                  </a:txBody>
                  <a:tcPr marL="2963" marR="2963" marT="2963" marB="2963" anchor="ctr"/>
                </a:tc>
                <a:tc>
                  <a:txBody>
                    <a:bodyPr/>
                    <a:lstStyle/>
                    <a:p>
                      <a:pPr algn="ctr" fontAlgn="ctr"/>
                      <a:r>
                        <a:rPr lang="en-US" sz="900">
                          <a:effectLst/>
                        </a:rPr>
                        <a:t>Garden Center</a:t>
                      </a:r>
                    </a:p>
                  </a:txBody>
                  <a:tcPr marL="2963" marR="2963" marT="2963" marB="2963" anchor="ctr"/>
                </a:tc>
                <a:tc>
                  <a:txBody>
                    <a:bodyPr/>
                    <a:lstStyle/>
                    <a:p>
                      <a:pPr algn="ctr" fontAlgn="ctr"/>
                      <a:r>
                        <a:rPr lang="en-US" sz="900">
                          <a:effectLst/>
                        </a:rPr>
                        <a:t>Gaming Cafe</a:t>
                      </a:r>
                    </a:p>
                  </a:txBody>
                  <a:tcPr marL="2963" marR="2963" marT="2963" marB="2963" anchor="ctr"/>
                </a:tc>
                <a:tc>
                  <a:txBody>
                    <a:bodyPr/>
                    <a:lstStyle/>
                    <a:p>
                      <a:pPr algn="ctr" fontAlgn="ctr"/>
                      <a:r>
                        <a:rPr lang="en-US" sz="900">
                          <a:effectLst/>
                        </a:rPr>
                        <a:t>Furniture / Home Store</a:t>
                      </a:r>
                    </a:p>
                  </a:txBody>
                  <a:tcPr marL="2963" marR="2963" marT="2963" marB="2963" anchor="ctr"/>
                </a:tc>
                <a:tc>
                  <a:txBody>
                    <a:bodyPr/>
                    <a:lstStyle/>
                    <a:p>
                      <a:pPr algn="ctr" fontAlgn="ctr"/>
                      <a:r>
                        <a:rPr lang="en-US" sz="900">
                          <a:effectLst/>
                        </a:rPr>
                        <a:t>Fruit &amp; Vegetable Store</a:t>
                      </a:r>
                    </a:p>
                  </a:txBody>
                  <a:tcPr marL="2963" marR="2963" marT="2963" marB="2963" anchor="ctr"/>
                </a:tc>
                <a:tc>
                  <a:txBody>
                    <a:bodyPr/>
                    <a:lstStyle/>
                    <a:p>
                      <a:pPr algn="ctr" fontAlgn="ctr"/>
                      <a:r>
                        <a:rPr lang="en-US" sz="900">
                          <a:effectLst/>
                        </a:rPr>
                        <a:t>Frozen Yogurt Shop</a:t>
                      </a:r>
                    </a:p>
                  </a:txBody>
                  <a:tcPr marL="2963" marR="2963" marT="2963" marB="2963" anchor="ctr"/>
                </a:tc>
                <a:tc>
                  <a:txBody>
                    <a:bodyPr/>
                    <a:lstStyle/>
                    <a:p>
                      <a:pPr algn="ctr" fontAlgn="ctr"/>
                      <a:r>
                        <a:rPr lang="en-US" sz="900">
                          <a:effectLst/>
                        </a:rPr>
                        <a:t>Fried Chicken Joint</a:t>
                      </a:r>
                    </a:p>
                  </a:txBody>
                  <a:tcPr marL="2963" marR="2963" marT="2963" marB="2963" anchor="ctr"/>
                </a:tc>
                <a:extLst>
                  <a:ext uri="{0D108BD9-81ED-4DB2-BD59-A6C34878D82A}">
                    <a16:rowId xmlns:a16="http://schemas.microsoft.com/office/drawing/2014/main" val="4130467358"/>
                  </a:ext>
                </a:extLst>
              </a:tr>
              <a:tr h="182880">
                <a:tc>
                  <a:txBody>
                    <a:bodyPr/>
                    <a:lstStyle/>
                    <a:p>
                      <a:pPr algn="ctr" fontAlgn="ctr"/>
                      <a:r>
                        <a:rPr lang="en-US" sz="900">
                          <a:effectLst/>
                        </a:rPr>
                        <a:t>Hillingdon</a:t>
                      </a:r>
                    </a:p>
                  </a:txBody>
                  <a:tcPr marL="2963" marR="2963" marT="2963" marB="2963" anchor="ctr"/>
                </a:tc>
                <a:tc>
                  <a:txBody>
                    <a:bodyPr/>
                    <a:lstStyle/>
                    <a:p>
                      <a:pPr algn="ctr" fontAlgn="ctr"/>
                      <a:r>
                        <a:rPr lang="en-US" sz="900">
                          <a:effectLst/>
                        </a:rPr>
                        <a:t>Coffee Shop</a:t>
                      </a:r>
                    </a:p>
                  </a:txBody>
                  <a:tcPr marL="2963" marR="2963" marT="2963" marB="2963" anchor="ctr"/>
                </a:tc>
                <a:tc>
                  <a:txBody>
                    <a:bodyPr/>
                    <a:lstStyle/>
                    <a:p>
                      <a:pPr algn="ctr" fontAlgn="ctr"/>
                      <a:r>
                        <a:rPr lang="en-US" sz="900">
                          <a:effectLst/>
                        </a:rPr>
                        <a:t>Italian Restaurant</a:t>
                      </a:r>
                    </a:p>
                  </a:txBody>
                  <a:tcPr marL="2963" marR="2963" marT="2963" marB="2963" anchor="ctr"/>
                </a:tc>
                <a:tc>
                  <a:txBody>
                    <a:bodyPr/>
                    <a:lstStyle/>
                    <a:p>
                      <a:pPr algn="ctr" fontAlgn="ctr"/>
                      <a:r>
                        <a:rPr lang="en-US" sz="900">
                          <a:effectLst/>
                        </a:rPr>
                        <a:t>Clothing Store</a:t>
                      </a:r>
                    </a:p>
                  </a:txBody>
                  <a:tcPr marL="2963" marR="2963" marT="2963" marB="2963" anchor="ctr"/>
                </a:tc>
                <a:tc>
                  <a:txBody>
                    <a:bodyPr/>
                    <a:lstStyle/>
                    <a:p>
                      <a:pPr algn="ctr" fontAlgn="ctr"/>
                      <a:r>
                        <a:rPr lang="en-US" sz="900">
                          <a:effectLst/>
                        </a:rPr>
                        <a:t>Fast Food Restaurant</a:t>
                      </a:r>
                    </a:p>
                  </a:txBody>
                  <a:tcPr marL="2963" marR="2963" marT="2963" marB="2963" anchor="ctr"/>
                </a:tc>
                <a:tc>
                  <a:txBody>
                    <a:bodyPr/>
                    <a:lstStyle/>
                    <a:p>
                      <a:pPr algn="ctr" fontAlgn="ctr"/>
                      <a:r>
                        <a:rPr lang="en-US" sz="900">
                          <a:effectLst/>
                        </a:rPr>
                        <a:t>Dessert Shop</a:t>
                      </a:r>
                    </a:p>
                  </a:txBody>
                  <a:tcPr marL="2963" marR="2963" marT="2963" marB="2963" anchor="ctr"/>
                </a:tc>
                <a:tc>
                  <a:txBody>
                    <a:bodyPr/>
                    <a:lstStyle/>
                    <a:p>
                      <a:pPr algn="ctr" fontAlgn="ctr"/>
                      <a:r>
                        <a:rPr lang="en-US" sz="900">
                          <a:effectLst/>
                        </a:rPr>
                        <a:t>Toy / Game Store</a:t>
                      </a:r>
                    </a:p>
                  </a:txBody>
                  <a:tcPr marL="2963" marR="2963" marT="2963" marB="2963" anchor="ctr"/>
                </a:tc>
                <a:tc>
                  <a:txBody>
                    <a:bodyPr/>
                    <a:lstStyle/>
                    <a:p>
                      <a:pPr algn="ctr" fontAlgn="ctr"/>
                      <a:r>
                        <a:rPr lang="en-US" sz="900">
                          <a:effectLst/>
                        </a:rPr>
                        <a:t>Sandwich Place</a:t>
                      </a:r>
                    </a:p>
                  </a:txBody>
                  <a:tcPr marL="2963" marR="2963" marT="2963" marB="2963" anchor="ctr"/>
                </a:tc>
                <a:tc>
                  <a:txBody>
                    <a:bodyPr/>
                    <a:lstStyle/>
                    <a:p>
                      <a:pPr algn="ctr" fontAlgn="ctr"/>
                      <a:r>
                        <a:rPr lang="en-US" sz="900">
                          <a:effectLst/>
                        </a:rPr>
                        <a:t>Shopping Mall</a:t>
                      </a:r>
                    </a:p>
                  </a:txBody>
                  <a:tcPr marL="2963" marR="2963" marT="2963" marB="2963" anchor="ctr"/>
                </a:tc>
                <a:tc>
                  <a:txBody>
                    <a:bodyPr/>
                    <a:lstStyle/>
                    <a:p>
                      <a:pPr algn="ctr" fontAlgn="ctr"/>
                      <a:r>
                        <a:rPr lang="en-US" sz="900" dirty="0">
                          <a:effectLst/>
                        </a:rPr>
                        <a:t>Bookstore</a:t>
                      </a:r>
                    </a:p>
                  </a:txBody>
                  <a:tcPr marL="2963" marR="2963" marT="2963" marB="2963" anchor="ctr"/>
                </a:tc>
                <a:tc>
                  <a:txBody>
                    <a:bodyPr/>
                    <a:lstStyle/>
                    <a:p>
                      <a:pPr algn="ctr" fontAlgn="ctr"/>
                      <a:r>
                        <a:rPr lang="en-US" sz="900">
                          <a:effectLst/>
                        </a:rPr>
                        <a:t>Burger Joint</a:t>
                      </a:r>
                    </a:p>
                  </a:txBody>
                  <a:tcPr marL="2963" marR="2963" marT="2963" marB="2963" anchor="ctr"/>
                </a:tc>
                <a:extLst>
                  <a:ext uri="{0D108BD9-81ED-4DB2-BD59-A6C34878D82A}">
                    <a16:rowId xmlns:a16="http://schemas.microsoft.com/office/drawing/2014/main" val="828947095"/>
                  </a:ext>
                </a:extLst>
              </a:tr>
              <a:tr h="182880">
                <a:tc>
                  <a:txBody>
                    <a:bodyPr/>
                    <a:lstStyle/>
                    <a:p>
                      <a:pPr algn="ctr" fontAlgn="ctr"/>
                      <a:r>
                        <a:rPr lang="en-US" sz="900">
                          <a:effectLst/>
                        </a:rPr>
                        <a:t>Hounslow</a:t>
                      </a:r>
                    </a:p>
                  </a:txBody>
                  <a:tcPr marL="2963" marR="2963" marT="2963" marB="2963" anchor="ctr"/>
                </a:tc>
                <a:tc>
                  <a:txBody>
                    <a:bodyPr/>
                    <a:lstStyle/>
                    <a:p>
                      <a:pPr algn="ctr" fontAlgn="ctr"/>
                      <a:r>
                        <a:rPr lang="en-US" sz="900">
                          <a:effectLst/>
                        </a:rPr>
                        <a:t>Bed &amp; Breakfast</a:t>
                      </a:r>
                    </a:p>
                  </a:txBody>
                  <a:tcPr marL="2963" marR="2963" marT="2963" marB="2963" anchor="ctr"/>
                </a:tc>
                <a:tc>
                  <a:txBody>
                    <a:bodyPr/>
                    <a:lstStyle/>
                    <a:p>
                      <a:pPr algn="ctr" fontAlgn="ctr"/>
                      <a:r>
                        <a:rPr lang="en-US" sz="900">
                          <a:effectLst/>
                        </a:rPr>
                        <a:t>Café</a:t>
                      </a:r>
                    </a:p>
                  </a:txBody>
                  <a:tcPr marL="2963" marR="2963" marT="2963" marB="2963" anchor="ctr"/>
                </a:tc>
                <a:tc>
                  <a:txBody>
                    <a:bodyPr/>
                    <a:lstStyle/>
                    <a:p>
                      <a:pPr algn="ctr" fontAlgn="ctr"/>
                      <a:r>
                        <a:rPr lang="en-US" sz="900">
                          <a:effectLst/>
                        </a:rPr>
                        <a:t>Pizza Place</a:t>
                      </a:r>
                    </a:p>
                  </a:txBody>
                  <a:tcPr marL="2963" marR="2963" marT="2963" marB="2963" anchor="ctr"/>
                </a:tc>
                <a:tc>
                  <a:txBody>
                    <a:bodyPr/>
                    <a:lstStyle/>
                    <a:p>
                      <a:pPr algn="ctr" fontAlgn="ctr"/>
                      <a:r>
                        <a:rPr lang="en-US" sz="900">
                          <a:effectLst/>
                        </a:rPr>
                        <a:t>Park</a:t>
                      </a:r>
                    </a:p>
                  </a:txBody>
                  <a:tcPr marL="2963" marR="2963" marT="2963" marB="2963" anchor="ctr"/>
                </a:tc>
                <a:tc>
                  <a:txBody>
                    <a:bodyPr/>
                    <a:lstStyle/>
                    <a:p>
                      <a:pPr algn="ctr" fontAlgn="ctr"/>
                      <a:r>
                        <a:rPr lang="en-US" sz="900">
                          <a:effectLst/>
                        </a:rPr>
                        <a:t>Film Studio</a:t>
                      </a:r>
                    </a:p>
                  </a:txBody>
                  <a:tcPr marL="2963" marR="2963" marT="2963" marB="2963" anchor="ctr"/>
                </a:tc>
                <a:tc>
                  <a:txBody>
                    <a:bodyPr/>
                    <a:lstStyle/>
                    <a:p>
                      <a:pPr algn="ctr" fontAlgn="ctr"/>
                      <a:r>
                        <a:rPr lang="en-US" sz="900">
                          <a:effectLst/>
                        </a:rPr>
                        <a:t>Fruit &amp; Vegetable Store</a:t>
                      </a:r>
                    </a:p>
                  </a:txBody>
                  <a:tcPr marL="2963" marR="2963" marT="2963" marB="2963" anchor="ctr"/>
                </a:tc>
                <a:tc>
                  <a:txBody>
                    <a:bodyPr/>
                    <a:lstStyle/>
                    <a:p>
                      <a:pPr algn="ctr" fontAlgn="ctr"/>
                      <a:r>
                        <a:rPr lang="en-US" sz="900">
                          <a:effectLst/>
                        </a:rPr>
                        <a:t>Frozen Yogurt Shop</a:t>
                      </a:r>
                    </a:p>
                  </a:txBody>
                  <a:tcPr marL="2963" marR="2963" marT="2963" marB="2963" anchor="ctr"/>
                </a:tc>
                <a:tc>
                  <a:txBody>
                    <a:bodyPr/>
                    <a:lstStyle/>
                    <a:p>
                      <a:pPr algn="ctr" fontAlgn="ctr"/>
                      <a:r>
                        <a:rPr lang="en-US" sz="900">
                          <a:effectLst/>
                        </a:rPr>
                        <a:t>Fried Chicken Joint</a:t>
                      </a:r>
                    </a:p>
                  </a:txBody>
                  <a:tcPr marL="2963" marR="2963" marT="2963" marB="2963" anchor="ctr"/>
                </a:tc>
                <a:tc>
                  <a:txBody>
                    <a:bodyPr/>
                    <a:lstStyle/>
                    <a:p>
                      <a:pPr algn="ctr" fontAlgn="ctr"/>
                      <a:r>
                        <a:rPr lang="en-US" sz="900" dirty="0">
                          <a:effectLst/>
                        </a:rPr>
                        <a:t>French Restaurant</a:t>
                      </a:r>
                    </a:p>
                  </a:txBody>
                  <a:tcPr marL="2963" marR="2963" marT="2963" marB="2963" anchor="ctr"/>
                </a:tc>
                <a:tc>
                  <a:txBody>
                    <a:bodyPr/>
                    <a:lstStyle/>
                    <a:p>
                      <a:pPr algn="ctr" fontAlgn="ctr"/>
                      <a:r>
                        <a:rPr lang="en-US" sz="900" dirty="0">
                          <a:effectLst/>
                        </a:rPr>
                        <a:t>Forest</a:t>
                      </a:r>
                    </a:p>
                  </a:txBody>
                  <a:tcPr marL="2963" marR="2963" marT="2963" marB="2963" anchor="ctr"/>
                </a:tc>
                <a:extLst>
                  <a:ext uri="{0D108BD9-81ED-4DB2-BD59-A6C34878D82A}">
                    <a16:rowId xmlns:a16="http://schemas.microsoft.com/office/drawing/2014/main" val="1329810348"/>
                  </a:ext>
                </a:extLst>
              </a:tr>
            </a:tbl>
          </a:graphicData>
        </a:graphic>
      </p:graphicFrame>
      <p:sp>
        <p:nvSpPr>
          <p:cNvPr id="6" name="Title 1">
            <a:extLst>
              <a:ext uri="{FF2B5EF4-FFF2-40B4-BE49-F238E27FC236}">
                <a16:creationId xmlns:a16="http://schemas.microsoft.com/office/drawing/2014/main" id="{63AB5B08-F96D-448B-AB8B-E0DBAF818374}"/>
              </a:ext>
            </a:extLst>
          </p:cNvPr>
          <p:cNvSpPr>
            <a:spLocks noGrp="1"/>
          </p:cNvSpPr>
          <p:nvPr>
            <p:ph type="title"/>
          </p:nvPr>
        </p:nvSpPr>
        <p:spPr>
          <a:xfrm>
            <a:off x="1509711" y="0"/>
            <a:ext cx="10018713" cy="1752599"/>
          </a:xfrm>
        </p:spPr>
        <p:txBody>
          <a:bodyPr/>
          <a:lstStyle/>
          <a:p>
            <a:r>
              <a:rPr lang="en-US" dirty="0"/>
              <a:t>Venues</a:t>
            </a:r>
          </a:p>
        </p:txBody>
      </p:sp>
    </p:spTree>
    <p:extLst>
      <p:ext uri="{BB962C8B-B14F-4D97-AF65-F5344CB8AC3E}">
        <p14:creationId xmlns:p14="http://schemas.microsoft.com/office/powerpoint/2010/main" val="307143457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Slice</Template>
  <TotalTime>32</TotalTime>
  <Words>2719</Words>
  <Application>Microsoft Office PowerPoint</Application>
  <PresentationFormat>Widescreen</PresentationFormat>
  <Paragraphs>1395</Paragraphs>
  <Slides>20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Calibri</vt:lpstr>
      <vt:lpstr>Century Gothic</vt:lpstr>
      <vt:lpstr>Corbel</vt:lpstr>
      <vt:lpstr>Wingdings 3</vt:lpstr>
      <vt:lpstr>Slice</vt:lpstr>
      <vt:lpstr>Parallax</vt:lpstr>
      <vt:lpstr>Battle of the Neighborhoods</vt:lpstr>
      <vt:lpstr>Objective</vt:lpstr>
      <vt:lpstr>Data</vt:lpstr>
      <vt:lpstr>Methodology</vt:lpstr>
      <vt:lpstr>Data Analysis</vt:lpstr>
      <vt:lpstr>London Boroughs</vt:lpstr>
      <vt:lpstr>Ethnic groups in London Boroughs</vt:lpstr>
      <vt:lpstr>Venues</vt:lpstr>
      <vt:lpstr>Venues</vt:lpstr>
      <vt:lpstr>Venues</vt:lpstr>
      <vt:lpstr>K Mean Analysis</vt:lpstr>
      <vt:lpstr>K Mean Analysis</vt:lpstr>
      <vt:lpstr>London map by clusters</vt:lpstr>
      <vt:lpstr>Results</vt:lpstr>
      <vt:lpstr>PowerPoint Presentation</vt:lpstr>
      <vt:lpstr>Results</vt:lpstr>
      <vt:lpstr>Results</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Neighborhoods</dc:title>
  <dc:creator>Baher Ziad Mohamed El-Ashmawy</dc:creator>
  <cp:lastModifiedBy>Baher Ziad Mohamed El-Ashmawy</cp:lastModifiedBy>
  <cp:revision>5</cp:revision>
  <dcterms:created xsi:type="dcterms:W3CDTF">2019-08-06T06:53:35Z</dcterms:created>
  <dcterms:modified xsi:type="dcterms:W3CDTF">2019-08-06T07:25:43Z</dcterms:modified>
</cp:coreProperties>
</file>