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7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0067D6-E727-4450-8065-0BF02367FF75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18E8DF-2589-4532-844C-D88AD94E10BB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664160"/>
            <a:ext cx="9149400" cy="360"/>
          </a:xfrm>
          <a:prstGeom prst="rtTriangle">
            <a:avLst/>
          </a:pr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1693440" y="4952880"/>
            <a:ext cx="7443360" cy="4856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44280" y="5236560"/>
            <a:ext cx="9092520" cy="7851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3" name="Freeform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" y="4992120"/>
            <a:ext cx="9140400" cy="187128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8280" y="5000400"/>
            <a:ext cx="36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5" name="Straight Connector 2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3240" y="4986000"/>
            <a:ext cx="9146160" cy="8132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664160"/>
            <a:ext cx="9149400" cy="360"/>
          </a:xfrm>
          <a:prstGeom prst="rtTriangle">
            <a:avLst/>
          </a:pr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693440" y="4952880"/>
            <a:ext cx="7443360" cy="4856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44280" y="5236560"/>
            <a:ext cx="9092520" cy="7851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45" name="Freeform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" y="4992120"/>
            <a:ext cx="9140400" cy="187128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8280" y="5000400"/>
            <a:ext cx="36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Straight Connector 2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3240" y="4986000"/>
            <a:ext cx="9146160" cy="81324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4664160"/>
            <a:ext cx="9149400" cy="360"/>
          </a:xfrm>
          <a:prstGeom prst="rtTriangle">
            <a:avLst/>
          </a:pr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1693440" y="4952880"/>
            <a:ext cx="7443360" cy="4856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86" name="CustomShape 3"/>
          <p:cNvSpPr/>
          <p:nvPr/>
        </p:nvSpPr>
        <p:spPr>
          <a:xfrm>
            <a:off x="44280" y="5236560"/>
            <a:ext cx="9092520" cy="7851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87" name="Freeform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" y="4992120"/>
            <a:ext cx="9140400" cy="187128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8280" y="5000400"/>
            <a:ext cx="36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Straight Connector 2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3240" y="4986000"/>
            <a:ext cx="9146160" cy="813240"/>
          </a:xfrm>
          <a:prstGeom prst="rect">
            <a:avLst/>
          </a:prstGeom>
          <a:ln>
            <a:noFill/>
          </a:ln>
        </p:spPr>
      </p:pic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4664160"/>
            <a:ext cx="9149400" cy="360"/>
          </a:xfrm>
          <a:prstGeom prst="rtTriangle">
            <a:avLst/>
          </a:pr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>
            <a:noFill/>
          </a:ln>
        </p:spPr>
      </p:sp>
      <p:sp>
        <p:nvSpPr>
          <p:cNvPr id="127" name="CustomShape 2"/>
          <p:cNvSpPr/>
          <p:nvPr/>
        </p:nvSpPr>
        <p:spPr>
          <a:xfrm>
            <a:off x="1693440" y="4952880"/>
            <a:ext cx="7443360" cy="4856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128" name="CustomShape 3"/>
          <p:cNvSpPr/>
          <p:nvPr/>
        </p:nvSpPr>
        <p:spPr>
          <a:xfrm>
            <a:off x="44280" y="5236560"/>
            <a:ext cx="9092520" cy="7851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129" name="Freeform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" y="4992120"/>
            <a:ext cx="9140400" cy="187128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8280" y="5000400"/>
            <a:ext cx="36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1" name="Straight Connector 2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3240" y="4986000"/>
            <a:ext cx="9146160" cy="813240"/>
          </a:xfrm>
          <a:prstGeom prst="rect">
            <a:avLst/>
          </a:prstGeom>
          <a:ln>
            <a:noFill/>
          </a:ln>
        </p:spPr>
      </p:pic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4000" y="213480"/>
            <a:ext cx="5471280" cy="194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600">
                <a:solidFill>
                  <a:srgbClr val="661900"/>
                </a:solidFill>
                <a:latin typeface="Arial"/>
              </a:rPr>
              <a:t>Amazon EC2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0440" y="1368000"/>
            <a:ext cx="3246840" cy="28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48000" y="504000"/>
            <a:ext cx="7631280" cy="295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661900"/>
                </a:solidFill>
                <a:latin typeface="Arial"/>
              </a:rPr>
              <a:t>Amazon EC2 is designed to help you: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Simplify your operations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Scale as required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Improve resiliency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Run applications securely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Run any application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Reduce your costs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93680"/>
            <a:ext cx="8228520" cy="130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61900"/>
                </a:solidFill>
                <a:latin typeface="Calibri"/>
              </a:rPr>
              <a:t>Getting Started with Amazon EC2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Step 1: Sign up for Amazon EC2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Step 2: Create a key pair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Step 3: Launch an Amazon EC2 instance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Step 4: Connect to the instance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Step 5: Customize the instance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Step 6: Terminate instance and delete the volume created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61900"/>
                </a:solidFill>
                <a:latin typeface="Calibri"/>
              </a:rPr>
              <a:t>Creating a key pair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1.AWS uses public-key cryptography to encrypt and decrypt login information.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2.AWS only stores the public key, and the user stores the private key.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3.There are two options for creating a key pair: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Have Amazon EC2 generate it for you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330066"/>
                </a:solidFill>
                <a:latin typeface="Calibri"/>
              </a:rPr>
              <a:t>4.Generate it yourself using a third-party tool such as OpenSSH, then import the public key to Amazon EC2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2000" y="1486800"/>
            <a:ext cx="3375360" cy="348048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270360" y="188640"/>
            <a:ext cx="8584920" cy="103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661900"/>
                </a:solidFill>
                <a:latin typeface="Calibri"/>
              </a:rPr>
              <a:t>Generating a key pair with Amazon EC2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211680" y="1209600"/>
            <a:ext cx="4683600" cy="49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1.Open the Amazon EC2 console at </a:t>
            </a:r>
            <a:r>
              <a:rPr lang="en-IN" sz="2000" u="sng">
                <a:solidFill>
                  <a:srgbClr val="330066"/>
                </a:solidFill>
                <a:latin typeface="Calibri"/>
              </a:rPr>
              <a:t>http://console.aws.amazon.com/ec2/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2.On the navigation bar select region for the key pair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3.Click </a:t>
            </a:r>
            <a:r>
              <a:rPr b="1" lang="en-IN" sz="2000">
                <a:solidFill>
                  <a:srgbClr val="330066"/>
                </a:solidFill>
                <a:latin typeface="Calibri"/>
              </a:rPr>
              <a:t>Key Pairs </a:t>
            </a:r>
            <a:r>
              <a:rPr lang="en-IN" sz="2000">
                <a:solidFill>
                  <a:srgbClr val="330066"/>
                </a:solidFill>
                <a:latin typeface="Calibri"/>
              </a:rPr>
              <a:t>in the navigation pane to display the list of key pairs associated with the account 4.Click </a:t>
            </a:r>
            <a:r>
              <a:rPr b="1" lang="en-IN" sz="2000">
                <a:solidFill>
                  <a:srgbClr val="330066"/>
                </a:solidFill>
                <a:latin typeface="Calibri"/>
              </a:rPr>
              <a:t>Create Key Pair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5.Enter a name for the key pair in the </a:t>
            </a:r>
            <a:r>
              <a:rPr b="1" lang="en-IN" sz="2000">
                <a:solidFill>
                  <a:srgbClr val="330066"/>
                </a:solidFill>
                <a:latin typeface="Calibri"/>
              </a:rPr>
              <a:t>Key Pair Name</a:t>
            </a:r>
            <a:r>
              <a:rPr lang="en-IN" sz="2000">
                <a:solidFill>
                  <a:srgbClr val="330066"/>
                </a:solidFill>
                <a:latin typeface="Calibri"/>
              </a:rPr>
              <a:t> field of the dialog box and click </a:t>
            </a:r>
            <a:r>
              <a:rPr b="1" lang="en-IN" sz="2000">
                <a:solidFill>
                  <a:srgbClr val="330066"/>
                </a:solidFill>
                <a:latin typeface="Calibri"/>
              </a:rPr>
              <a:t>Create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6.The private key file, with .pem extension, will automatically be downloaded by the browser.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661900"/>
                </a:solidFill>
                <a:latin typeface="Calibri"/>
              </a:rPr>
              <a:t>Launching an Amazon EC2 instance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288000" y="1584000"/>
            <a:ext cx="40150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1.Sign in to AWS Management Console and open the Amazon EC2 console at </a:t>
            </a:r>
            <a:r>
              <a:rPr lang="en-IN" sz="2000" u="sng">
                <a:solidFill>
                  <a:srgbClr val="330066"/>
                </a:solidFill>
                <a:latin typeface="Calibri"/>
              </a:rPr>
              <a:t>http://console.aws.amazon.com/ec2/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0066"/>
                </a:solidFill>
                <a:latin typeface="Calibri"/>
              </a:rPr>
              <a:t>2.From the navigation bar select the region for the instance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6000" y="1530000"/>
            <a:ext cx="2363400" cy="32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-134280"/>
            <a:ext cx="91429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61900"/>
                </a:solidFill>
                <a:latin typeface="Calibri"/>
              </a:rPr>
              <a:t>Launching an Amazon EC2 instance (cont.)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50840" y="825480"/>
            <a:ext cx="880380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From the Amazon EC2 console dashboard, click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Launch Instance </a:t>
            </a:r>
            <a:endParaRPr/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1680" y="1656000"/>
            <a:ext cx="8222760" cy="499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02680" y="-62280"/>
            <a:ext cx="86857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61900"/>
                </a:solidFill>
                <a:latin typeface="Calibri"/>
              </a:rPr>
              <a:t>Connecting to an Amazon EC2 instance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541440" y="1083240"/>
            <a:ext cx="8029440" cy="547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There are several ways to connect to an EC2 instance once it’s launched.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200">
                <a:solidFill>
                  <a:srgbClr val="330066"/>
                </a:solidFill>
                <a:latin typeface="Calibri"/>
              </a:rPr>
              <a:t>Remote Desktop Connection 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is the standard way to connect to Windows instances.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 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An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SSH client 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(standalone or web-based) is used to connect to Linux instances.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5040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661900"/>
                </a:solidFill>
                <a:latin typeface="Calibri"/>
              </a:rPr>
              <a:t>Connecting to Linux/UNIX Instances from Linux/UNIX with SSH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0" y="1232640"/>
            <a:ext cx="9142920" cy="52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330066"/>
                </a:solidFill>
                <a:latin typeface="Calibri"/>
              </a:rPr>
              <a:t>Prerequisites: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 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Most Linux/UNIX computers include an SSH client by default, if not it can be downloaded from openssh.org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Enable SSH traffic on the instance (using security groups)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Get the path the private key used when launching the instance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In a command line shell, change directory to the path of the private key file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Use the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chmod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 command to make sure the private key file isn’t publicly viewable</a:t>
            </a:r>
            <a:endParaRPr/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5688000"/>
            <a:ext cx="8431560" cy="5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" y="9360"/>
            <a:ext cx="91429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61900"/>
                </a:solidFill>
                <a:latin typeface="Calibri"/>
              </a:rPr>
              <a:t>Connecting to Linux/UNIX Instances(cont.)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60000" y="1112760"/>
            <a:ext cx="8776440" cy="608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Right click on the instance to connect to on the AWS console, and click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Connect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Click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Connect using a standalone SSH client.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Enter the example command provided in the Amazon EC2 console at the command line shell </a:t>
            </a:r>
            <a:endParaRPr/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360" y="2975760"/>
            <a:ext cx="3814920" cy="3215520"/>
          </a:xfrm>
          <a:prstGeom prst="rect">
            <a:avLst/>
          </a:prstGeom>
          <a:ln>
            <a:noFill/>
          </a:ln>
        </p:spPr>
      </p:pic>
      <p:pic>
        <p:nvPicPr>
          <p:cNvPr id="21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7640" y="6120000"/>
            <a:ext cx="8178120" cy="56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0000" y="288000"/>
            <a:ext cx="7965720" cy="8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661900"/>
                </a:solidFill>
                <a:latin typeface="Calibri"/>
              </a:rPr>
              <a:t>Transfering files to Linux/UNIX instances from Linux/UNIX with SCP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0" y="1213920"/>
            <a:ext cx="9142920" cy="537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330066"/>
                </a:solidFill>
                <a:latin typeface="Calibri"/>
              </a:rPr>
              <a:t>Prerequisites: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Enable SSH traffic on the instance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Install an SCP client (included by default mostly)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Get the ID of the Amazon EC2 instance, public DNS of the instance, and the path to the private key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330066"/>
                </a:solidFill>
                <a:latin typeface="Calibri"/>
              </a:rPr>
              <a:t>If the key file is My_Keypair.pem, the file to transfer is samplefile.txt, and the instance’s DNS name is ec2-184-72-204-112.compute-1.amazonaws.com, the command below copies the file to the ec2-user home</a:t>
            </a:r>
            <a:endParaRPr/>
          </a:p>
        </p:txBody>
      </p:sp>
      <p:pic>
        <p:nvPicPr>
          <p:cNvPr id="2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80" y="6124680"/>
            <a:ext cx="8418960" cy="57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19600"/>
            <a:ext cx="8227800" cy="125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4400">
                <a:solidFill>
                  <a:srgbClr val="801900"/>
                </a:solidFill>
                <a:latin typeface="Arial"/>
              </a:rPr>
              <a:t>What we'll cover: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A brief look back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Amazon EC2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Key functionality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Companion services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-4284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61900"/>
                </a:solidFill>
                <a:latin typeface="Calibri"/>
              </a:rPr>
              <a:t>Terminating Instances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57200" y="1002600"/>
            <a:ext cx="8228520" cy="54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If the instance launched is not in the free usage tier, as soon as the instance starts to boot, the user is billed for each hour the instance keeps running.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A terminated instance cannot be restarted.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To terminate an instance: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Open the Amazon EC2 console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In the navigation pane, click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Instances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Right-click the instance, then click 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Terminate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330066"/>
                </a:solidFill>
                <a:latin typeface="Calibri"/>
              </a:rPr>
              <a:t>Click</a:t>
            </a:r>
            <a:r>
              <a:rPr b="1" lang="en-IN" sz="2200">
                <a:solidFill>
                  <a:srgbClr val="330066"/>
                </a:solidFill>
                <a:latin typeface="Calibri"/>
              </a:rPr>
              <a:t> Yes, Terminate </a:t>
            </a:r>
            <a:r>
              <a:rPr lang="en-IN" sz="2200">
                <a:solidFill>
                  <a:srgbClr val="330066"/>
                </a:solidFill>
                <a:latin typeface="Calibri"/>
              </a:rPr>
              <a:t>when prompted for confirmation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7800" cy="114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990000"/>
                </a:solidFill>
                <a:latin typeface="Arial"/>
              </a:rPr>
              <a:t>What is Amazon EC2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65960" y="1512360"/>
            <a:ext cx="8328960" cy="47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400">
                <a:latin typeface="Arial"/>
              </a:rPr>
              <a:t>• </a:t>
            </a:r>
            <a:r>
              <a:rPr lang="en-IN" sz="2400">
                <a:latin typeface="Arial"/>
              </a:rPr>
              <a:t>Single instance family and size – m1.small (1 vCPU, 1.7 GiB RAM, 160 GB storage)</a:t>
            </a:r>
            <a:endParaRPr/>
          </a:p>
          <a:p>
            <a:r>
              <a:rPr lang="en-IN" sz="2400">
                <a:latin typeface="Arial"/>
              </a:rPr>
              <a:t> • </a:t>
            </a:r>
            <a:r>
              <a:rPr lang="en-IN" sz="2400">
                <a:latin typeface="Arial"/>
              </a:rPr>
              <a:t>Linux only</a:t>
            </a:r>
            <a:endParaRPr/>
          </a:p>
          <a:p>
            <a:r>
              <a:rPr lang="en-IN" sz="2400">
                <a:latin typeface="Arial"/>
              </a:rPr>
              <a:t> • </a:t>
            </a:r>
            <a:r>
              <a:rPr lang="en-IN" sz="2400">
                <a:latin typeface="Arial"/>
              </a:rPr>
              <a:t>On Demand pricing only</a:t>
            </a:r>
            <a:endParaRPr/>
          </a:p>
          <a:p>
            <a:r>
              <a:rPr lang="en-IN" sz="2400">
                <a:latin typeface="Arial"/>
              </a:rPr>
              <a:t> • </a:t>
            </a:r>
            <a:r>
              <a:rPr lang="en-IN" sz="2400">
                <a:latin typeface="Arial"/>
              </a:rPr>
              <a:t>No AWS Management Console</a:t>
            </a:r>
            <a:endParaRPr/>
          </a:p>
          <a:p>
            <a:r>
              <a:rPr lang="en-IN" sz="2400">
                <a:latin typeface="Arial"/>
              </a:rPr>
              <a:t> • </a:t>
            </a:r>
            <a:r>
              <a:rPr lang="en-IN" sz="2400">
                <a:latin typeface="Arial"/>
              </a:rPr>
              <a:t>No EBS </a:t>
            </a:r>
            <a:endParaRPr/>
          </a:p>
          <a:p>
            <a:r>
              <a:rPr lang="en-IN" sz="2400">
                <a:latin typeface="Arial"/>
              </a:rPr>
              <a:t>• </a:t>
            </a:r>
            <a:r>
              <a:rPr lang="en-IN" sz="2400">
                <a:latin typeface="Arial"/>
              </a:rPr>
              <a:t>No Elastic Ips</a:t>
            </a:r>
            <a:endParaRPr/>
          </a:p>
          <a:p>
            <a:r>
              <a:rPr lang="en-IN" sz="2400">
                <a:latin typeface="Arial"/>
              </a:rPr>
              <a:t> • </a:t>
            </a:r>
            <a:r>
              <a:rPr lang="en-IN" sz="2400">
                <a:latin typeface="Arial"/>
              </a:rPr>
              <a:t>No VPC</a:t>
            </a:r>
            <a:endParaRPr/>
          </a:p>
          <a:p>
            <a:r>
              <a:rPr lang="en-IN" sz="2400">
                <a:latin typeface="Arial"/>
              </a:rPr>
              <a:t> • </a:t>
            </a:r>
            <a:r>
              <a:rPr lang="en-IN" sz="2400">
                <a:latin typeface="Arial"/>
              </a:rPr>
              <a:t>No Auto Scaling </a:t>
            </a:r>
            <a:endParaRPr/>
          </a:p>
          <a:p>
            <a:r>
              <a:rPr lang="en-IN" sz="2400">
                <a:latin typeface="Arial"/>
              </a:rPr>
              <a:t>• </a:t>
            </a:r>
            <a:r>
              <a:rPr lang="en-IN" sz="2400">
                <a:latin typeface="Arial"/>
              </a:rPr>
              <a:t>No Elastic Load Balancing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5120" y="432000"/>
            <a:ext cx="8318160" cy="48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 • </a:t>
            </a:r>
            <a:r>
              <a:rPr lang="en-IN" sz="2000">
                <a:latin typeface="Arial"/>
              </a:rPr>
              <a:t>Many new families and sizes – M1, M2, C1, C3, M3, CC1, CC2, CG1, G2, CR1, HS1, HI1, T1, G2, I2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Windows (and Enterprise Linux)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Reserved Instances and Spot Instances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AWS Management Console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Elastic Block Store </a:t>
            </a:r>
            <a:endParaRPr/>
          </a:p>
          <a:p>
            <a:r>
              <a:rPr lang="en-IN" sz="2000">
                <a:latin typeface="Arial"/>
              </a:rPr>
              <a:t>• </a:t>
            </a:r>
            <a:r>
              <a:rPr lang="en-IN" sz="2000">
                <a:latin typeface="Arial"/>
              </a:rPr>
              <a:t>Elastic IP Addresses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Virtual Private Cloud (VPC)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Auto Scaling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Elastic Load Balancing</a:t>
            </a:r>
            <a:endParaRPr/>
          </a:p>
          <a:p>
            <a:r>
              <a:rPr lang="en-IN" sz="2000">
                <a:latin typeface="Arial"/>
              </a:rPr>
              <a:t> • </a:t>
            </a:r>
            <a:r>
              <a:rPr lang="en-IN" sz="2000">
                <a:latin typeface="Arial"/>
              </a:rPr>
              <a:t>Performance, security, manageability, and scalability improvements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16000" y="288000"/>
            <a:ext cx="8711280" cy="59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latin typeface="Arial"/>
              </a:rPr>
              <a:t>AWS Global Infrastructure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Region &amp; Number of Availability Zones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US East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N. Virginia (6), Ohio (3)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US West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N. California (3), Oregon (3)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Asia Pacific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Mumbai (2), Seoul (2), Singapore (2), Sydney (3), Tokyo (3)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Canada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Central (2)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China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Beijing (2), Ningxia (2)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Europe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Frankfurt (3), Ireland (3), London (2), Paris (3)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South America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São Paulo (3)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400">
                <a:latin typeface="Arial"/>
              </a:rPr>
              <a:t>AWS GovCloud (US-West) (2)</a:t>
            </a:r>
            <a:endParaRPr/>
          </a:p>
        </p:txBody>
      </p:sp>
      <p:pic>
        <p:nvPicPr>
          <p:cNvPr id="1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00" y="54000"/>
            <a:ext cx="547128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4000" y="288000"/>
            <a:ext cx="4319280" cy="194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>
                <a:latin typeface="Arial"/>
              </a:rPr>
              <a:t>Amazon EC2</a:t>
            </a:r>
            <a:endParaRPr/>
          </a:p>
          <a:p>
            <a:r>
              <a:rPr b="1" lang="en-IN" sz="1400">
                <a:latin typeface="Arial"/>
              </a:rPr>
              <a:t> • </a:t>
            </a:r>
            <a:r>
              <a:rPr lang="en-IN" sz="1400">
                <a:latin typeface="Arial"/>
              </a:rPr>
              <a:t>Resizable compute instances in the cloud</a:t>
            </a:r>
            <a:endParaRPr/>
          </a:p>
          <a:p>
            <a:r>
              <a:rPr lang="en-IN" sz="1400">
                <a:latin typeface="Arial"/>
              </a:rPr>
              <a:t> • </a:t>
            </a:r>
            <a:r>
              <a:rPr lang="en-IN" sz="1400">
                <a:latin typeface="Arial"/>
              </a:rPr>
              <a:t>Provision 1 or many instances</a:t>
            </a:r>
            <a:endParaRPr/>
          </a:p>
          <a:p>
            <a:r>
              <a:rPr lang="en-IN" sz="1400">
                <a:latin typeface="Arial"/>
              </a:rPr>
              <a:t> • </a:t>
            </a:r>
            <a:r>
              <a:rPr lang="en-IN" sz="1400">
                <a:latin typeface="Arial"/>
              </a:rPr>
              <a:t>Pay for what you use; no minimum commitment</a:t>
            </a:r>
            <a:endParaRPr/>
          </a:p>
          <a:p>
            <a:r>
              <a:rPr lang="en-IN" sz="1400">
                <a:latin typeface="Arial"/>
              </a:rPr>
              <a:t>• </a:t>
            </a:r>
            <a:r>
              <a:rPr lang="en-IN" sz="1400">
                <a:latin typeface="Arial"/>
              </a:rPr>
              <a:t>Familiar operating systems, with cloud benefits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288000" y="2304000"/>
            <a:ext cx="8232840" cy="30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400">
                <a:latin typeface="Arial"/>
              </a:rPr>
              <a:t>Amazon EC2 Instances - Families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Compute-Optimized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Storage-Optimized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Micro Instances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General Purpose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GPU Instances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Arial"/>
              </a:rPr>
              <a:t>Memory-Optimized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32000" y="432000"/>
            <a:ext cx="58312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661900"/>
                </a:solidFill>
                <a:latin typeface="Arial"/>
              </a:rPr>
              <a:t>Amazon EC2 Instances - Generations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3240" y="936000"/>
            <a:ext cx="1922040" cy="16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C1/CC2/C3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M1/M3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T1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M2/CR1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HI1/I2/HS1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G2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93560" y="2664000"/>
            <a:ext cx="432972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661900"/>
                </a:solidFill>
                <a:latin typeface="Arial"/>
              </a:rPr>
              <a:t>Amazon EC2 Instances – Types*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643680" y="3168000"/>
            <a:ext cx="2883600" cy="16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c3.large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m3.medium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g2.2xlarge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m2.xlarge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t1.micro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i2.xlarge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52400" y="525600"/>
            <a:ext cx="7022880" cy="249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661900"/>
                </a:solidFill>
                <a:latin typeface="Arial"/>
              </a:rPr>
              <a:t>Recent Instance Highlights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HI1– 120,000 random read IOPS on SSDs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I2 - Next generation I/O optimized (350,000+ random read IOPS)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M3 – Next generation general purpose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HS1– 48 TB of storage per instance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CR1– 244 GiB of RAM &amp;Intel Xeon E5 2670 (Sandy Bridge) CPUs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G2 – 1 NVIDIA GK104 GPU (Kepler)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C3 - 2.8 GHz Intel Xeon E5-2680v2 (Ivy Bridge) CPUs (SSD)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792000" y="3165480"/>
            <a:ext cx="6911280" cy="24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661900"/>
                </a:solidFill>
                <a:latin typeface="Arial"/>
              </a:rPr>
              <a:t>A choice of block storage options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Locally attached, “instance storage”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– </a:t>
            </a:r>
            <a:r>
              <a:rPr lang="en-IN">
                <a:solidFill>
                  <a:srgbClr val="661900"/>
                </a:solidFill>
                <a:latin typeface="Arial"/>
              </a:rPr>
              <a:t>Type/amount differs by instance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Amazon EBS Standard Volumes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Amazon EBS Provisioned IOPS Volumes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4360" y="504000"/>
            <a:ext cx="7594920" cy="230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661900"/>
                </a:solidFill>
                <a:latin typeface="Arial"/>
              </a:rPr>
              <a:t>Some Amazon EC2 Benefits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Elastic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Completely Controlled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Flexible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Reliable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Secure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661900"/>
                </a:solidFill>
                <a:latin typeface="Arial"/>
              </a:rPr>
              <a:t>• </a:t>
            </a:r>
            <a:r>
              <a:rPr lang="en-IN">
                <a:solidFill>
                  <a:srgbClr val="661900"/>
                </a:solidFill>
                <a:latin typeface="Arial"/>
              </a:rPr>
              <a:t>Inexpensive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