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01F63-D150-418A-AD83-D45C3ACCB616}"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A154B-DFF1-4C4D-AD0C-EAD7F99DC1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01F63-D150-418A-AD83-D45C3ACCB616}"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A154B-DFF1-4C4D-AD0C-EAD7F99DC1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01F63-D150-418A-AD83-D45C3ACCB616}"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A154B-DFF1-4C4D-AD0C-EAD7F99DC1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01F63-D150-418A-AD83-D45C3ACCB616}"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A154B-DFF1-4C4D-AD0C-EAD7F99DC1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01F63-D150-418A-AD83-D45C3ACCB616}"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A154B-DFF1-4C4D-AD0C-EAD7F99DC1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01F63-D150-418A-AD83-D45C3ACCB616}"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A154B-DFF1-4C4D-AD0C-EAD7F99DC1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01F63-D150-418A-AD83-D45C3ACCB616}" type="datetimeFigureOut">
              <a:rPr lang="en-US" smtClean="0"/>
              <a:t>12/15/2017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A154B-DFF1-4C4D-AD0C-EAD7F99DC1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01F63-D150-418A-AD83-D45C3ACCB616}" type="datetimeFigureOut">
              <a:rPr lang="en-US" smtClean="0"/>
              <a:t>12/15/2017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A154B-DFF1-4C4D-AD0C-EAD7F99DC1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01F63-D150-418A-AD83-D45C3ACCB616}" type="datetimeFigureOut">
              <a:rPr lang="en-US" smtClean="0"/>
              <a:t>12/15/2017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A154B-DFF1-4C4D-AD0C-EAD7F99DC1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01F63-D150-418A-AD83-D45C3ACCB616}"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A154B-DFF1-4C4D-AD0C-EAD7F99DC1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01F63-D150-418A-AD83-D45C3ACCB616}"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A154B-DFF1-4C4D-AD0C-EAD7F99DC1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01F63-D150-418A-AD83-D45C3ACCB616}" type="datetimeFigureOut">
              <a:rPr lang="en-US" smtClean="0"/>
              <a:t>12/15/2017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A154B-DFF1-4C4D-AD0C-EAD7F99DC1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az837173.vo.msecnd.net/azcopy-6-3-0/MicrosoftAzureStorageTools.ms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storage/common/storage-redundancy#locally-redundant-storage" TargetMode="External"/><Relationship Id="rId2" Type="http://schemas.openxmlformats.org/officeDocument/2006/relationships/hyperlink" Target="https://azure.microsoft.com/pricing/details/backup" TargetMode="External"/><Relationship Id="rId1" Type="http://schemas.openxmlformats.org/officeDocument/2006/relationships/slideLayout" Target="../slideLayouts/slideLayout2.xml"/><Relationship Id="rId4" Type="http://schemas.openxmlformats.org/officeDocument/2006/relationships/hyperlink" Target="https://docs.microsoft.com/en-us/azure/storage/common/storage-redundancy#geo-redundant-storage"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azure/backup/backup-azure-backup-import-expor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a:bodyPr>
          <a:lstStyle/>
          <a:p>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Planning and implementing storage, backup, and recovery services</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381000" y="2133600"/>
            <a:ext cx="8305800" cy="4191000"/>
          </a:xfrm>
        </p:spPr>
        <p:txBody>
          <a:bodyPr>
            <a:noAutofit/>
          </a:bodyPr>
          <a:lstStyle/>
          <a:p>
            <a:pPr algn="l">
              <a:buFont typeface="Wingdings" pitchFamily="2" charset="2"/>
              <a:buChar char="Ø"/>
            </a:pPr>
            <a:r>
              <a:rPr lang="en-US" sz="2000" dirty="0">
                <a:solidFill>
                  <a:schemeClr val="tx1"/>
                </a:solidFill>
                <a:latin typeface="Times New Roman" pitchFamily="18" charset="0"/>
                <a:cs typeface="Times New Roman" pitchFamily="18" charset="0"/>
              </a:rPr>
              <a:t>Planning </a:t>
            </a:r>
            <a:r>
              <a:rPr lang="en-US" sz="2000" dirty="0" smtClean="0">
                <a:solidFill>
                  <a:schemeClr val="tx1"/>
                </a:solidFill>
                <a:latin typeface="Times New Roman" pitchFamily="18" charset="0"/>
                <a:cs typeface="Times New Roman" pitchFamily="18" charset="0"/>
              </a:rPr>
              <a:t>storage</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Implementing and managing storage</a:t>
            </a:r>
            <a:r>
              <a:rPr lang="en-US" sz="20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Implementing </a:t>
            </a:r>
            <a:r>
              <a:rPr lang="en-US" sz="2000" dirty="0">
                <a:solidFill>
                  <a:schemeClr val="tx1"/>
                </a:solidFill>
                <a:latin typeface="Times New Roman" pitchFamily="18" charset="0"/>
                <a:cs typeface="Times New Roman" pitchFamily="18" charset="0"/>
              </a:rPr>
              <a:t>Azure Content Delivery Networks</a:t>
            </a:r>
            <a:r>
              <a:rPr lang="en-US" sz="20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Implementing </a:t>
            </a:r>
            <a:r>
              <a:rPr lang="en-US" sz="2000" dirty="0">
                <a:solidFill>
                  <a:schemeClr val="tx1"/>
                </a:solidFill>
                <a:latin typeface="Times New Roman" pitchFamily="18" charset="0"/>
                <a:cs typeface="Times New Roman" pitchFamily="18" charset="0"/>
              </a:rPr>
              <a:t>Azure Backup</a:t>
            </a:r>
            <a:r>
              <a:rPr lang="en-US" sz="20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Planning </a:t>
            </a:r>
            <a:r>
              <a:rPr lang="en-US" sz="2000" dirty="0">
                <a:solidFill>
                  <a:schemeClr val="tx1"/>
                </a:solidFill>
                <a:latin typeface="Times New Roman" pitchFamily="18" charset="0"/>
                <a:cs typeface="Times New Roman" pitchFamily="18" charset="0"/>
              </a:rPr>
              <a:t>for and implementing Azure Site </a:t>
            </a:r>
            <a:r>
              <a:rPr lang="en-US" sz="2000" dirty="0" smtClean="0">
                <a:solidFill>
                  <a:schemeClr val="tx1"/>
                </a:solidFill>
                <a:latin typeface="Times New Roman" pitchFamily="18" charset="0"/>
                <a:cs typeface="Times New Roman" pitchFamily="18" charset="0"/>
              </a:rPr>
              <a:t>Recovery</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Creating and configuring Azure storage</a:t>
            </a:r>
            <a:r>
              <a:rPr lang="en-US" sz="20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Using </a:t>
            </a:r>
            <a:r>
              <a:rPr lang="en-US" sz="2000" dirty="0">
                <a:solidFill>
                  <a:schemeClr val="tx1"/>
                </a:solidFill>
                <a:latin typeface="Times New Roman" pitchFamily="18" charset="0"/>
                <a:cs typeface="Times New Roman" pitchFamily="18" charset="0"/>
              </a:rPr>
              <a:t>Azure file </a:t>
            </a:r>
            <a:r>
              <a:rPr lang="en-US" sz="2000" dirty="0" smtClean="0">
                <a:solidFill>
                  <a:schemeClr val="tx1"/>
                </a:solidFill>
                <a:latin typeface="Times New Roman" pitchFamily="18" charset="0"/>
                <a:cs typeface="Times New Roman" pitchFamily="18" charset="0"/>
              </a:rPr>
              <a:t>storage</a:t>
            </a:r>
          </a:p>
          <a:p>
            <a:pPr algn="l">
              <a:buFont typeface="Wingdings" pitchFamily="2" charset="2"/>
              <a:buChar char="Ø"/>
            </a:pP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Protecting data with Microsoft Azure Backup</a:t>
            </a:r>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200" dirty="0" smtClean="0">
                <a:solidFill>
                  <a:schemeClr val="tx1"/>
                </a:solidFill>
                <a:latin typeface="Times New Roman" pitchFamily="18" charset="0"/>
                <a:cs typeface="Times New Roman" pitchFamily="18" charset="0"/>
              </a:rPr>
              <a:t>Implementing Azure Backup </a:t>
            </a:r>
            <a:endParaRPr lang="en-US" sz="3200" dirty="0"/>
          </a:p>
        </p:txBody>
      </p:sp>
      <p:sp>
        <p:nvSpPr>
          <p:cNvPr id="3" name="Content Placeholder 2"/>
          <p:cNvSpPr>
            <a:spLocks noGrp="1"/>
          </p:cNvSpPr>
          <p:nvPr>
            <p:ph idx="1"/>
          </p:nvPr>
        </p:nvSpPr>
        <p:spPr>
          <a:xfrm>
            <a:off x="0" y="762000"/>
            <a:ext cx="9144000" cy="6096000"/>
          </a:xfrm>
        </p:spPr>
        <p:txBody>
          <a:bodyPr>
            <a:normAutofit/>
          </a:bodyPr>
          <a:lstStyle/>
          <a:p>
            <a:r>
              <a:rPr lang="en-US" sz="2000" dirty="0">
                <a:latin typeface="Times New Roman" pitchFamily="18" charset="0"/>
                <a:cs typeface="Times New Roman" pitchFamily="18" charset="0"/>
              </a:rPr>
              <a:t>Create a Recovery Services vault</a:t>
            </a:r>
          </a:p>
          <a:p>
            <a:r>
              <a:rPr lang="en-US" sz="2000" dirty="0">
                <a:latin typeface="Times New Roman" pitchFamily="18" charset="0"/>
                <a:cs typeface="Times New Roman" pitchFamily="18" charset="0"/>
              </a:rPr>
              <a:t>The Recovery Services vault contains the backup data, and the backup policy applied to the protected virtual machines. Backing up virtual machines is a local process. You cannot back up a virtual machine from one location to a Recovery Services vault in another location. So, for each Azure location that has virtual machines to be backed up, at least one Recovery Services vault must exist in that location.</a:t>
            </a:r>
          </a:p>
          <a:p>
            <a:r>
              <a:rPr lang="en-US" sz="2000" dirty="0">
                <a:latin typeface="Times New Roman" pitchFamily="18" charset="0"/>
                <a:cs typeface="Times New Roman" pitchFamily="18" charset="0"/>
              </a:rPr>
              <a:t>On the left-hand menu, select </a:t>
            </a:r>
            <a:r>
              <a:rPr lang="en-US" sz="2000" b="1" dirty="0">
                <a:latin typeface="Times New Roman" pitchFamily="18" charset="0"/>
                <a:cs typeface="Times New Roman" pitchFamily="18" charset="0"/>
              </a:rPr>
              <a:t>More services</a:t>
            </a:r>
            <a:r>
              <a:rPr lang="en-US" sz="2000" dirty="0">
                <a:latin typeface="Times New Roman" pitchFamily="18" charset="0"/>
                <a:cs typeface="Times New Roman" pitchFamily="18" charset="0"/>
              </a:rPr>
              <a:t> and in the services list, type </a:t>
            </a:r>
            <a:r>
              <a:rPr lang="en-US" sz="2000" i="1" dirty="0">
                <a:latin typeface="Times New Roman" pitchFamily="18" charset="0"/>
                <a:cs typeface="Times New Roman" pitchFamily="18" charset="0"/>
              </a:rPr>
              <a:t>Recovery Services</a:t>
            </a:r>
            <a:r>
              <a:rPr lang="en-US" sz="2000" dirty="0">
                <a:latin typeface="Times New Roman" pitchFamily="18" charset="0"/>
                <a:cs typeface="Times New Roman" pitchFamily="18" charset="0"/>
              </a:rPr>
              <a:t>. As you type, the list of resources filters. When you see Recovery Services vaults in the list, select it to open the Recovery Services vaults menu.</a:t>
            </a:r>
          </a:p>
          <a:p>
            <a:endParaRPr lang="en-US" dirty="0"/>
          </a:p>
        </p:txBody>
      </p:sp>
      <p:pic>
        <p:nvPicPr>
          <p:cNvPr id="4" name="Picture 3" descr="bac1.PNG"/>
          <p:cNvPicPr>
            <a:picLocks noChangeAspect="1"/>
          </p:cNvPicPr>
          <p:nvPr/>
        </p:nvPicPr>
        <p:blipFill>
          <a:blip r:embed="rId2" cstate="print"/>
          <a:stretch>
            <a:fillRect/>
          </a:stretch>
        </p:blipFill>
        <p:spPr>
          <a:xfrm>
            <a:off x="914400" y="4038600"/>
            <a:ext cx="7039958" cy="26101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sz="2000" dirty="0">
                <a:latin typeface="Times New Roman" pitchFamily="18" charset="0"/>
                <a:cs typeface="Times New Roman" pitchFamily="18" charset="0"/>
              </a:rPr>
              <a:t>In the </a:t>
            </a:r>
            <a:r>
              <a:rPr lang="en-US" sz="2000" b="1" dirty="0">
                <a:latin typeface="Times New Roman" pitchFamily="18" charset="0"/>
                <a:cs typeface="Times New Roman" pitchFamily="18" charset="0"/>
              </a:rPr>
              <a:t>Recovery Services vaults</a:t>
            </a:r>
            <a:r>
              <a:rPr lang="en-US" sz="2000" dirty="0">
                <a:latin typeface="Times New Roman" pitchFamily="18" charset="0"/>
                <a:cs typeface="Times New Roman" pitchFamily="18" charset="0"/>
              </a:rPr>
              <a:t> menu, click </a:t>
            </a:r>
            <a:r>
              <a:rPr lang="en-US" sz="2000" b="1" dirty="0">
                <a:latin typeface="Times New Roman" pitchFamily="18" charset="0"/>
                <a:cs typeface="Times New Roman" pitchFamily="18" charset="0"/>
              </a:rPr>
              <a:t>Add</a:t>
            </a:r>
            <a:r>
              <a:rPr lang="en-US" sz="2000" dirty="0">
                <a:latin typeface="Times New Roman" pitchFamily="18" charset="0"/>
                <a:cs typeface="Times New Roman" pitchFamily="18" charset="0"/>
              </a:rPr>
              <a:t> to open the Recovery Services vault menu</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Recovery Services vault menu,</a:t>
            </a:r>
          </a:p>
          <a:p>
            <a:r>
              <a:rPr lang="en-US" sz="2000" dirty="0">
                <a:latin typeface="Times New Roman" pitchFamily="18" charset="0"/>
                <a:cs typeface="Times New Roman" pitchFamily="18" charset="0"/>
              </a:rPr>
              <a:t>Type </a:t>
            </a:r>
            <a:r>
              <a:rPr lang="en-US" sz="2000" i="1" dirty="0" err="1">
                <a:latin typeface="Times New Roman" pitchFamily="18" charset="0"/>
                <a:cs typeface="Times New Roman" pitchFamily="18" charset="0"/>
              </a:rPr>
              <a:t>myRecoveryServicesVault</a:t>
            </a:r>
            <a:r>
              <a:rPr lang="en-US" sz="2000" dirty="0">
                <a:latin typeface="Times New Roman" pitchFamily="18" charset="0"/>
                <a:cs typeface="Times New Roman" pitchFamily="18" charset="0"/>
              </a:rPr>
              <a:t> in </a:t>
            </a:r>
            <a:r>
              <a:rPr lang="en-US" sz="2000" b="1" dirty="0">
                <a:latin typeface="Times New Roman" pitchFamily="18" charset="0"/>
                <a:cs typeface="Times New Roman" pitchFamily="18" charset="0"/>
              </a:rPr>
              <a:t>Name</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The current subscription ID appears in </a:t>
            </a:r>
            <a:r>
              <a:rPr lang="en-US" sz="2000" b="1" dirty="0">
                <a:latin typeface="Times New Roman" pitchFamily="18" charset="0"/>
                <a:cs typeface="Times New Roman" pitchFamily="18" charset="0"/>
              </a:rPr>
              <a:t>Subscription</a:t>
            </a:r>
            <a:r>
              <a:rPr lang="en-US" sz="2000" dirty="0">
                <a:latin typeface="Times New Roman" pitchFamily="18" charset="0"/>
                <a:cs typeface="Times New Roman" pitchFamily="18" charset="0"/>
              </a:rPr>
              <a:t>. If you have additional subscriptions, you could choose another subscription for the new vault.</a:t>
            </a:r>
          </a:p>
          <a:p>
            <a:endParaRPr lang="en-US" sz="2000" dirty="0">
              <a:latin typeface="Times New Roman" pitchFamily="18" charset="0"/>
              <a:cs typeface="Times New Roman" pitchFamily="18" charset="0"/>
            </a:endParaRPr>
          </a:p>
        </p:txBody>
      </p:sp>
      <p:pic>
        <p:nvPicPr>
          <p:cNvPr id="4" name="Picture 3" descr="bac2.PNG"/>
          <p:cNvPicPr>
            <a:picLocks noChangeAspect="1"/>
          </p:cNvPicPr>
          <p:nvPr/>
        </p:nvPicPr>
        <p:blipFill>
          <a:blip r:embed="rId2" cstate="print"/>
          <a:stretch>
            <a:fillRect/>
          </a:stretch>
        </p:blipFill>
        <p:spPr>
          <a:xfrm>
            <a:off x="762000" y="1066800"/>
            <a:ext cx="7391400" cy="3200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202363"/>
          </a:xfrm>
        </p:spPr>
        <p:txBody>
          <a:bodyPr>
            <a:normAutofit/>
          </a:bodyPr>
          <a:lstStyle/>
          <a:p>
            <a:r>
              <a:rPr lang="en-US" sz="2000" dirty="0">
                <a:latin typeface="Times New Roman" pitchFamily="18" charset="0"/>
                <a:cs typeface="Times New Roman" pitchFamily="18" charset="0"/>
              </a:rPr>
              <a:t>A Recovery Services vault must be in the same location as the virtual machines being protected. If you have virtual machines in multiple </a:t>
            </a:r>
            <a:r>
              <a:rPr lang="en-US" sz="2000" dirty="0" err="1">
                <a:latin typeface="Times New Roman" pitchFamily="18" charset="0"/>
                <a:cs typeface="Times New Roman" pitchFamily="18" charset="0"/>
              </a:rPr>
              <a:t>regions,create</a:t>
            </a:r>
            <a:r>
              <a:rPr lang="en-US" sz="2000" dirty="0">
                <a:latin typeface="Times New Roman" pitchFamily="18" charset="0"/>
                <a:cs typeface="Times New Roman" pitchFamily="18" charset="0"/>
              </a:rPr>
              <a:t> a Recovery Services vault in each region. This tutorial creates a Recovery Services vault in </a:t>
            </a:r>
            <a:r>
              <a:rPr lang="en-US" sz="2000" i="1" dirty="0">
                <a:latin typeface="Times New Roman" pitchFamily="18" charset="0"/>
                <a:cs typeface="Times New Roman" pitchFamily="18" charset="0"/>
              </a:rPr>
              <a:t>West Europe</a:t>
            </a:r>
            <a:r>
              <a:rPr lang="en-US" sz="2000" dirty="0">
                <a:latin typeface="Times New Roman" pitchFamily="18" charset="0"/>
                <a:cs typeface="Times New Roman" pitchFamily="18" charset="0"/>
              </a:rPr>
              <a:t> because that is where </a:t>
            </a:r>
            <a:r>
              <a:rPr lang="en-US" sz="2000" i="1" dirty="0" err="1">
                <a:latin typeface="Times New Roman" pitchFamily="18" charset="0"/>
                <a:cs typeface="Times New Roman" pitchFamily="18" charset="0"/>
              </a:rPr>
              <a:t>myVM</a:t>
            </a:r>
            <a:r>
              <a:rPr lang="en-US" sz="2000" dirty="0">
                <a:latin typeface="Times New Roman" pitchFamily="18" charset="0"/>
                <a:cs typeface="Times New Roman" pitchFamily="18" charset="0"/>
              </a:rPr>
              <a:t>(the virtual machine created with the </a:t>
            </a:r>
            <a:r>
              <a:rPr lang="en-US" sz="2000" dirty="0" err="1">
                <a:latin typeface="Times New Roman" pitchFamily="18" charset="0"/>
                <a:cs typeface="Times New Roman" pitchFamily="18" charset="0"/>
              </a:rPr>
              <a:t>quickstart</a:t>
            </a:r>
            <a:r>
              <a:rPr lang="en-US" sz="2000" dirty="0">
                <a:latin typeface="Times New Roman" pitchFamily="18" charset="0"/>
                <a:cs typeface="Times New Roman" pitchFamily="18" charset="0"/>
              </a:rPr>
              <a:t>) was created.+</a:t>
            </a:r>
          </a:p>
          <a:p>
            <a:r>
              <a:rPr lang="en-US" sz="2000" dirty="0">
                <a:latin typeface="Times New Roman" pitchFamily="18" charset="0"/>
                <a:cs typeface="Times New Roman" pitchFamily="18" charset="0"/>
              </a:rPr>
              <a:t>It can take several minutes for the Recovery Services vault to be created. Monitor the status notifications in the upper right-hand area of the portal. Once your vault is created, it appears in the list of Recovery Services vaults.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09600"/>
          </a:xfrm>
        </p:spPr>
        <p:txBody>
          <a:bodyPr>
            <a:normAutofit/>
          </a:bodyPr>
          <a:lstStyle/>
          <a:p>
            <a:r>
              <a:rPr lang="en-US" sz="3200" dirty="0" smtClean="0">
                <a:solidFill>
                  <a:schemeClr val="tx1"/>
                </a:solidFill>
                <a:latin typeface="Times New Roman" pitchFamily="18" charset="0"/>
                <a:cs typeface="Times New Roman" pitchFamily="18" charset="0"/>
              </a:rPr>
              <a:t>Planning for and implementing Azure Site Recovery</a:t>
            </a:r>
            <a:endParaRPr lang="en-US" sz="3200" dirty="0"/>
          </a:p>
        </p:txBody>
      </p:sp>
      <p:sp>
        <p:nvSpPr>
          <p:cNvPr id="3" name="Content Placeholder 2"/>
          <p:cNvSpPr>
            <a:spLocks noGrp="1"/>
          </p:cNvSpPr>
          <p:nvPr>
            <p:ph idx="1"/>
          </p:nvPr>
        </p:nvSpPr>
        <p:spPr>
          <a:xfrm>
            <a:off x="0" y="838200"/>
            <a:ext cx="9144000" cy="5791200"/>
          </a:xfrm>
        </p:spPr>
        <p:txBody>
          <a:bodyPr>
            <a:normAutofit/>
          </a:bodyPr>
          <a:lstStyle/>
          <a:p>
            <a:pPr>
              <a:buNone/>
            </a:pPr>
            <a:r>
              <a:rPr lang="en-US" sz="2000" b="1" dirty="0">
                <a:effectLst>
                  <a:outerShdw blurRad="38100" dist="38100" dir="2700000" algn="tl">
                    <a:srgbClr val="000000">
                      <a:alpha val="43137"/>
                    </a:srgbClr>
                  </a:outerShdw>
                </a:effectLst>
                <a:latin typeface="Times New Roman" pitchFamily="18" charset="0"/>
                <a:cs typeface="Times New Roman" pitchFamily="18" charset="0"/>
              </a:rPr>
              <a:t>Create a vault</a:t>
            </a:r>
          </a:p>
          <a:p>
            <a:r>
              <a:rPr lang="en-US" sz="2000" dirty="0">
                <a:latin typeface="Times New Roman" pitchFamily="18" charset="0"/>
                <a:cs typeface="Times New Roman" pitchFamily="18" charset="0"/>
              </a:rPr>
              <a:t>Create the vault in any region, except the source region.</a:t>
            </a:r>
          </a:p>
          <a:p>
            <a:r>
              <a:rPr lang="en-US" sz="2000" dirty="0">
                <a:latin typeface="Times New Roman" pitchFamily="18" charset="0"/>
                <a:cs typeface="Times New Roman" pitchFamily="18" charset="0"/>
              </a:rPr>
              <a:t>Sign in to the </a:t>
            </a:r>
            <a:r>
              <a:rPr lang="en-US" sz="2000" dirty="0">
                <a:latin typeface="Times New Roman" pitchFamily="18" charset="0"/>
                <a:cs typeface="Times New Roman" pitchFamily="18" charset="0"/>
                <a:hlinkClick r:id="rId2"/>
              </a:rPr>
              <a:t>Azure portal</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Recovery Services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Click </a:t>
            </a:r>
            <a:r>
              <a:rPr lang="en-US" sz="2000" b="1" dirty="0">
                <a:latin typeface="Times New Roman" pitchFamily="18" charset="0"/>
                <a:cs typeface="Times New Roman" pitchFamily="18" charset="0"/>
              </a:rPr>
              <a:t>New</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Monitoring &amp; Management</a:t>
            </a:r>
            <a:r>
              <a:rPr lang="en-US" sz="2000" dirty="0">
                <a:latin typeface="Times New Roman" pitchFamily="18" charset="0"/>
                <a:cs typeface="Times New Roman" pitchFamily="18" charset="0"/>
              </a:rPr>
              <a:t> &gt; </a:t>
            </a:r>
            <a:r>
              <a:rPr lang="en-US" sz="2000" b="1" dirty="0">
                <a:latin typeface="Times New Roman" pitchFamily="18" charset="0"/>
                <a:cs typeface="Times New Roman" pitchFamily="18" charset="0"/>
              </a:rPr>
              <a:t>Backup and Site Recovery</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In </a:t>
            </a:r>
            <a:r>
              <a:rPr lang="en-US" sz="2000" b="1" dirty="0">
                <a:latin typeface="Times New Roman" pitchFamily="18" charset="0"/>
                <a:cs typeface="Times New Roman" pitchFamily="18" charset="0"/>
              </a:rPr>
              <a:t>Name</a:t>
            </a:r>
            <a:r>
              <a:rPr lang="en-US" sz="2000" dirty="0">
                <a:latin typeface="Times New Roman" pitchFamily="18" charset="0"/>
                <a:cs typeface="Times New Roman" pitchFamily="18" charset="0"/>
              </a:rPr>
              <a:t>, specify a friendly name to identify the vault. If you have more than one subscription, select the appropriate one.</a:t>
            </a:r>
          </a:p>
          <a:p>
            <a:r>
              <a:rPr lang="en-US" sz="2000" dirty="0">
                <a:latin typeface="Times New Roman" pitchFamily="18" charset="0"/>
                <a:cs typeface="Times New Roman" pitchFamily="18" charset="0"/>
              </a:rPr>
              <a:t>Create a resource group or select an existing one. </a:t>
            </a:r>
          </a:p>
          <a:p>
            <a:r>
              <a:rPr lang="en-US" sz="2000" dirty="0">
                <a:latin typeface="Times New Roman" pitchFamily="18" charset="0"/>
                <a:cs typeface="Times New Roman" pitchFamily="18" charset="0"/>
              </a:rPr>
              <a:t>To quickly access the vault from the dashboard, click </a:t>
            </a:r>
            <a:r>
              <a:rPr lang="en-US" sz="2000" b="1" dirty="0">
                <a:latin typeface="Times New Roman" pitchFamily="18" charset="0"/>
                <a:cs typeface="Times New Roman" pitchFamily="18" charset="0"/>
              </a:rPr>
              <a:t>Pin to dashboard</a:t>
            </a:r>
            <a:r>
              <a:rPr lang="en-US" sz="2000" dirty="0">
                <a:latin typeface="Times New Roman" pitchFamily="18" charset="0"/>
                <a:cs typeface="Times New Roman" pitchFamily="18" charset="0"/>
              </a:rPr>
              <a:t> and then click </a:t>
            </a:r>
            <a:r>
              <a:rPr lang="en-US" sz="2000" b="1" dirty="0">
                <a:latin typeface="Times New Roman" pitchFamily="18" charset="0"/>
                <a:cs typeface="Times New Roman" pitchFamily="18" charset="0"/>
              </a:rPr>
              <a:t>Create</a:t>
            </a:r>
            <a:r>
              <a:rPr lang="en-US" sz="2000" dirty="0">
                <a:latin typeface="Times New Roman" pitchFamily="18" charset="0"/>
                <a:cs typeface="Times New Roman" pitchFamily="18" charset="0"/>
              </a:rPr>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new vault is added to the </a:t>
            </a:r>
            <a:r>
              <a:rPr lang="en-US" sz="2000" b="1" dirty="0">
                <a:latin typeface="Times New Roman" pitchFamily="18" charset="0"/>
                <a:cs typeface="Times New Roman" pitchFamily="18" charset="0"/>
              </a:rPr>
              <a:t>Dashboard</a:t>
            </a:r>
            <a:r>
              <a:rPr lang="en-US" sz="2000" dirty="0">
                <a:latin typeface="Times New Roman" pitchFamily="18" charset="0"/>
                <a:cs typeface="Times New Roman" pitchFamily="18" charset="0"/>
              </a:rPr>
              <a:t> under </a:t>
            </a:r>
            <a:r>
              <a:rPr lang="en-US" sz="2000" b="1" dirty="0">
                <a:latin typeface="Times New Roman" pitchFamily="18" charset="0"/>
                <a:cs typeface="Times New Roman" pitchFamily="18" charset="0"/>
              </a:rPr>
              <a:t>All resources</a:t>
            </a:r>
            <a:r>
              <a:rPr lang="en-US" sz="2000" dirty="0">
                <a:latin typeface="Times New Roman" pitchFamily="18" charset="0"/>
                <a:cs typeface="Times New Roman" pitchFamily="18" charset="0"/>
              </a:rPr>
              <a:t>, and on the main </a:t>
            </a:r>
            <a:r>
              <a:rPr lang="en-US" sz="2000" b="1" dirty="0">
                <a:latin typeface="Times New Roman" pitchFamily="18" charset="0"/>
                <a:cs typeface="Times New Roman" pitchFamily="18" charset="0"/>
              </a:rPr>
              <a:t>Recovery Services vaults</a:t>
            </a:r>
            <a:r>
              <a:rPr lang="en-US" sz="2000" dirty="0">
                <a:latin typeface="Times New Roman" pitchFamily="18" charset="0"/>
                <a:cs typeface="Times New Roman" pitchFamily="18" charset="0"/>
              </a:rPr>
              <a:t> page.</a:t>
            </a:r>
          </a:p>
        </p:txBody>
      </p:sp>
      <p:pic>
        <p:nvPicPr>
          <p:cNvPr id="4" name="Picture 3" descr="SET1.PNG"/>
          <p:cNvPicPr>
            <a:picLocks noChangeAspect="1"/>
          </p:cNvPicPr>
          <p:nvPr/>
        </p:nvPicPr>
        <p:blipFill>
          <a:blip r:embed="rId2" cstate="print"/>
          <a:stretch>
            <a:fillRect/>
          </a:stretch>
        </p:blipFill>
        <p:spPr>
          <a:xfrm>
            <a:off x="1676400" y="304800"/>
            <a:ext cx="5257800" cy="5257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solidFill>
                  <a:schemeClr val="tx1"/>
                </a:solidFill>
                <a:latin typeface="Times New Roman" pitchFamily="18" charset="0"/>
                <a:cs typeface="Times New Roman" pitchFamily="18" charset="0"/>
              </a:rPr>
              <a:t> Creating and configuring Azure storage </a:t>
            </a:r>
            <a:endParaRPr lang="en-US" sz="3200" dirty="0"/>
          </a:p>
        </p:txBody>
      </p:sp>
      <p:sp>
        <p:nvSpPr>
          <p:cNvPr id="3" name="Content Placeholder 2"/>
          <p:cNvSpPr>
            <a:spLocks noGrp="1"/>
          </p:cNvSpPr>
          <p:nvPr>
            <p:ph idx="1"/>
          </p:nvPr>
        </p:nvSpPr>
        <p:spPr>
          <a:xfrm>
            <a:off x="0" y="609600"/>
            <a:ext cx="9144000" cy="6248400"/>
          </a:xfrm>
        </p:spPr>
        <p:txBody>
          <a:bodyPr>
            <a:normAutofit/>
          </a:bodyPr>
          <a:lstStyle/>
          <a:p>
            <a:r>
              <a:rPr lang="en-US" sz="2000" b="1" dirty="0">
                <a:effectLst>
                  <a:outerShdw blurRad="38100" dist="38100" dir="2700000" algn="tl">
                    <a:srgbClr val="000000">
                      <a:alpha val="43137"/>
                    </a:srgbClr>
                  </a:outerShdw>
                </a:effectLst>
                <a:latin typeface="Times New Roman" pitchFamily="18" charset="0"/>
                <a:cs typeface="Times New Roman" pitchFamily="18" charset="0"/>
              </a:rPr>
              <a:t>New-Storage-Storage </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Account</a:t>
            </a:r>
          </a:p>
          <a:p>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sz="2000" b="1" dirty="0" smtClean="0">
              <a:effectLst>
                <a:outerShdw blurRad="38100" dist="38100" dir="2700000" algn="tl">
                  <a:srgbClr val="000000">
                    <a:alpha val="43137"/>
                  </a:srgbClr>
                </a:outerShdw>
              </a:effectLst>
              <a:latin typeface="Times New Roman" pitchFamily="18" charset="0"/>
              <a:cs typeface="Times New Roman" pitchFamily="18" charset="0"/>
            </a:endParaRPr>
          </a:p>
          <a:p>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sz="2000" b="1" dirty="0" smtClean="0">
              <a:effectLst>
                <a:outerShdw blurRad="38100" dist="38100" dir="2700000" algn="tl">
                  <a:srgbClr val="000000">
                    <a:alpha val="43137"/>
                  </a:srgbClr>
                </a:outerShdw>
              </a:effectLst>
              <a:latin typeface="Times New Roman" pitchFamily="18" charset="0"/>
              <a:cs typeface="Times New Roman" pitchFamily="18" charset="0"/>
            </a:endParaRPr>
          </a:p>
          <a:p>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sz="2000" b="1" dirty="0" smtClean="0">
              <a:effectLst>
                <a:outerShdw blurRad="38100" dist="38100" dir="2700000" algn="tl">
                  <a:srgbClr val="000000">
                    <a:alpha val="43137"/>
                  </a:srgbClr>
                </a:outerShdw>
              </a:effectLst>
              <a:latin typeface="Times New Roman" pitchFamily="18" charset="0"/>
              <a:cs typeface="Times New Roman" pitchFamily="18" charset="0"/>
            </a:endParaRPr>
          </a:p>
          <a:p>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sz="20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Installing </a:t>
            </a:r>
            <a:r>
              <a:rPr lang="en-US" sz="2000" b="1" dirty="0" err="1" smtClean="0">
                <a:latin typeface="Times New Roman" pitchFamily="18" charset="0"/>
                <a:cs typeface="Times New Roman" pitchFamily="18" charset="0"/>
              </a:rPr>
              <a:t>AzCopy</a:t>
            </a:r>
            <a:endParaRPr lang="en-US" sz="2000" dirty="0" smtClean="0">
              <a:latin typeface="Times New Roman" pitchFamily="18" charset="0"/>
              <a:cs typeface="Times New Roman" pitchFamily="18" charset="0"/>
            </a:endParaRPr>
          </a:p>
          <a:p>
            <a:pPr fontAlgn="base"/>
            <a:r>
              <a:rPr lang="en-US" sz="2000" dirty="0" err="1" smtClean="0">
                <a:latin typeface="Times New Roman" pitchFamily="18" charset="0"/>
                <a:cs typeface="Times New Roman" pitchFamily="18" charset="0"/>
              </a:rPr>
              <a:t>AzCopy</a:t>
            </a:r>
            <a:r>
              <a:rPr lang="en-US" sz="2000" dirty="0" smtClean="0">
                <a:latin typeface="Times New Roman" pitchFamily="18" charset="0"/>
                <a:cs typeface="Times New Roman" pitchFamily="18" charset="0"/>
              </a:rPr>
              <a:t> is a command-line utility designed for copying data to and from Microsoft Azure Blob, File, and Table storage using simple commands</a:t>
            </a:r>
          </a:p>
          <a:p>
            <a:pPr fontAlgn="base"/>
            <a:r>
              <a:rPr lang="en-US" sz="2000" dirty="0" smtClean="0">
                <a:latin typeface="Times New Roman" pitchFamily="18" charset="0"/>
                <a:cs typeface="Times New Roman" pitchFamily="18" charset="0"/>
              </a:rPr>
              <a:t>Download and install tool from </a:t>
            </a:r>
            <a:r>
              <a:rPr lang="en-US" sz="2000" dirty="0" smtClean="0">
                <a:latin typeface="Times New Roman" pitchFamily="18" charset="0"/>
                <a:cs typeface="Times New Roman" pitchFamily="18" charset="0"/>
                <a:hlinkClick r:id="rId2"/>
              </a:rPr>
              <a:t>here</a:t>
            </a: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Creating system variable for </a:t>
            </a:r>
            <a:r>
              <a:rPr lang="en-US" sz="2000" dirty="0" err="1" smtClean="0">
                <a:latin typeface="Times New Roman" pitchFamily="18" charset="0"/>
                <a:cs typeface="Times New Roman" pitchFamily="18" charset="0"/>
              </a:rPr>
              <a:t>AzureCopy</a:t>
            </a:r>
            <a:endParaRPr lang="en-US" sz="2000" dirty="0" smtClean="0">
              <a:latin typeface="Times New Roman" pitchFamily="18" charset="0"/>
              <a:cs typeface="Times New Roman" pitchFamily="18" charset="0"/>
            </a:endParaRPr>
          </a:p>
          <a:p>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050" name="Picture 2" descr="0"/>
          <p:cNvPicPr>
            <a:picLocks noChangeAspect="1" noChangeArrowheads="1"/>
          </p:cNvPicPr>
          <p:nvPr/>
        </p:nvPicPr>
        <p:blipFill>
          <a:blip r:embed="rId3" cstate="print"/>
          <a:srcRect/>
          <a:stretch>
            <a:fillRect/>
          </a:stretch>
        </p:blipFill>
        <p:spPr bwMode="auto">
          <a:xfrm>
            <a:off x="762000" y="1066800"/>
            <a:ext cx="7543800" cy="2895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04800"/>
            <a:ext cx="8229600" cy="5821363"/>
          </a:xfrm>
        </p:spPr>
        <p:txBody>
          <a:bodyPr/>
          <a:lstStyle/>
          <a:p>
            <a:r>
              <a:rPr lang="en-US" sz="2000" dirty="0">
                <a:latin typeface="Times New Roman" pitchFamily="18" charset="0"/>
                <a:cs typeface="Times New Roman" pitchFamily="18" charset="0"/>
              </a:rPr>
              <a:t>In system properties in advanced click </a:t>
            </a:r>
            <a:r>
              <a:rPr lang="en-US" sz="2000" dirty="0" smtClean="0">
                <a:latin typeface="Times New Roman" pitchFamily="18" charset="0"/>
                <a:cs typeface="Times New Roman" pitchFamily="18" charset="0"/>
              </a:rPr>
              <a:t>Environment Variables</a:t>
            </a:r>
          </a:p>
          <a:p>
            <a:pPr fontAlgn="base"/>
            <a:r>
              <a:rPr lang="en-US" sz="2000" dirty="0">
                <a:latin typeface="Times New Roman" pitchFamily="18" charset="0"/>
                <a:cs typeface="Times New Roman" pitchFamily="18" charset="0"/>
              </a:rPr>
              <a:t>In system properties in advanced click Environment Variables</a:t>
            </a:r>
          </a:p>
          <a:p>
            <a:pPr fontAlgn="base"/>
            <a:r>
              <a:rPr lang="en-US" sz="2000" dirty="0">
                <a:latin typeface="Times New Roman" pitchFamily="18" charset="0"/>
                <a:cs typeface="Times New Roman" pitchFamily="18" charset="0"/>
              </a:rPr>
              <a:t>Under System variable click New</a:t>
            </a:r>
          </a:p>
          <a:p>
            <a:pPr fontAlgn="base"/>
            <a:r>
              <a:rPr lang="en-US" sz="2000" dirty="0">
                <a:latin typeface="Times New Roman" pitchFamily="18" charset="0"/>
                <a:cs typeface="Times New Roman" pitchFamily="18" charset="0"/>
              </a:rPr>
              <a:t>give variable a name and value (with quotes)</a:t>
            </a:r>
          </a:p>
          <a:p>
            <a:pPr fontAlgn="base"/>
            <a:r>
              <a:rPr lang="en-US" sz="2000" dirty="0" smtClean="0">
                <a:latin typeface="Times New Roman" pitchFamily="18" charset="0"/>
                <a:cs typeface="Times New Roman" pitchFamily="18" charset="0"/>
              </a:rPr>
              <a:t>Sign </a:t>
            </a:r>
            <a:r>
              <a:rPr lang="en-US" sz="2000" dirty="0">
                <a:latin typeface="Times New Roman" pitchFamily="18" charset="0"/>
                <a:cs typeface="Times New Roman" pitchFamily="18" charset="0"/>
              </a:rPr>
              <a:t>Out and Sign in to apply changes and test it type %</a:t>
            </a:r>
            <a:r>
              <a:rPr lang="en-US" sz="2000" dirty="0" err="1">
                <a:latin typeface="Times New Roman" pitchFamily="18" charset="0"/>
                <a:cs typeface="Times New Roman" pitchFamily="18" charset="0"/>
              </a:rPr>
              <a:t>azcopy</a:t>
            </a:r>
            <a:r>
              <a:rPr lang="en-US" sz="2000" dirty="0">
                <a:latin typeface="Times New Roman" pitchFamily="18" charset="0"/>
                <a:cs typeface="Times New Roman" pitchFamily="18" charset="0"/>
              </a:rPr>
              <a:t>% in </a:t>
            </a:r>
            <a:r>
              <a:rPr lang="en-US" sz="2000" dirty="0" err="1" smtClean="0">
                <a:latin typeface="Times New Roman" pitchFamily="18" charset="0"/>
                <a:cs typeface="Times New Roman" pitchFamily="18" charset="0"/>
              </a:rPr>
              <a:t>cmd</a:t>
            </a:r>
            <a:endParaRPr lang="en-US" sz="2000" dirty="0" smtClean="0">
              <a:latin typeface="Times New Roman" pitchFamily="18" charset="0"/>
              <a:cs typeface="Times New Roman" pitchFamily="18" charset="0"/>
            </a:endParaRPr>
          </a:p>
          <a:p>
            <a:pPr fontAlgn="base"/>
            <a:r>
              <a:rPr lang="en-US" sz="2000" b="1" dirty="0">
                <a:latin typeface="Times New Roman" pitchFamily="18" charset="0"/>
                <a:cs typeface="Times New Roman" pitchFamily="18" charset="0"/>
              </a:rPr>
              <a:t>Creating folder in </a:t>
            </a:r>
            <a:r>
              <a:rPr lang="en-US" sz="2000" b="1" dirty="0" smtClean="0">
                <a:latin typeface="Times New Roman" pitchFamily="18" charset="0"/>
                <a:cs typeface="Times New Roman" pitchFamily="18" charset="0"/>
              </a:rPr>
              <a:t>Azure</a:t>
            </a:r>
          </a:p>
          <a:p>
            <a:pPr fontAlgn="base"/>
            <a:endParaRPr lang="en-US" sz="2000" dirty="0">
              <a:latin typeface="Times New Roman" pitchFamily="18" charset="0"/>
              <a:cs typeface="Times New Roman" pitchFamily="18" charset="0"/>
            </a:endParaRPr>
          </a:p>
          <a:p>
            <a:endParaRPr lang="en-US" dirty="0"/>
          </a:p>
        </p:txBody>
      </p:sp>
      <p:pic>
        <p:nvPicPr>
          <p:cNvPr id="5" name="Picture 4" descr="create1.PNG"/>
          <p:cNvPicPr>
            <a:picLocks noChangeAspect="1"/>
          </p:cNvPicPr>
          <p:nvPr/>
        </p:nvPicPr>
        <p:blipFill>
          <a:blip r:embed="rId2" cstate="print"/>
          <a:stretch>
            <a:fillRect/>
          </a:stretch>
        </p:blipFill>
        <p:spPr>
          <a:xfrm>
            <a:off x="457200" y="2590800"/>
            <a:ext cx="8077200" cy="4267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b="1" dirty="0">
                <a:latin typeface="Times New Roman" pitchFamily="18" charset="0"/>
                <a:cs typeface="Times New Roman" pitchFamily="18" charset="0"/>
              </a:rPr>
              <a:t>Upload files to </a:t>
            </a:r>
            <a:r>
              <a:rPr lang="en-US" sz="2000" b="1" dirty="0" smtClean="0">
                <a:latin typeface="Times New Roman" pitchFamily="18" charset="0"/>
                <a:cs typeface="Times New Roman" pitchFamily="18" charset="0"/>
              </a:rPr>
              <a:t>Azure</a:t>
            </a:r>
          </a:p>
          <a:p>
            <a:endParaRPr lang="en-US" sz="2000" b="1" dirty="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p:txBody>
      </p:sp>
      <p:pic>
        <p:nvPicPr>
          <p:cNvPr id="28674" name="Picture 2" descr="C:\Users\Jagadish\Desktop\photos\up1.png"/>
          <p:cNvPicPr>
            <a:picLocks noChangeAspect="1" noChangeArrowheads="1"/>
          </p:cNvPicPr>
          <p:nvPr/>
        </p:nvPicPr>
        <p:blipFill>
          <a:blip r:embed="rId2" cstate="print"/>
          <a:srcRect/>
          <a:stretch>
            <a:fillRect/>
          </a:stretch>
        </p:blipFill>
        <p:spPr bwMode="auto">
          <a:xfrm>
            <a:off x="685800" y="457200"/>
            <a:ext cx="7924800" cy="3124200"/>
          </a:xfrm>
          <a:prstGeom prst="rect">
            <a:avLst/>
          </a:prstGeom>
          <a:noFill/>
        </p:spPr>
      </p:pic>
      <p:pic>
        <p:nvPicPr>
          <p:cNvPr id="28675" name="Picture 3" descr="C:\Users\Jagadish\Desktop\photos\up2.png"/>
          <p:cNvPicPr>
            <a:picLocks noChangeAspect="1" noChangeArrowheads="1"/>
          </p:cNvPicPr>
          <p:nvPr/>
        </p:nvPicPr>
        <p:blipFill>
          <a:blip r:embed="rId3" cstate="print"/>
          <a:srcRect/>
          <a:stretch>
            <a:fillRect/>
          </a:stretch>
        </p:blipFill>
        <p:spPr bwMode="auto">
          <a:xfrm>
            <a:off x="685800" y="3810000"/>
            <a:ext cx="7848600" cy="2819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Grp="1" noChangeAspect="1" noChangeArrowheads="1"/>
          </p:cNvPicPr>
          <p:nvPr>
            <p:ph idx="1"/>
          </p:nvPr>
        </p:nvPicPr>
        <p:blipFill>
          <a:blip r:embed="rId2" cstate="print"/>
          <a:srcRect/>
          <a:stretch>
            <a:fillRect/>
          </a:stretch>
        </p:blipFill>
        <p:spPr bwMode="auto">
          <a:xfrm>
            <a:off x="457200" y="685800"/>
            <a:ext cx="8229600" cy="54403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cstate="print"/>
          <a:srcRect/>
          <a:stretch>
            <a:fillRect/>
          </a:stretch>
        </p:blipFill>
        <p:spPr bwMode="auto">
          <a:xfrm>
            <a:off x="228600" y="304800"/>
            <a:ext cx="8686800" cy="6324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chemeClr val="tx1"/>
                </a:solidFill>
                <a:latin typeface="Times New Roman" pitchFamily="18" charset="0"/>
                <a:cs typeface="Times New Roman" pitchFamily="18" charset="0"/>
              </a:rPr>
              <a:t>Planning storage</a:t>
            </a: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990600"/>
            <a:ext cx="8229600" cy="5638800"/>
          </a:xfrm>
        </p:spPr>
        <p:txBody>
          <a:bodyPr>
            <a:normAutofit/>
          </a:bodyPr>
          <a:lstStyle/>
          <a:p>
            <a:r>
              <a:rPr lang="en-US" sz="2000" dirty="0">
                <a:latin typeface="Times New Roman" pitchFamily="18" charset="0"/>
                <a:cs typeface="Times New Roman" pitchFamily="18" charset="0"/>
              </a:rPr>
              <a:t>The following diagram illustrates the Azure Files management constructs:</a:t>
            </a:r>
          </a:p>
          <a:p>
            <a:endParaRPr lang="en-US" sz="2200" b="1" dirty="0" smtClean="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a:p>
            <a:endParaRPr lang="en-US" sz="2200" b="1" dirty="0" smtClean="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a:p>
            <a:endParaRPr lang="en-US" sz="2200" b="1" dirty="0" smtClean="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a:p>
            <a:endParaRPr lang="en-US" sz="2200" b="1"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Storage Account</a:t>
            </a:r>
            <a:r>
              <a:rPr lang="en-US" sz="2000" dirty="0">
                <a:latin typeface="Times New Roman" pitchFamily="18" charset="0"/>
                <a:cs typeface="Times New Roman" pitchFamily="18" charset="0"/>
              </a:rPr>
              <a:t>: All access to Azure Storage is done through a storage </a:t>
            </a:r>
            <a:r>
              <a:rPr lang="en-US" sz="2000" dirty="0" smtClean="0">
                <a:latin typeface="Times New Roman" pitchFamily="18" charset="0"/>
                <a:cs typeface="Times New Roman" pitchFamily="18" charset="0"/>
              </a:rPr>
              <a:t>account.</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Share</a:t>
            </a:r>
            <a:r>
              <a:rPr lang="en-US" sz="2000" dirty="0">
                <a:latin typeface="Times New Roman" pitchFamily="18" charset="0"/>
                <a:cs typeface="Times New Roman" pitchFamily="18" charset="0"/>
              </a:rPr>
              <a:t>: A File Storage share is an SMB file share in Azure. All directories and files must be created in a parent share. An account can contain an unlimited number of shares, and a share can store an unlimited number of files, up to the 5 </a:t>
            </a:r>
            <a:r>
              <a:rPr lang="en-US" sz="2000" dirty="0" err="1">
                <a:latin typeface="Times New Roman" pitchFamily="18" charset="0"/>
                <a:cs typeface="Times New Roman" pitchFamily="18" charset="0"/>
              </a:rPr>
              <a:t>TiB</a:t>
            </a:r>
            <a:r>
              <a:rPr lang="en-US" sz="2000" dirty="0">
                <a:latin typeface="Times New Roman" pitchFamily="18" charset="0"/>
                <a:cs typeface="Times New Roman" pitchFamily="18" charset="0"/>
              </a:rPr>
              <a:t> total capacity of the file share.</a:t>
            </a:r>
          </a:p>
          <a:p>
            <a:r>
              <a:rPr lang="en-US" sz="2000" b="1" dirty="0">
                <a:latin typeface="Times New Roman" pitchFamily="18" charset="0"/>
                <a:cs typeface="Times New Roman" pitchFamily="18" charset="0"/>
              </a:rPr>
              <a:t>Directory</a:t>
            </a:r>
            <a:r>
              <a:rPr lang="en-US" sz="2000" dirty="0">
                <a:latin typeface="Times New Roman" pitchFamily="18" charset="0"/>
                <a:cs typeface="Times New Roman" pitchFamily="18" charset="0"/>
              </a:rPr>
              <a:t>: An optional hierarchy of directories.</a:t>
            </a:r>
          </a:p>
          <a:p>
            <a:endParaRPr lang="en-US" sz="2200" b="1" dirty="0" smtClean="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a:p>
            <a:endParaRPr lang="en-US" sz="2200" b="1" dirty="0" smtClean="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a:p>
            <a:endParaRPr lang="en-US" sz="2200" b="1" dirty="0" smtClean="0">
              <a:latin typeface="Times New Roman" pitchFamily="18" charset="0"/>
              <a:cs typeface="Times New Roman" pitchFamily="18" charset="0"/>
            </a:endParaRPr>
          </a:p>
          <a:p>
            <a:endParaRPr lang="en-US" sz="2200" b="1" dirty="0" smtClean="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a:p>
            <a:endParaRPr lang="en-US" sz="2200" b="1" dirty="0" smtClean="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a:p>
            <a:endParaRPr lang="en-US" dirty="0"/>
          </a:p>
        </p:txBody>
      </p:sp>
      <p:pic>
        <p:nvPicPr>
          <p:cNvPr id="4" name="Picture 3" descr="plan1.PNG"/>
          <p:cNvPicPr>
            <a:picLocks noChangeAspect="1"/>
          </p:cNvPicPr>
          <p:nvPr/>
        </p:nvPicPr>
        <p:blipFill>
          <a:blip r:embed="rId2" cstate="print"/>
          <a:stretch>
            <a:fillRect/>
          </a:stretch>
        </p:blipFill>
        <p:spPr>
          <a:xfrm>
            <a:off x="838200" y="1524000"/>
            <a:ext cx="7297169" cy="2362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fontAlgn="base"/>
            <a:r>
              <a:rPr lang="en-US" sz="2000" dirty="0">
                <a:latin typeface="Times New Roman" pitchFamily="18" charset="0"/>
                <a:cs typeface="Times New Roman" pitchFamily="18" charset="0"/>
              </a:rPr>
              <a:t>To enable access we need to create shared access signature (SAS)</a:t>
            </a:r>
          </a:p>
          <a:p>
            <a:pPr fontAlgn="base"/>
            <a:r>
              <a:rPr lang="en-US" sz="2000" dirty="0">
                <a:latin typeface="Times New Roman" pitchFamily="18" charset="0"/>
                <a:cs typeface="Times New Roman" pitchFamily="18" charset="0"/>
              </a:rPr>
              <a:t>by clicking Shared access signature, here we can set permission level-set SAS expiry date</a:t>
            </a:r>
          </a:p>
          <a:p>
            <a:pPr fontAlgn="base"/>
            <a:r>
              <a:rPr lang="en-US" sz="2000" dirty="0">
                <a:latin typeface="Times New Roman" pitchFamily="18" charset="0"/>
                <a:cs typeface="Times New Roman" pitchFamily="18" charset="0"/>
              </a:rPr>
              <a:t>Click Generate SAS and copy it somewhere</a:t>
            </a:r>
          </a:p>
          <a:p>
            <a:endParaRPr lang="en-US" dirty="0"/>
          </a:p>
        </p:txBody>
      </p:sp>
      <p:pic>
        <p:nvPicPr>
          <p:cNvPr id="31746" name="Picture 2" descr="C:\Users\Jagadish\Desktop\photos\up5.png"/>
          <p:cNvPicPr>
            <a:picLocks noChangeAspect="1" noChangeArrowheads="1"/>
          </p:cNvPicPr>
          <p:nvPr/>
        </p:nvPicPr>
        <p:blipFill>
          <a:blip r:embed="rId2" cstate="print"/>
          <a:srcRect/>
          <a:stretch>
            <a:fillRect/>
          </a:stretch>
        </p:blipFill>
        <p:spPr bwMode="auto">
          <a:xfrm>
            <a:off x="685800" y="1828800"/>
            <a:ext cx="7239000" cy="2572109"/>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cstate="print"/>
          <a:srcRect/>
          <a:stretch>
            <a:fillRect/>
          </a:stretch>
        </p:blipFill>
        <p:spPr bwMode="auto">
          <a:xfrm>
            <a:off x="0" y="0"/>
            <a:ext cx="9143999" cy="6629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sz="2000" b="1" dirty="0">
                <a:latin typeface="Times New Roman" pitchFamily="18" charset="0"/>
                <a:cs typeface="Times New Roman" pitchFamily="18" charset="0"/>
              </a:rPr>
              <a:t>Open File Explorer</a:t>
            </a:r>
            <a:r>
              <a:rPr lang="en-US" sz="2000" dirty="0">
                <a:latin typeface="Times New Roman" pitchFamily="18" charset="0"/>
                <a:cs typeface="Times New Roman" pitchFamily="18" charset="0"/>
              </a:rPr>
              <a:t>: This can be done by opening from the Start Menu, or by pressing </a:t>
            </a:r>
            <a:r>
              <a:rPr lang="en-US" sz="2000" dirty="0" err="1">
                <a:latin typeface="Times New Roman" pitchFamily="18" charset="0"/>
                <a:cs typeface="Times New Roman" pitchFamily="18" charset="0"/>
              </a:rPr>
              <a:t>Win+E</a:t>
            </a:r>
            <a:r>
              <a:rPr lang="en-US" sz="2000" dirty="0">
                <a:latin typeface="Times New Roman" pitchFamily="18" charset="0"/>
                <a:cs typeface="Times New Roman" pitchFamily="18" charset="0"/>
              </a:rPr>
              <a:t> shortcut.</a:t>
            </a:r>
          </a:p>
          <a:p>
            <a:r>
              <a:rPr lang="en-US" sz="2000" b="1" dirty="0">
                <a:latin typeface="Times New Roman" pitchFamily="18" charset="0"/>
                <a:cs typeface="Times New Roman" pitchFamily="18" charset="0"/>
              </a:rPr>
              <a:t>Navigate to the "This PC" item on the left-hand side of the window. This will change the menus available in the ribbon. Under the Computer menu, select "Map Network Drive</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dirty="0"/>
          </a:p>
        </p:txBody>
      </p:sp>
      <p:pic>
        <p:nvPicPr>
          <p:cNvPr id="33796" name="Picture 4" descr="C:\Users\Jagadish\Desktop\photos\as1.png"/>
          <p:cNvPicPr>
            <a:picLocks noChangeAspect="1" noChangeArrowheads="1"/>
          </p:cNvPicPr>
          <p:nvPr/>
        </p:nvPicPr>
        <p:blipFill>
          <a:blip r:embed="rId2" cstate="print"/>
          <a:srcRect/>
          <a:stretch>
            <a:fillRect/>
          </a:stretch>
        </p:blipFill>
        <p:spPr bwMode="auto">
          <a:xfrm>
            <a:off x="1066800" y="3276600"/>
            <a:ext cx="6705600" cy="2819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a:bodyPr>
          <a:lstStyle/>
          <a:p>
            <a:r>
              <a:rPr lang="en-US" sz="2000" b="1" dirty="0">
                <a:latin typeface="Times New Roman" pitchFamily="18" charset="0"/>
                <a:cs typeface="Times New Roman" pitchFamily="18" charset="0"/>
              </a:rPr>
              <a:t>Copy the UNC path from the "Connect" pane in the Azure </a:t>
            </a:r>
            <a:r>
              <a:rPr lang="en-US" sz="2000" b="1" dirty="0" smtClean="0">
                <a:latin typeface="Times New Roman" pitchFamily="18" charset="0"/>
                <a:cs typeface="Times New Roman" pitchFamily="18" charset="0"/>
              </a:rPr>
              <a:t>portal</a:t>
            </a:r>
          </a:p>
          <a:p>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Select the Drive letter and enter the UNC path.</a:t>
            </a:r>
            <a:endParaRPr lang="en-US" sz="2000" b="1"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34820" name="Picture 4" descr="C:\Users\Jagadish\Desktop\photos\as2.png"/>
          <p:cNvPicPr>
            <a:picLocks noChangeAspect="1" noChangeArrowheads="1"/>
          </p:cNvPicPr>
          <p:nvPr/>
        </p:nvPicPr>
        <p:blipFill>
          <a:blip r:embed="rId2" cstate="print"/>
          <a:srcRect/>
          <a:stretch>
            <a:fillRect/>
          </a:stretch>
        </p:blipFill>
        <p:spPr bwMode="auto">
          <a:xfrm>
            <a:off x="685800" y="762000"/>
            <a:ext cx="6934200" cy="1981201"/>
          </a:xfrm>
          <a:prstGeom prst="rect">
            <a:avLst/>
          </a:prstGeom>
          <a:noFill/>
        </p:spPr>
      </p:pic>
      <p:pic>
        <p:nvPicPr>
          <p:cNvPr id="34821" name="Picture 5" descr="C:\Users\Jagadish\Desktop\photos\as3.png"/>
          <p:cNvPicPr>
            <a:picLocks noChangeAspect="1" noChangeArrowheads="1"/>
          </p:cNvPicPr>
          <p:nvPr/>
        </p:nvPicPr>
        <p:blipFill>
          <a:blip r:embed="rId3" cstate="print"/>
          <a:srcRect/>
          <a:stretch>
            <a:fillRect/>
          </a:stretch>
        </p:blipFill>
        <p:spPr bwMode="auto">
          <a:xfrm>
            <a:off x="914400" y="3733800"/>
            <a:ext cx="7239000" cy="2286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b="1" dirty="0">
                <a:latin typeface="Times New Roman" pitchFamily="18" charset="0"/>
                <a:cs typeface="Times New Roman" pitchFamily="18" charset="0"/>
              </a:rPr>
              <a:t>Use the Storage Account Name </a:t>
            </a:r>
            <a:r>
              <a:rPr lang="en-US" sz="2000" b="1" dirty="0" err="1">
                <a:latin typeface="Times New Roman" pitchFamily="18" charset="0"/>
                <a:cs typeface="Times New Roman" pitchFamily="18" charset="0"/>
              </a:rPr>
              <a:t>prepended</a:t>
            </a:r>
            <a:r>
              <a:rPr lang="en-US" sz="2000" b="1" dirty="0">
                <a:latin typeface="Times New Roman" pitchFamily="18" charset="0"/>
                <a:cs typeface="Times New Roman" pitchFamily="18" charset="0"/>
              </a:rPr>
              <a:t> with Azure\ as the username and a Storage Account Key as the password</a:t>
            </a:r>
            <a:r>
              <a:rPr lang="en-US" sz="2000" b="1"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Use Azure File share as desired</a:t>
            </a:r>
            <a:r>
              <a:rPr lang="en-US" sz="2000" dirty="0">
                <a:latin typeface="Times New Roman" pitchFamily="18" charset="0"/>
                <a:cs typeface="Times New Roman" pitchFamily="18" charset="0"/>
              </a:rPr>
              <a:t>.</a:t>
            </a:r>
          </a:p>
          <a:p>
            <a:r>
              <a:rPr lang="en-US" sz="2000" b="1" dirty="0">
                <a:latin typeface="Times New Roman" pitchFamily="18" charset="0"/>
                <a:cs typeface="Times New Roman" pitchFamily="18" charset="0"/>
              </a:rPr>
              <a:t>When you are ready to dismount (or disconnect) the Azure File share, you can do so by right clicking on the entry for the share under the "Network locations" in File Explorer and selecting "Disconnect"</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pic>
        <p:nvPicPr>
          <p:cNvPr id="35842" name="Picture 2" descr="C:\Users\Jagadish\Desktop\photos\as4.png"/>
          <p:cNvPicPr>
            <a:picLocks noChangeAspect="1" noChangeArrowheads="1"/>
          </p:cNvPicPr>
          <p:nvPr/>
        </p:nvPicPr>
        <p:blipFill>
          <a:blip r:embed="rId2" cstate="print"/>
          <a:srcRect/>
          <a:stretch>
            <a:fillRect/>
          </a:stretch>
        </p:blipFill>
        <p:spPr bwMode="auto">
          <a:xfrm>
            <a:off x="1447800" y="762000"/>
            <a:ext cx="7239000" cy="19812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solidFill>
                  <a:schemeClr val="tx1"/>
                </a:solidFill>
                <a:latin typeface="Times New Roman" pitchFamily="18" charset="0"/>
                <a:cs typeface="Times New Roman" pitchFamily="18" charset="0"/>
              </a:rPr>
              <a:t>Protecting data with Microsoft Azure Backup</a:t>
            </a:r>
            <a:endParaRPr lang="en-US" sz="3200" dirty="0"/>
          </a:p>
        </p:txBody>
      </p:sp>
      <p:sp>
        <p:nvSpPr>
          <p:cNvPr id="3" name="Content Placeholder 2"/>
          <p:cNvSpPr>
            <a:spLocks noGrp="1"/>
          </p:cNvSpPr>
          <p:nvPr>
            <p:ph idx="1"/>
          </p:nvPr>
        </p:nvSpPr>
        <p:spPr>
          <a:xfrm>
            <a:off x="457200" y="609600"/>
            <a:ext cx="8229600" cy="5516563"/>
          </a:xfrm>
        </p:spPr>
        <p:txBody>
          <a:bodyPr>
            <a:normAutofit/>
          </a:bodyPr>
          <a:lstStyle/>
          <a:p>
            <a:r>
              <a:rPr lang="en-US" sz="2000" b="1" dirty="0">
                <a:latin typeface="Times New Roman" pitchFamily="18" charset="0"/>
                <a:cs typeface="Times New Roman" pitchFamily="18" charset="0"/>
              </a:rPr>
              <a:t>Azure Backup delivers these key benefits</a:t>
            </a:r>
            <a:r>
              <a:rPr lang="en-US" sz="2000" b="1" dirty="0" smtClean="0">
                <a:latin typeface="Times New Roman" pitchFamily="18" charset="0"/>
                <a:cs typeface="Times New Roman" pitchFamily="18" charset="0"/>
              </a:rPr>
              <a:t>:</a:t>
            </a:r>
          </a:p>
          <a:p>
            <a:pPr>
              <a:buNone/>
            </a:pPr>
            <a:r>
              <a:rPr lang="en-US" sz="2000" b="1" dirty="0">
                <a:latin typeface="Times New Roman" pitchFamily="18" charset="0"/>
                <a:cs typeface="Times New Roman" pitchFamily="18" charset="0"/>
              </a:rPr>
              <a:t>Automatic storage management</a:t>
            </a:r>
            <a:r>
              <a:rPr lang="en-US" sz="2000" dirty="0">
                <a:latin typeface="Times New Roman" pitchFamily="18" charset="0"/>
                <a:cs typeface="Times New Roman" pitchFamily="18" charset="0"/>
              </a:rPr>
              <a:t> - Hybrid environments often require heterogeneous storage - some on-premises and some in the cloud. With Azure Backup, there is no cost for using on-premises storage devices. Azure Backup automatically allocates and manages backup storage, and it uses a pay-as-you-use model. Pay-as-you-use means that you only pay for the storage that you consume. For more information, see the </a:t>
            </a:r>
            <a:r>
              <a:rPr lang="en-US" sz="2000" dirty="0">
                <a:latin typeface="Times New Roman" pitchFamily="18" charset="0"/>
                <a:cs typeface="Times New Roman" pitchFamily="18" charset="0"/>
                <a:hlinkClick r:id="rId2"/>
              </a:rPr>
              <a:t>Azure pricing article</a:t>
            </a:r>
            <a:r>
              <a:rPr lang="en-US" sz="2000" dirty="0">
                <a:latin typeface="Times New Roman" pitchFamily="18" charset="0"/>
                <a:cs typeface="Times New Roman" pitchFamily="18" charset="0"/>
              </a:rPr>
              <a:t>.</a:t>
            </a:r>
          </a:p>
          <a:p>
            <a:pPr>
              <a:buNone/>
            </a:pPr>
            <a:r>
              <a:rPr lang="en-US" sz="2000" b="1" dirty="0">
                <a:latin typeface="Times New Roman" pitchFamily="18" charset="0"/>
                <a:cs typeface="Times New Roman" pitchFamily="18" charset="0"/>
              </a:rPr>
              <a:t>Unlimited scaling</a:t>
            </a:r>
            <a:r>
              <a:rPr lang="en-US" sz="2000" dirty="0">
                <a:latin typeface="Times New Roman" pitchFamily="18" charset="0"/>
                <a:cs typeface="Times New Roman" pitchFamily="18" charset="0"/>
              </a:rPr>
              <a:t> - Azure Backup uses the underlying power and unlimited scale of the Azure cloud to deliver high-availability - with no maintenance or monitoring overhead. You can set up alerts to provide information about events, but you don't need to worry about high-availability for your data in the cloud.</a:t>
            </a:r>
          </a:p>
          <a:p>
            <a:pPr>
              <a:buNone/>
            </a:pPr>
            <a:r>
              <a:rPr lang="en-US" sz="2000" b="1" dirty="0">
                <a:latin typeface="Times New Roman" pitchFamily="18" charset="0"/>
                <a:cs typeface="Times New Roman" pitchFamily="18" charset="0"/>
              </a:rPr>
              <a:t>Multiple storage options</a:t>
            </a:r>
            <a:r>
              <a:rPr lang="en-US" sz="2000" dirty="0">
                <a:latin typeface="Times New Roman" pitchFamily="18" charset="0"/>
                <a:cs typeface="Times New Roman" pitchFamily="18" charset="0"/>
              </a:rPr>
              <a:t> - An aspect of high-availability is storage replication. Azure Backup offers two types of replication: </a:t>
            </a:r>
            <a:r>
              <a:rPr lang="en-US" sz="2000" dirty="0">
                <a:latin typeface="Times New Roman" pitchFamily="18" charset="0"/>
                <a:cs typeface="Times New Roman" pitchFamily="18" charset="0"/>
                <a:hlinkClick r:id="rId3"/>
              </a:rPr>
              <a:t>locally redundant storage</a:t>
            </a:r>
            <a:r>
              <a:rPr lang="en-US" sz="2000" dirty="0">
                <a:latin typeface="Times New Roman" pitchFamily="18" charset="0"/>
                <a:cs typeface="Times New Roman" pitchFamily="18" charset="0"/>
              </a:rPr>
              <a:t> and </a:t>
            </a:r>
            <a:r>
              <a:rPr lang="en-US" sz="2000" dirty="0">
                <a:latin typeface="Times New Roman" pitchFamily="18" charset="0"/>
                <a:cs typeface="Times New Roman" pitchFamily="18" charset="0"/>
                <a:hlinkClick r:id="rId4"/>
              </a:rPr>
              <a:t>geo-redundant storage</a:t>
            </a:r>
            <a:r>
              <a:rPr lang="en-US" sz="2000" dirty="0">
                <a:latin typeface="Times New Roman" pitchFamily="18" charset="0"/>
                <a:cs typeface="Times New Roman" pitchFamily="18" charset="0"/>
              </a:rPr>
              <a:t>. Choose the backup storage option based on need:</a:t>
            </a:r>
          </a:p>
          <a:p>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04800"/>
            <a:ext cx="8229600" cy="5821363"/>
          </a:xfrm>
        </p:spPr>
        <p:txBody>
          <a:bodyPr>
            <a:normAutofit/>
          </a:bodyPr>
          <a:lstStyle/>
          <a:p>
            <a:r>
              <a:rPr lang="en-US" sz="2000" dirty="0">
                <a:latin typeface="Times New Roman" pitchFamily="18" charset="0"/>
                <a:cs typeface="Times New Roman" pitchFamily="18" charset="0"/>
              </a:rPr>
              <a:t>Locally redundant storage (LRS) replicates your data three times (it creates three copies of your data) in a paired datacenter in the same region. LRS is a low-cost option for protecting your data from local hardware failures.</a:t>
            </a:r>
          </a:p>
          <a:p>
            <a:r>
              <a:rPr lang="en-US" sz="2000" dirty="0">
                <a:latin typeface="Times New Roman" pitchFamily="18" charset="0"/>
                <a:cs typeface="Times New Roman" pitchFamily="18" charset="0"/>
              </a:rPr>
              <a:t>Geo-redundant storage (GRS) replicates your data to a secondary region (hundreds of miles away from the primary location of the source data). GRS costs more than LRS, but GRS provides a higher level of durability for your data, even if there is a regional outage.</a:t>
            </a:r>
          </a:p>
          <a:p>
            <a:r>
              <a:rPr lang="en-US" sz="2000" b="1" dirty="0">
                <a:latin typeface="Times New Roman" pitchFamily="18" charset="0"/>
                <a:cs typeface="Times New Roman" pitchFamily="18" charset="0"/>
              </a:rPr>
              <a:t>Unlimited data transfer</a:t>
            </a:r>
            <a:r>
              <a:rPr lang="en-US" sz="2000" dirty="0">
                <a:latin typeface="Times New Roman" pitchFamily="18" charset="0"/>
                <a:cs typeface="Times New Roman" pitchFamily="18" charset="0"/>
              </a:rPr>
              <a:t> - Azure Backup does not limit the amount of inbound or outbound data you transfer. Azure Backup also does not charge for the data that is transferred. However, if you use the Azure Import/Export service to import large amounts of data, there is a cost associated with inbound data. For more information about this cost, see </a:t>
            </a:r>
            <a:r>
              <a:rPr lang="en-US" sz="2000" dirty="0">
                <a:latin typeface="Times New Roman" pitchFamily="18" charset="0"/>
                <a:cs typeface="Times New Roman" pitchFamily="18" charset="0"/>
                <a:hlinkClick r:id="rId2"/>
              </a:rPr>
              <a:t>Offline-backup workflow in Azure Backup</a:t>
            </a:r>
            <a:r>
              <a:rPr lang="en-US" sz="2000" dirty="0">
                <a:latin typeface="Times New Roman" pitchFamily="18" charset="0"/>
                <a:cs typeface="Times New Roman" pitchFamily="18" charset="0"/>
              </a:rPr>
              <a:t>. Outbound data refers to data transferred from a Recovery Services vault during a restore operation.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b="1" dirty="0">
                <a:latin typeface="Times New Roman" pitchFamily="18" charset="0"/>
                <a:cs typeface="Times New Roman" pitchFamily="18" charset="0"/>
              </a:rPr>
              <a:t>Which Azure Backup components should I use</a:t>
            </a:r>
            <a:r>
              <a:rPr lang="en-US" sz="2000" b="1" dirty="0" smtClean="0">
                <a:latin typeface="Times New Roman" pitchFamily="18" charset="0"/>
                <a:cs typeface="Times New Roman" pitchFamily="18" charset="0"/>
              </a:rPr>
              <a:t>?</a:t>
            </a:r>
          </a:p>
          <a:p>
            <a:endParaRPr lang="en-US" sz="2000" b="1" dirty="0">
              <a:latin typeface="Times New Roman" pitchFamily="18" charset="0"/>
              <a:cs typeface="Times New Roman" pitchFamily="18" charset="0"/>
            </a:endParaRPr>
          </a:p>
          <a:p>
            <a:endParaRPr lang="en-US" dirty="0"/>
          </a:p>
        </p:txBody>
      </p:sp>
      <p:pic>
        <p:nvPicPr>
          <p:cNvPr id="6" name="Picture 5" descr="as5.PNG"/>
          <p:cNvPicPr>
            <a:picLocks noChangeAspect="1"/>
          </p:cNvPicPr>
          <p:nvPr/>
        </p:nvPicPr>
        <p:blipFill>
          <a:blip r:embed="rId2" cstate="print"/>
          <a:stretch>
            <a:fillRect/>
          </a:stretch>
        </p:blipFill>
        <p:spPr>
          <a:xfrm>
            <a:off x="304800" y="457200"/>
            <a:ext cx="8458200" cy="5943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6858000"/>
          </a:xfrm>
        </p:spPr>
        <p:txBody>
          <a:bodyPr/>
          <a:lstStyle/>
          <a:p>
            <a:r>
              <a:rPr lang="en-US" sz="2000" b="1" dirty="0">
                <a:latin typeface="Times New Roman" pitchFamily="18" charset="0"/>
                <a:cs typeface="Times New Roman" pitchFamily="18" charset="0"/>
              </a:rPr>
              <a:t>What are the deployment scenarios for each component?</a:t>
            </a:r>
          </a:p>
          <a:p>
            <a:endParaRPr lang="en-US" dirty="0"/>
          </a:p>
        </p:txBody>
      </p:sp>
      <p:pic>
        <p:nvPicPr>
          <p:cNvPr id="4" name="Picture 3" descr="as6.PNG"/>
          <p:cNvPicPr>
            <a:picLocks noChangeAspect="1"/>
          </p:cNvPicPr>
          <p:nvPr/>
        </p:nvPicPr>
        <p:blipFill>
          <a:blip r:embed="rId2" cstate="print"/>
          <a:stretch>
            <a:fillRect/>
          </a:stretch>
        </p:blipFill>
        <p:spPr>
          <a:xfrm>
            <a:off x="228600" y="381000"/>
            <a:ext cx="8915400" cy="6324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2000" b="1" dirty="0">
                <a:latin typeface="Times New Roman" pitchFamily="18" charset="0"/>
                <a:cs typeface="Times New Roman" pitchFamily="18" charset="0"/>
              </a:rPr>
              <a:t>File</a:t>
            </a:r>
            <a:r>
              <a:rPr lang="en-US" sz="2000" dirty="0">
                <a:latin typeface="Times New Roman" pitchFamily="18" charset="0"/>
                <a:cs typeface="Times New Roman" pitchFamily="18" charset="0"/>
              </a:rPr>
              <a:t>: A file in the share. A file may be up to 1 </a:t>
            </a:r>
            <a:r>
              <a:rPr lang="en-US" sz="2000" dirty="0" err="1">
                <a:latin typeface="Times New Roman" pitchFamily="18" charset="0"/>
                <a:cs typeface="Times New Roman" pitchFamily="18" charset="0"/>
              </a:rPr>
              <a:t>TiB</a:t>
            </a:r>
            <a:r>
              <a:rPr lang="en-US" sz="2000" dirty="0">
                <a:latin typeface="Times New Roman" pitchFamily="18" charset="0"/>
                <a:cs typeface="Times New Roman" pitchFamily="18" charset="0"/>
              </a:rPr>
              <a:t> in size.</a:t>
            </a:r>
          </a:p>
          <a:p>
            <a:r>
              <a:rPr lang="en-US" sz="2000" b="1" dirty="0">
                <a:latin typeface="Times New Roman" pitchFamily="18" charset="0"/>
                <a:cs typeface="Times New Roman" pitchFamily="18" charset="0"/>
              </a:rPr>
              <a:t>URL format</a:t>
            </a:r>
            <a:r>
              <a:rPr lang="en-US" sz="2000" dirty="0">
                <a:latin typeface="Times New Roman" pitchFamily="18" charset="0"/>
                <a:cs typeface="Times New Roman" pitchFamily="18" charset="0"/>
              </a:rPr>
              <a:t>: For requests to an Azure File share made with the File REST protocol, files are addressable using the following URL format:</a:t>
            </a:r>
          </a:p>
          <a:p>
            <a:endParaRPr lang="en-US" dirty="0"/>
          </a:p>
        </p:txBody>
      </p:sp>
      <p:pic>
        <p:nvPicPr>
          <p:cNvPr id="4" name="Picture 3" descr="plan2.PNG"/>
          <p:cNvPicPr>
            <a:picLocks noChangeAspect="1"/>
          </p:cNvPicPr>
          <p:nvPr/>
        </p:nvPicPr>
        <p:blipFill>
          <a:blip r:embed="rId2" cstate="print"/>
          <a:stretch>
            <a:fillRect/>
          </a:stretch>
        </p:blipFill>
        <p:spPr>
          <a:xfrm>
            <a:off x="914400" y="2057400"/>
            <a:ext cx="8001000" cy="182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chemeClr val="tx1"/>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Implementing and managing storage</a:t>
            </a:r>
            <a:endParaRPr lang="en-US" sz="3200" dirty="0"/>
          </a:p>
        </p:txBody>
      </p:sp>
      <p:sp>
        <p:nvSpPr>
          <p:cNvPr id="3" name="Content Placeholder 2"/>
          <p:cNvSpPr>
            <a:spLocks noGrp="1"/>
          </p:cNvSpPr>
          <p:nvPr>
            <p:ph idx="1"/>
          </p:nvPr>
        </p:nvSpPr>
        <p:spPr>
          <a:xfrm>
            <a:off x="457200" y="533400"/>
            <a:ext cx="8229600" cy="6324600"/>
          </a:xfrm>
        </p:spPr>
        <p:txBody>
          <a:bodyPr>
            <a:normAutofit/>
          </a:bodyPr>
          <a:lstStyle/>
          <a:p>
            <a:r>
              <a:rPr lang="en-US" sz="2000" dirty="0">
                <a:latin typeface="Times New Roman" pitchFamily="18" charset="0"/>
                <a:cs typeface="Times New Roman" pitchFamily="18" charset="0"/>
              </a:rPr>
              <a:t>Sign in to the </a:t>
            </a:r>
            <a:r>
              <a:rPr lang="en-US" sz="2000" dirty="0">
                <a:latin typeface="Times New Roman" pitchFamily="18" charset="0"/>
                <a:cs typeface="Times New Roman" pitchFamily="18" charset="0"/>
                <a:hlinkClick r:id="rId2"/>
              </a:rPr>
              <a:t>Azure portal</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In the Azure portal, expand the menu on the left side to open the menu of services, and choose </a:t>
            </a:r>
            <a:r>
              <a:rPr lang="en-US" sz="2000" b="1" dirty="0">
                <a:latin typeface="Times New Roman" pitchFamily="18" charset="0"/>
                <a:cs typeface="Times New Roman" pitchFamily="18" charset="0"/>
              </a:rPr>
              <a:t>More Services</a:t>
            </a:r>
            <a:r>
              <a:rPr lang="en-US" sz="2000" dirty="0">
                <a:latin typeface="Times New Roman" pitchFamily="18" charset="0"/>
                <a:cs typeface="Times New Roman" pitchFamily="18" charset="0"/>
              </a:rPr>
              <a:t>. Then, scroll down to </a:t>
            </a:r>
            <a:r>
              <a:rPr lang="en-US" sz="2000" b="1" dirty="0">
                <a:latin typeface="Times New Roman" pitchFamily="18" charset="0"/>
                <a:cs typeface="Times New Roman" pitchFamily="18" charset="0"/>
              </a:rPr>
              <a:t>Storage</a:t>
            </a:r>
            <a:r>
              <a:rPr lang="en-US" sz="2000" dirty="0">
                <a:latin typeface="Times New Roman" pitchFamily="18" charset="0"/>
                <a:cs typeface="Times New Roman" pitchFamily="18" charset="0"/>
              </a:rPr>
              <a:t>, and choose </a:t>
            </a:r>
            <a:r>
              <a:rPr lang="en-US" sz="2000" b="1" dirty="0">
                <a:latin typeface="Times New Roman" pitchFamily="18" charset="0"/>
                <a:cs typeface="Times New Roman" pitchFamily="18" charset="0"/>
              </a:rPr>
              <a:t>Storage accounts</a:t>
            </a:r>
            <a:r>
              <a:rPr lang="en-US" sz="2000" dirty="0">
                <a:latin typeface="Times New Roman" pitchFamily="18" charset="0"/>
                <a:cs typeface="Times New Roman" pitchFamily="18" charset="0"/>
              </a:rPr>
              <a:t>. On the </a:t>
            </a:r>
            <a:r>
              <a:rPr lang="en-US" sz="2000" b="1" dirty="0">
                <a:latin typeface="Times New Roman" pitchFamily="18" charset="0"/>
                <a:cs typeface="Times New Roman" pitchFamily="18" charset="0"/>
              </a:rPr>
              <a:t>Storage Accounts</a:t>
            </a:r>
            <a:r>
              <a:rPr lang="en-US" sz="2000" dirty="0">
                <a:latin typeface="Times New Roman" pitchFamily="18" charset="0"/>
                <a:cs typeface="Times New Roman" pitchFamily="18" charset="0"/>
              </a:rPr>
              <a:t> window that appears, choose </a:t>
            </a:r>
            <a:r>
              <a:rPr lang="en-US" sz="2000" b="1" dirty="0">
                <a:latin typeface="Times New Roman" pitchFamily="18" charset="0"/>
                <a:cs typeface="Times New Roman" pitchFamily="18" charset="0"/>
              </a:rPr>
              <a:t>Add</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Enter a name for your storage account.</a:t>
            </a:r>
          </a:p>
          <a:p>
            <a:r>
              <a:rPr lang="en-US" sz="2000" dirty="0">
                <a:latin typeface="Times New Roman" pitchFamily="18" charset="0"/>
                <a:cs typeface="Times New Roman" pitchFamily="18" charset="0"/>
              </a:rPr>
              <a:t>Specify the deployment model to be used: </a:t>
            </a:r>
            <a:r>
              <a:rPr lang="en-US" sz="2000" b="1" dirty="0">
                <a:latin typeface="Times New Roman" pitchFamily="18" charset="0"/>
                <a:cs typeface="Times New Roman" pitchFamily="18" charset="0"/>
              </a:rPr>
              <a:t>Resource Manager</a:t>
            </a:r>
            <a:r>
              <a:rPr lang="en-US" sz="2000" dirty="0">
                <a:latin typeface="Times New Roman" pitchFamily="18" charset="0"/>
                <a:cs typeface="Times New Roman" pitchFamily="18" charset="0"/>
              </a:rPr>
              <a:t> or </a:t>
            </a:r>
            <a:r>
              <a:rPr lang="en-US" sz="2000" b="1" dirty="0">
                <a:latin typeface="Times New Roman" pitchFamily="18" charset="0"/>
                <a:cs typeface="Times New Roman" pitchFamily="18" charset="0"/>
              </a:rPr>
              <a:t>Classic</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Resource Manager</a:t>
            </a:r>
            <a:r>
              <a:rPr lang="en-US" sz="2000" dirty="0">
                <a:latin typeface="Times New Roman" pitchFamily="18" charset="0"/>
                <a:cs typeface="Times New Roman" pitchFamily="18" charset="0"/>
              </a:rPr>
              <a:t> is the recommended deployment model. For more information</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pic>
        <p:nvPicPr>
          <p:cNvPr id="1026" name="Picture 2" descr="C:\Users\Jagadish\Desktop\photos\Computer-and-Networks-Azure-External-Configuration-Store-Pattern-Template.png"/>
          <p:cNvPicPr>
            <a:picLocks noChangeAspect="1" noChangeArrowheads="1"/>
          </p:cNvPicPr>
          <p:nvPr/>
        </p:nvPicPr>
        <p:blipFill>
          <a:blip r:embed="rId3" cstate="print"/>
          <a:srcRect/>
          <a:stretch>
            <a:fillRect/>
          </a:stretch>
        </p:blipFill>
        <p:spPr bwMode="auto">
          <a:xfrm>
            <a:off x="762000" y="3635572"/>
            <a:ext cx="7010400" cy="322242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000" dirty="0" smtClean="0">
                <a:latin typeface="Times New Roman" pitchFamily="18" charset="0"/>
                <a:cs typeface="Times New Roman" pitchFamily="18" charset="0"/>
              </a:rPr>
              <a:t>Select </a:t>
            </a:r>
            <a:r>
              <a:rPr lang="en-US" sz="2000" dirty="0">
                <a:latin typeface="Times New Roman" pitchFamily="18" charset="0"/>
                <a:cs typeface="Times New Roman" pitchFamily="18" charset="0"/>
              </a:rPr>
              <a:t>the type of storage account: </a:t>
            </a:r>
            <a:r>
              <a:rPr lang="en-US" sz="2000" b="1" dirty="0">
                <a:latin typeface="Times New Roman" pitchFamily="18" charset="0"/>
                <a:cs typeface="Times New Roman" pitchFamily="18" charset="0"/>
              </a:rPr>
              <a:t>General purpose</a:t>
            </a:r>
            <a:r>
              <a:rPr lang="en-US" sz="2000" dirty="0">
                <a:latin typeface="Times New Roman" pitchFamily="18" charset="0"/>
                <a:cs typeface="Times New Roman" pitchFamily="18" charset="0"/>
              </a:rPr>
              <a:t> or </a:t>
            </a:r>
            <a:r>
              <a:rPr lang="en-US" sz="2000" b="1" dirty="0">
                <a:latin typeface="Times New Roman" pitchFamily="18" charset="0"/>
                <a:cs typeface="Times New Roman" pitchFamily="18" charset="0"/>
              </a:rPr>
              <a:t>Blob storage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General purpose</a:t>
            </a:r>
            <a:r>
              <a:rPr lang="en-US" sz="2000" dirty="0">
                <a:latin typeface="Times New Roman" pitchFamily="18" charset="0"/>
                <a:cs typeface="Times New Roman" pitchFamily="18" charset="0"/>
              </a:rPr>
              <a:t> is the default.</a:t>
            </a:r>
          </a:p>
          <a:p>
            <a:r>
              <a:rPr lang="en-US" sz="2000" dirty="0">
                <a:latin typeface="Times New Roman" pitchFamily="18" charset="0"/>
                <a:cs typeface="Times New Roman" pitchFamily="18" charset="0"/>
              </a:rPr>
              <a:t>If </a:t>
            </a:r>
            <a:r>
              <a:rPr lang="en-US" sz="2000" b="1" dirty="0">
                <a:latin typeface="Times New Roman" pitchFamily="18" charset="0"/>
                <a:cs typeface="Times New Roman" pitchFamily="18" charset="0"/>
              </a:rPr>
              <a:t>General purpose</a:t>
            </a:r>
            <a:r>
              <a:rPr lang="en-US" sz="2000" dirty="0">
                <a:latin typeface="Times New Roman" pitchFamily="18" charset="0"/>
                <a:cs typeface="Times New Roman" pitchFamily="18" charset="0"/>
              </a:rPr>
              <a:t> was selected, then specify the performance tier: </a:t>
            </a:r>
            <a:r>
              <a:rPr lang="en-US" sz="2000" b="1" dirty="0">
                <a:latin typeface="Times New Roman" pitchFamily="18" charset="0"/>
                <a:cs typeface="Times New Roman" pitchFamily="18" charset="0"/>
              </a:rPr>
              <a:t>Standard</a:t>
            </a:r>
            <a:r>
              <a:rPr lang="en-US" sz="2000" dirty="0">
                <a:latin typeface="Times New Roman" pitchFamily="18" charset="0"/>
                <a:cs typeface="Times New Roman" pitchFamily="18" charset="0"/>
              </a:rPr>
              <a:t> or </a:t>
            </a:r>
            <a:r>
              <a:rPr lang="en-US" sz="2000" b="1" dirty="0">
                <a:latin typeface="Times New Roman" pitchFamily="18" charset="0"/>
                <a:cs typeface="Times New Roman" pitchFamily="18" charset="0"/>
              </a:rPr>
              <a:t>Premium</a:t>
            </a:r>
            <a:r>
              <a:rPr lang="en-US" sz="2000" dirty="0">
                <a:latin typeface="Times New Roman" pitchFamily="18" charset="0"/>
                <a:cs typeface="Times New Roman" pitchFamily="18" charset="0"/>
              </a:rPr>
              <a:t>. The default is </a:t>
            </a:r>
            <a:r>
              <a:rPr lang="en-US" sz="2000" b="1" dirty="0">
                <a:latin typeface="Times New Roman" pitchFamily="18" charset="0"/>
                <a:cs typeface="Times New Roman" pitchFamily="18" charset="0"/>
              </a:rPr>
              <a:t>Standard</a:t>
            </a:r>
            <a:r>
              <a:rPr lang="en-US" sz="2000" dirty="0">
                <a:latin typeface="Times New Roman" pitchFamily="18" charset="0"/>
                <a:cs typeface="Times New Roman" pitchFamily="18" charset="0"/>
              </a:rPr>
              <a:t>. For more details on standard and premium storage </a:t>
            </a:r>
            <a:r>
              <a:rPr lang="en-US" sz="2000" dirty="0" smtClean="0">
                <a:latin typeface="Times New Roman" pitchFamily="18" charset="0"/>
                <a:cs typeface="Times New Roman" pitchFamily="18" charset="0"/>
              </a:rPr>
              <a:t>accounts.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If </a:t>
            </a:r>
            <a:r>
              <a:rPr lang="en-US" sz="2000" b="1" dirty="0">
                <a:latin typeface="Times New Roman" pitchFamily="18" charset="0"/>
                <a:cs typeface="Times New Roman" pitchFamily="18" charset="0"/>
              </a:rPr>
              <a:t>Blob Storage</a:t>
            </a:r>
            <a:r>
              <a:rPr lang="en-US" sz="2000" dirty="0">
                <a:latin typeface="Times New Roman" pitchFamily="18" charset="0"/>
                <a:cs typeface="Times New Roman" pitchFamily="18" charset="0"/>
              </a:rPr>
              <a:t> was selected, then specify the access tier: </a:t>
            </a:r>
            <a:r>
              <a:rPr lang="en-US" sz="2000" b="1" dirty="0">
                <a:latin typeface="Times New Roman" pitchFamily="18" charset="0"/>
                <a:cs typeface="Times New Roman" pitchFamily="18" charset="0"/>
              </a:rPr>
              <a:t>Hot</a:t>
            </a:r>
            <a:r>
              <a:rPr lang="en-US" sz="2000" dirty="0">
                <a:latin typeface="Times New Roman" pitchFamily="18" charset="0"/>
                <a:cs typeface="Times New Roman" pitchFamily="18" charset="0"/>
              </a:rPr>
              <a:t> or </a:t>
            </a:r>
            <a:r>
              <a:rPr lang="en-US" sz="2000" b="1" dirty="0">
                <a:latin typeface="Times New Roman" pitchFamily="18" charset="0"/>
                <a:cs typeface="Times New Roman" pitchFamily="18" charset="0"/>
              </a:rPr>
              <a:t>Cool</a:t>
            </a:r>
            <a:r>
              <a:rPr lang="en-US" sz="2000" dirty="0">
                <a:latin typeface="Times New Roman" pitchFamily="18" charset="0"/>
                <a:cs typeface="Times New Roman" pitchFamily="18" charset="0"/>
              </a:rPr>
              <a:t>. The default is </a:t>
            </a:r>
            <a:r>
              <a:rPr lang="en-US" sz="2000" b="1" dirty="0">
                <a:latin typeface="Times New Roman" pitchFamily="18" charset="0"/>
                <a:cs typeface="Times New Roman" pitchFamily="18" charset="0"/>
              </a:rPr>
              <a:t>Hot</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Select the replication option for the storage account: </a:t>
            </a:r>
            <a:r>
              <a:rPr lang="en-US" sz="2000" b="1" dirty="0">
                <a:latin typeface="Times New Roman" pitchFamily="18" charset="0"/>
                <a:cs typeface="Times New Roman" pitchFamily="18" charset="0"/>
              </a:rPr>
              <a:t>LRS</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GRS</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RA-GRS</a:t>
            </a:r>
            <a:r>
              <a:rPr lang="en-US" sz="2000" dirty="0">
                <a:latin typeface="Times New Roman" pitchFamily="18" charset="0"/>
                <a:cs typeface="Times New Roman" pitchFamily="18" charset="0"/>
              </a:rPr>
              <a:t>, or </a:t>
            </a:r>
            <a:r>
              <a:rPr lang="en-US" sz="2000" b="1" dirty="0">
                <a:latin typeface="Times New Roman" pitchFamily="18" charset="0"/>
                <a:cs typeface="Times New Roman" pitchFamily="18" charset="0"/>
              </a:rPr>
              <a:t>ZRS</a:t>
            </a:r>
            <a:r>
              <a:rPr lang="en-US" sz="2000" dirty="0">
                <a:latin typeface="Times New Roman" pitchFamily="18" charset="0"/>
                <a:cs typeface="Times New Roman" pitchFamily="18" charset="0"/>
              </a:rPr>
              <a:t>. The default is </a:t>
            </a:r>
            <a:r>
              <a:rPr lang="en-US" sz="2000" b="1" dirty="0">
                <a:latin typeface="Times New Roman" pitchFamily="18" charset="0"/>
                <a:cs typeface="Times New Roman" pitchFamily="18" charset="0"/>
              </a:rPr>
              <a:t>RA-GRS</a:t>
            </a:r>
            <a:r>
              <a:rPr lang="en-US" sz="2000" dirty="0">
                <a:latin typeface="Times New Roman" pitchFamily="18" charset="0"/>
                <a:cs typeface="Times New Roman" pitchFamily="18" charset="0"/>
              </a:rPr>
              <a:t>. For more details on Azure Storage replication </a:t>
            </a:r>
            <a:r>
              <a:rPr lang="en-US" sz="2000" dirty="0" smtClean="0">
                <a:latin typeface="Times New Roman" pitchFamily="18" charset="0"/>
                <a:cs typeface="Times New Roman" pitchFamily="18" charset="0"/>
              </a:rPr>
              <a:t>options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Select the subscription in which you want to create the new storage account.</a:t>
            </a:r>
          </a:p>
          <a:p>
            <a:r>
              <a:rPr lang="en-US" sz="2000" dirty="0">
                <a:latin typeface="Times New Roman" pitchFamily="18" charset="0"/>
                <a:cs typeface="Times New Roman" pitchFamily="18" charset="0"/>
              </a:rPr>
              <a:t>Specify a new resource group or select an existing resource group. For more information on resource </a:t>
            </a:r>
            <a:r>
              <a:rPr lang="en-US" sz="2000" dirty="0" err="1" smtClean="0">
                <a:latin typeface="Times New Roman" pitchFamily="18" charset="0"/>
                <a:cs typeface="Times New Roman" pitchFamily="18" charset="0"/>
              </a:rPr>
              <a:t>groups.for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your storage account. </a:t>
            </a:r>
          </a:p>
          <a:p>
            <a:r>
              <a:rPr lang="en-US" sz="2000" dirty="0">
                <a:latin typeface="Times New Roman" pitchFamily="18" charset="0"/>
                <a:cs typeface="Times New Roman" pitchFamily="18" charset="0"/>
              </a:rPr>
              <a:t>Click </a:t>
            </a:r>
            <a:r>
              <a:rPr lang="en-US" sz="2000" b="1" dirty="0">
                <a:latin typeface="Times New Roman" pitchFamily="18" charset="0"/>
                <a:cs typeface="Times New Roman" pitchFamily="18" charset="0"/>
              </a:rPr>
              <a:t>Create</a:t>
            </a:r>
            <a:r>
              <a:rPr lang="en-US" sz="2000" dirty="0">
                <a:latin typeface="Times New Roman" pitchFamily="18" charset="0"/>
                <a:cs typeface="Times New Roman" pitchFamily="18" charset="0"/>
              </a:rPr>
              <a:t> to create the storage account.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sz="2000" b="1" dirty="0">
                <a:effectLst>
                  <a:outerShdw blurRad="38100" dist="38100" dir="2700000" algn="tl">
                    <a:srgbClr val="000000">
                      <a:alpha val="43137"/>
                    </a:srgbClr>
                  </a:outerShdw>
                </a:effectLst>
                <a:latin typeface="Times New Roman" pitchFamily="18" charset="0"/>
                <a:cs typeface="Times New Roman" pitchFamily="18" charset="0"/>
              </a:rPr>
              <a:t>Manage your storage access keys</a:t>
            </a:r>
          </a:p>
          <a:p>
            <a:r>
              <a:rPr lang="en-US" sz="2000" dirty="0">
                <a:latin typeface="Times New Roman" pitchFamily="18" charset="0"/>
                <a:cs typeface="Times New Roman" pitchFamily="18" charset="0"/>
              </a:rPr>
              <a:t>When you create a storage account, Azure generates two 512-bit storage access keys, which are used for authentication when the storage account is accessed. By providing two storage access keys, Azure enables you to regenerate the keys with no interruption to your storage service or access to that service.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sz="3600" dirty="0" smtClean="0">
                <a:solidFill>
                  <a:schemeClr val="tx1"/>
                </a:solidFill>
                <a:latin typeface="Times New Roman" pitchFamily="18" charset="0"/>
                <a:cs typeface="Times New Roman" pitchFamily="18" charset="0"/>
              </a:rPr>
              <a:t>Implementing Azure Content Delivery Networks </a:t>
            </a:r>
            <a:endParaRPr lang="en-US" dirty="0"/>
          </a:p>
        </p:txBody>
      </p:sp>
      <p:sp>
        <p:nvSpPr>
          <p:cNvPr id="3" name="Content Placeholder 2"/>
          <p:cNvSpPr>
            <a:spLocks noGrp="1"/>
          </p:cNvSpPr>
          <p:nvPr>
            <p:ph idx="1"/>
          </p:nvPr>
        </p:nvSpPr>
        <p:spPr>
          <a:xfrm>
            <a:off x="457200" y="685800"/>
            <a:ext cx="8229600" cy="5440363"/>
          </a:xfrm>
        </p:spPr>
        <p:txBody>
          <a:bodyPr>
            <a:normAutofit fontScale="47500" lnSpcReduction="20000"/>
          </a:bodyPr>
          <a:lstStyle/>
          <a:p>
            <a:pPr fontAlgn="base"/>
            <a:r>
              <a:rPr lang="en-US" sz="4200" dirty="0">
                <a:latin typeface="Times New Roman" pitchFamily="18" charset="0"/>
                <a:cs typeface="Times New Roman" pitchFamily="18" charset="0"/>
              </a:rPr>
              <a:t>Login to Azure Portal and click on Browse and search for CDN. Click on CDN Profile and "Add".</a:t>
            </a:r>
          </a:p>
          <a:p>
            <a:pPr fontAlgn="base"/>
            <a:r>
              <a:rPr lang="en-US" sz="4200" dirty="0">
                <a:latin typeface="Times New Roman" pitchFamily="18" charset="0"/>
                <a:cs typeface="Times New Roman" pitchFamily="18" charset="0"/>
              </a:rPr>
              <a:t>Enter a name for CDN Profile and select a Pricing Tier. You can choose between Premium, Verizon and </a:t>
            </a:r>
            <a:r>
              <a:rPr lang="en-US" sz="4200" dirty="0" err="1" smtClean="0">
                <a:latin typeface="Times New Roman" pitchFamily="18" charset="0"/>
                <a:cs typeface="Times New Roman" pitchFamily="18" charset="0"/>
              </a:rPr>
              <a:t>Akamai</a:t>
            </a:r>
            <a:endParaRPr lang="en-US" sz="4200" dirty="0" smtClean="0">
              <a:latin typeface="Times New Roman" pitchFamily="18" charset="0"/>
              <a:cs typeface="Times New Roman" pitchFamily="18" charset="0"/>
            </a:endParaRPr>
          </a:p>
          <a:p>
            <a:pPr fontAlgn="base"/>
            <a:endParaRPr lang="en-US" sz="2400" dirty="0" smtClean="0">
              <a:latin typeface="Times New Roman" pitchFamily="18" charset="0"/>
              <a:cs typeface="Times New Roman" pitchFamily="18" charset="0"/>
            </a:endParaRPr>
          </a:p>
          <a:p>
            <a:pPr fontAlgn="base"/>
            <a:endParaRPr lang="en-US" sz="2400" dirty="0">
              <a:latin typeface="Times New Roman" pitchFamily="18" charset="0"/>
              <a:cs typeface="Times New Roman" pitchFamily="18" charset="0"/>
            </a:endParaRPr>
          </a:p>
          <a:p>
            <a:pPr fontAlgn="base"/>
            <a:endParaRPr lang="en-US" sz="2400" dirty="0" smtClean="0">
              <a:latin typeface="Times New Roman" pitchFamily="18" charset="0"/>
              <a:cs typeface="Times New Roman" pitchFamily="18" charset="0"/>
            </a:endParaRPr>
          </a:p>
          <a:p>
            <a:pPr fontAlgn="base"/>
            <a:endParaRPr lang="en-US" sz="2400" dirty="0">
              <a:latin typeface="Times New Roman" pitchFamily="18" charset="0"/>
              <a:cs typeface="Times New Roman" pitchFamily="18" charset="0"/>
            </a:endParaRPr>
          </a:p>
          <a:p>
            <a:pPr fontAlgn="base">
              <a:buNone/>
            </a:pPr>
            <a:endParaRPr lang="en-US" sz="2400" dirty="0">
              <a:latin typeface="Times New Roman" pitchFamily="18" charset="0"/>
              <a:cs typeface="Times New Roman" pitchFamily="18" charset="0"/>
            </a:endParaRPr>
          </a:p>
          <a:p>
            <a:pPr fontAlgn="base"/>
            <a:endParaRPr lang="en-US" sz="2400" dirty="0" smtClean="0">
              <a:latin typeface="Times New Roman" pitchFamily="18" charset="0"/>
              <a:cs typeface="Times New Roman" pitchFamily="18" charset="0"/>
            </a:endParaRPr>
          </a:p>
          <a:p>
            <a:pPr fontAlgn="base"/>
            <a:endParaRPr lang="en-US" sz="2400" dirty="0">
              <a:latin typeface="Times New Roman" pitchFamily="18" charset="0"/>
              <a:cs typeface="Times New Roman" pitchFamily="18" charset="0"/>
            </a:endParaRPr>
          </a:p>
          <a:p>
            <a:pPr fontAlgn="base"/>
            <a:endParaRPr lang="en-US" sz="2400" dirty="0" smtClean="0">
              <a:latin typeface="Times New Roman" pitchFamily="18" charset="0"/>
              <a:cs typeface="Times New Roman" pitchFamily="18" charset="0"/>
            </a:endParaRPr>
          </a:p>
          <a:p>
            <a:pPr fontAlgn="base"/>
            <a:endParaRPr lang="en-US" sz="2400" dirty="0">
              <a:latin typeface="Times New Roman" pitchFamily="18" charset="0"/>
              <a:cs typeface="Times New Roman" pitchFamily="18" charset="0"/>
            </a:endParaRPr>
          </a:p>
          <a:p>
            <a:pPr fontAlgn="base">
              <a:buNone/>
            </a:pPr>
            <a:endParaRPr lang="en-US" sz="2400" dirty="0" smtClean="0">
              <a:latin typeface="Times New Roman" pitchFamily="18" charset="0"/>
              <a:cs typeface="Times New Roman" pitchFamily="18" charset="0"/>
            </a:endParaRPr>
          </a:p>
          <a:p>
            <a:pPr fontAlgn="base">
              <a:buNone/>
            </a:pPr>
            <a:endParaRPr lang="en-US" sz="4200" dirty="0" smtClean="0">
              <a:latin typeface="Times New Roman" pitchFamily="18" charset="0"/>
              <a:cs typeface="Times New Roman" pitchFamily="18" charset="0"/>
            </a:endParaRPr>
          </a:p>
          <a:p>
            <a:pPr fontAlgn="base">
              <a:buNone/>
            </a:pPr>
            <a:endParaRPr lang="en-US" sz="4200" dirty="0">
              <a:latin typeface="Times New Roman" pitchFamily="18" charset="0"/>
              <a:cs typeface="Times New Roman" pitchFamily="18" charset="0"/>
            </a:endParaRPr>
          </a:p>
          <a:p>
            <a:pPr fontAlgn="base">
              <a:buNone/>
            </a:pPr>
            <a:endParaRPr lang="en-US" sz="4200" dirty="0" smtClean="0">
              <a:latin typeface="Times New Roman" pitchFamily="18" charset="0"/>
              <a:cs typeface="Times New Roman" pitchFamily="18" charset="0"/>
            </a:endParaRPr>
          </a:p>
          <a:p>
            <a:pPr fontAlgn="base">
              <a:buNone/>
            </a:pPr>
            <a:endParaRPr lang="en-US" sz="5000" dirty="0">
              <a:latin typeface="Times New Roman" pitchFamily="18" charset="0"/>
              <a:cs typeface="Times New Roman" pitchFamily="18" charset="0"/>
            </a:endParaRPr>
          </a:p>
          <a:p>
            <a:pPr fontAlgn="base">
              <a:buNone/>
            </a:pPr>
            <a:endParaRPr lang="en-US" sz="5000" dirty="0" smtClean="0">
              <a:latin typeface="Times New Roman" pitchFamily="18" charset="0"/>
              <a:cs typeface="Times New Roman" pitchFamily="18" charset="0"/>
            </a:endParaRPr>
          </a:p>
          <a:p>
            <a:pPr fontAlgn="base">
              <a:buNone/>
            </a:pPr>
            <a:endParaRPr lang="en-US" sz="5000" dirty="0">
              <a:latin typeface="Times New Roman" pitchFamily="18" charset="0"/>
              <a:cs typeface="Times New Roman" pitchFamily="18" charset="0"/>
            </a:endParaRPr>
          </a:p>
          <a:p>
            <a:pPr>
              <a:buNone/>
            </a:pPr>
            <a:r>
              <a:rPr lang="en-US" dirty="0" smtClean="0"/>
              <a:t/>
            </a:r>
            <a:br>
              <a:rPr lang="en-US" dirty="0" smtClean="0"/>
            </a:br>
            <a:endParaRPr lang="en-US" dirty="0"/>
          </a:p>
        </p:txBody>
      </p:sp>
      <p:pic>
        <p:nvPicPr>
          <p:cNvPr id="4" name="Picture 3" descr="imple1.PNG"/>
          <p:cNvPicPr>
            <a:picLocks noChangeAspect="1"/>
          </p:cNvPicPr>
          <p:nvPr/>
        </p:nvPicPr>
        <p:blipFill>
          <a:blip r:embed="rId2" cstate="print"/>
          <a:stretch>
            <a:fillRect/>
          </a:stretch>
        </p:blipFill>
        <p:spPr>
          <a:xfrm>
            <a:off x="1066800" y="2057400"/>
            <a:ext cx="7162800" cy="3886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p>
            <a:pPr fontAlgn="base"/>
            <a:r>
              <a:rPr lang="en-US" sz="2000" dirty="0">
                <a:latin typeface="Times New Roman" pitchFamily="18" charset="0"/>
                <a:cs typeface="Times New Roman" pitchFamily="18" charset="0"/>
              </a:rPr>
              <a:t>After the Profile is created, a CDN Endpoint is required</a:t>
            </a:r>
          </a:p>
          <a:p>
            <a:pPr fontAlgn="base"/>
            <a:r>
              <a:rPr lang="en-US" sz="2000" dirty="0">
                <a:latin typeface="Times New Roman" pitchFamily="18" charset="0"/>
                <a:cs typeface="Times New Roman" pitchFamily="18" charset="0"/>
              </a:rPr>
              <a:t>Click on the Profile and click on Endpoint. Enter a name for the endpoint and select the Origin</a:t>
            </a:r>
          </a:p>
          <a:p>
            <a:pPr fontAlgn="base"/>
            <a:r>
              <a:rPr lang="en-US" sz="2000" dirty="0">
                <a:latin typeface="Times New Roman" pitchFamily="18" charset="0"/>
                <a:cs typeface="Times New Roman" pitchFamily="18" charset="0"/>
              </a:rPr>
              <a:t>Here, we have selected the type as Storage as the data has been uploaded in a Storage Account</a:t>
            </a:r>
          </a:p>
          <a:p>
            <a:endParaRPr lang="en-US" dirty="0"/>
          </a:p>
        </p:txBody>
      </p:sp>
      <p:pic>
        <p:nvPicPr>
          <p:cNvPr id="4" name="Picture 3" descr="imple2.PNG"/>
          <p:cNvPicPr>
            <a:picLocks noChangeAspect="1"/>
          </p:cNvPicPr>
          <p:nvPr/>
        </p:nvPicPr>
        <p:blipFill>
          <a:blip r:embed="rId2" cstate="print"/>
          <a:stretch>
            <a:fillRect/>
          </a:stretch>
        </p:blipFill>
        <p:spPr>
          <a:xfrm>
            <a:off x="762000" y="1981200"/>
            <a:ext cx="7772400" cy="4114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fontAlgn="base"/>
            <a:r>
              <a:rPr lang="en-US" sz="2000" dirty="0">
                <a:latin typeface="Times New Roman" pitchFamily="18" charset="0"/>
                <a:cs typeface="Times New Roman" pitchFamily="18" charset="0"/>
              </a:rPr>
              <a:t>If needed, the "Origin Path" can be specified as the container of the Storage Account where the data is uploaded</a:t>
            </a:r>
          </a:p>
          <a:p>
            <a:pPr fontAlgn="base"/>
            <a:r>
              <a:rPr lang="en-US" sz="2000" dirty="0">
                <a:latin typeface="Times New Roman" pitchFamily="18" charset="0"/>
                <a:cs typeface="Times New Roman" pitchFamily="18" charset="0"/>
              </a:rPr>
              <a:t>By default, the Ports 80 &amp; 443 are selected. These ports are used to access the CDN endpoint just created</a:t>
            </a:r>
          </a:p>
          <a:p>
            <a:pPr fontAlgn="base"/>
            <a:r>
              <a:rPr lang="en-US" sz="2000" dirty="0">
                <a:latin typeface="Times New Roman" pitchFamily="18" charset="0"/>
                <a:cs typeface="Times New Roman" pitchFamily="18" charset="0"/>
              </a:rPr>
              <a:t>Click on Add to create the CDN Endpoint. This might take around 90-120 minutes to propagate and the endpoint to be fully functional</a:t>
            </a:r>
          </a:p>
          <a:p>
            <a:endParaRPr lang="en-US" dirty="0"/>
          </a:p>
        </p:txBody>
      </p:sp>
      <p:pic>
        <p:nvPicPr>
          <p:cNvPr id="4" name="Picture 3" descr="imple3.PNG"/>
          <p:cNvPicPr>
            <a:picLocks noChangeAspect="1"/>
          </p:cNvPicPr>
          <p:nvPr/>
        </p:nvPicPr>
        <p:blipFill>
          <a:blip r:embed="rId2" cstate="print"/>
          <a:stretch>
            <a:fillRect/>
          </a:stretch>
        </p:blipFill>
        <p:spPr>
          <a:xfrm>
            <a:off x="381000" y="2209800"/>
            <a:ext cx="8534400" cy="4648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943</Words>
  <Application>Microsoft Office PowerPoint</Application>
  <PresentationFormat>On-screen Show (4:3)</PresentationFormat>
  <Paragraphs>177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Planning and implementing storage, backup, and recovery services</vt:lpstr>
      <vt:lpstr>Planning storage </vt:lpstr>
      <vt:lpstr>Slide 3</vt:lpstr>
      <vt:lpstr> Implementing and managing storage</vt:lpstr>
      <vt:lpstr>Slide 5</vt:lpstr>
      <vt:lpstr>Slide 6</vt:lpstr>
      <vt:lpstr>Implementing Azure Content Delivery Networks </vt:lpstr>
      <vt:lpstr>Slide 8</vt:lpstr>
      <vt:lpstr>Slide 9</vt:lpstr>
      <vt:lpstr>Implementing Azure Backup </vt:lpstr>
      <vt:lpstr>Slide 11</vt:lpstr>
      <vt:lpstr>Slide 12</vt:lpstr>
      <vt:lpstr>Planning for and implementing Azure Site Recovery</vt:lpstr>
      <vt:lpstr>Slide 14</vt:lpstr>
      <vt:lpstr> Creating and configuring Azure storage </vt:lpstr>
      <vt:lpstr>Slide 16</vt:lpstr>
      <vt:lpstr>Slide 17</vt:lpstr>
      <vt:lpstr>Slide 18</vt:lpstr>
      <vt:lpstr>Slide 19</vt:lpstr>
      <vt:lpstr>Slide 20</vt:lpstr>
      <vt:lpstr>Slide 21</vt:lpstr>
      <vt:lpstr>Slide 22</vt:lpstr>
      <vt:lpstr>Slide 23</vt:lpstr>
      <vt:lpstr>Slide 24</vt:lpstr>
      <vt:lpstr>Protecting data with Microsoft Azure Backup</vt:lpstr>
      <vt:lpstr>Slide 26</vt:lpstr>
      <vt:lpstr>Slide 27</vt:lpstr>
      <vt:lpstr>Slide 28</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and implementing storage, backup, and recovery services</dc:title>
  <dc:creator>levitha</dc:creator>
  <cp:lastModifiedBy>levitha</cp:lastModifiedBy>
  <cp:revision>54</cp:revision>
  <dcterms:created xsi:type="dcterms:W3CDTF">2017-12-15T06:27:42Z</dcterms:created>
  <dcterms:modified xsi:type="dcterms:W3CDTF">2017-12-15T09:00:33Z</dcterms:modified>
</cp:coreProperties>
</file>