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3" r:id="rId4"/>
    <p:sldId id="262" r:id="rId5"/>
    <p:sldId id="261" r:id="rId6"/>
    <p:sldId id="260" r:id="rId7"/>
    <p:sldId id="259"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7BE1DE-16FF-45D6-8D9B-72CE7F519EFE}"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9DA41-BB55-484F-A626-FA27B178D3BA}"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7BE1DE-16FF-45D6-8D9B-72CE7F519EFE}"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9DA41-BB55-484F-A626-FA27B178D3B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7BE1DE-16FF-45D6-8D9B-72CE7F519EFE}"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9DA41-BB55-484F-A626-FA27B178D3B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7BE1DE-16FF-45D6-8D9B-72CE7F519EFE}"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9DA41-BB55-484F-A626-FA27B178D3BA}"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7BE1DE-16FF-45D6-8D9B-72CE7F519EFE}"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9DA41-BB55-484F-A626-FA27B178D3B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7BE1DE-16FF-45D6-8D9B-72CE7F519EFE}" type="datetimeFigureOut">
              <a:rPr lang="en-US" smtClean="0"/>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9DA41-BB55-484F-A626-FA27B178D3BA}"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7BE1DE-16FF-45D6-8D9B-72CE7F519EFE}" type="datetimeFigureOut">
              <a:rPr lang="en-US" smtClean="0"/>
              <a:t>12/21/2017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19DA41-BB55-484F-A626-FA27B178D3BA}"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7BE1DE-16FF-45D6-8D9B-72CE7F519EFE}" type="datetimeFigureOut">
              <a:rPr lang="en-US" smtClean="0"/>
              <a:t>12/21/2017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19DA41-BB55-484F-A626-FA27B178D3B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BE1DE-16FF-45D6-8D9B-72CE7F519EFE}" type="datetimeFigureOut">
              <a:rPr lang="en-US" smtClean="0"/>
              <a:t>12/21/2017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19DA41-BB55-484F-A626-FA27B178D3B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7BE1DE-16FF-45D6-8D9B-72CE7F519EFE}" type="datetimeFigureOut">
              <a:rPr lang="en-US" smtClean="0"/>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9DA41-BB55-484F-A626-FA27B178D3B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7BE1DE-16FF-45D6-8D9B-72CE7F519EFE}" type="datetimeFigureOut">
              <a:rPr lang="en-US" smtClean="0"/>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9DA41-BB55-484F-A626-FA27B178D3BA}"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6D7BE1DE-16FF-45D6-8D9B-72CE7F519EFE}" type="datetimeFigureOut">
              <a:rPr lang="en-US" smtClean="0"/>
              <a:t>12/21/2017</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C19DA41-BB55-484F-A626-FA27B178D3B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in/azure/sql-database/sql-database-technical-over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in/azure/sql-database/sql-database-in-memory" TargetMode="External"/><Relationship Id="rId2" Type="http://schemas.openxmlformats.org/officeDocument/2006/relationships/hyperlink" Target="https://docs.microsoft.com/en-in/azure/sql-database/sql-database-technical-overvie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in/azure/sql-database/sql-database-technical-overvie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in/azure/sql-database/sql-database-technical-overvie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in/support/legal/sla/sql-database/v1_1/" TargetMode="External"/><Relationship Id="rId2" Type="http://schemas.openxmlformats.org/officeDocument/2006/relationships/hyperlink" Target="https://docs.microsoft.com/en-in/azure/sql-database/sql-database-technical-overvie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123" y="594391"/>
            <a:ext cx="7772400" cy="1470025"/>
          </a:xfrm>
        </p:spPr>
        <p:txBody>
          <a:bodyPr/>
          <a:lstStyle/>
          <a:p>
            <a:pPr algn="r"/>
            <a:r>
              <a:rPr lang="en-US" dirty="0" smtClean="0"/>
              <a:t> Azure SQL Database</a:t>
            </a:r>
            <a:endParaRPr lang="en-US" dirty="0"/>
          </a:p>
        </p:txBody>
      </p:sp>
      <p:sp>
        <p:nvSpPr>
          <p:cNvPr id="4" name="AutoShape 2" descr="Image result for azure SQL Databa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bizruntime\Documents\download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23" y="2788927"/>
            <a:ext cx="4772496" cy="2791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67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circle(in)">
                                      <p:cBhvr>
                                        <p:cTn id="1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806" y="4526268"/>
            <a:ext cx="8595266" cy="1143000"/>
          </a:xfrm>
        </p:spPr>
        <p:txBody>
          <a:bodyPr>
            <a:normAutofit fontScale="90000"/>
          </a:bodyPr>
          <a:lstStyle/>
          <a:p>
            <a:r>
              <a:rPr lang="en-US" b="1" dirty="0"/>
              <a:t>The intelligent relational cloud database service</a:t>
            </a:r>
            <a:br>
              <a:rPr lang="en-US" b="1" dirty="0"/>
            </a:br>
            <a:endParaRPr lang="en-US" b="1" dirty="0"/>
          </a:p>
        </p:txBody>
      </p:sp>
      <p:sp>
        <p:nvSpPr>
          <p:cNvPr id="3" name="Content Placeholder 2"/>
          <p:cNvSpPr>
            <a:spLocks noGrp="1"/>
          </p:cNvSpPr>
          <p:nvPr>
            <p:ph sz="quarter" idx="13"/>
          </p:nvPr>
        </p:nvSpPr>
        <p:spPr>
          <a:xfrm>
            <a:off x="182928" y="320074"/>
            <a:ext cx="8778145" cy="5029165"/>
          </a:xfrm>
        </p:spPr>
        <p:txBody>
          <a:bodyPr>
            <a:normAutofit/>
          </a:bodyPr>
          <a:lstStyle/>
          <a:p>
            <a:r>
              <a:rPr lang="en-US" dirty="0"/>
              <a:t>Azure SQL Database is the intelligent, fully-managed relational cloud database service built for developers. </a:t>
            </a:r>
            <a:endParaRPr lang="en-US" dirty="0" smtClean="0"/>
          </a:p>
          <a:p>
            <a:r>
              <a:rPr lang="en-US" dirty="0"/>
              <a:t>Accelerate app development and make maintenance easy and productive using the SQL tools you love to </a:t>
            </a:r>
            <a:r>
              <a:rPr lang="en-US" dirty="0" smtClean="0"/>
              <a:t>use.</a:t>
            </a:r>
          </a:p>
          <a:p>
            <a:r>
              <a:rPr lang="en-US" dirty="0"/>
              <a:t>Take advantage of built-in intelligence that learns app patterns and adapts to </a:t>
            </a:r>
            <a:r>
              <a:rPr lang="en-US" dirty="0" smtClean="0"/>
              <a:t>maximize </a:t>
            </a:r>
            <a:r>
              <a:rPr lang="en-US" dirty="0"/>
              <a:t>performance, reliability and data protection.</a:t>
            </a:r>
          </a:p>
          <a:p>
            <a:endParaRPr lang="en-US" dirty="0"/>
          </a:p>
        </p:txBody>
      </p:sp>
    </p:spTree>
    <p:extLst>
      <p:ext uri="{BB962C8B-B14F-4D97-AF65-F5344CB8AC3E}">
        <p14:creationId xmlns:p14="http://schemas.microsoft.com/office/powerpoint/2010/main" val="101082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Use built-in intelligence to protect and </a:t>
            </a:r>
            <a:r>
              <a:rPr lang="en-US" b="1" dirty="0" smtClean="0"/>
              <a:t>optimize </a:t>
            </a:r>
            <a:r>
              <a:rPr lang="en-US" b="1" dirty="0"/>
              <a:t>your database</a:t>
            </a:r>
            <a:br>
              <a:rPr lang="en-US" b="1" dirty="0"/>
            </a:br>
            <a:endParaRPr lang="en-US" b="1" dirty="0"/>
          </a:p>
        </p:txBody>
      </p:sp>
      <p:sp>
        <p:nvSpPr>
          <p:cNvPr id="3" name="Content Placeholder 2"/>
          <p:cNvSpPr>
            <a:spLocks noGrp="1"/>
          </p:cNvSpPr>
          <p:nvPr>
            <p:ph sz="quarter" idx="13"/>
          </p:nvPr>
        </p:nvSpPr>
        <p:spPr/>
        <p:txBody>
          <a:bodyPr>
            <a:normAutofit/>
          </a:bodyPr>
          <a:lstStyle/>
          <a:p>
            <a:r>
              <a:rPr lang="en-US" dirty="0"/>
              <a:t>SQL Database uses </a:t>
            </a:r>
            <a:r>
              <a:rPr lang="en-US" dirty="0">
                <a:hlinkClick r:id="rId2"/>
              </a:rPr>
              <a:t>built-in intelligence</a:t>
            </a:r>
            <a:r>
              <a:rPr lang="en-US" dirty="0"/>
              <a:t> that learns your unique database patterns and automatically tunes the database for improved performance and protection</a:t>
            </a:r>
            <a:r>
              <a:rPr lang="en-US" dirty="0" smtClean="0"/>
              <a:t>.</a:t>
            </a:r>
          </a:p>
          <a:p>
            <a:r>
              <a:rPr lang="en-US" dirty="0"/>
              <a:t>Threat Detection monitors your database around-the-clock and detects potential malicious activities, alerting you upon detection so you can intervene right away</a:t>
            </a:r>
            <a:r>
              <a:rPr lang="en-US" dirty="0" smtClean="0"/>
              <a:t>.</a:t>
            </a:r>
          </a:p>
          <a:p>
            <a:endParaRPr lang="en-US" dirty="0"/>
          </a:p>
        </p:txBody>
      </p:sp>
    </p:spTree>
    <p:extLst>
      <p:ext uri="{BB962C8B-B14F-4D97-AF65-F5344CB8AC3E}">
        <p14:creationId xmlns:p14="http://schemas.microsoft.com/office/powerpoint/2010/main" val="252186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Optimize </a:t>
            </a:r>
            <a:r>
              <a:rPr lang="en-US" b="1" dirty="0"/>
              <a:t>performance for your workloads</a:t>
            </a:r>
            <a:br>
              <a:rPr lang="en-US" b="1" dirty="0"/>
            </a:br>
            <a:endParaRPr lang="en-US" b="1" dirty="0"/>
          </a:p>
        </p:txBody>
      </p:sp>
      <p:sp>
        <p:nvSpPr>
          <p:cNvPr id="3" name="Content Placeholder 2"/>
          <p:cNvSpPr>
            <a:spLocks noGrp="1"/>
          </p:cNvSpPr>
          <p:nvPr>
            <p:ph sz="quarter" idx="13"/>
          </p:nvPr>
        </p:nvSpPr>
        <p:spPr/>
        <p:txBody>
          <a:bodyPr>
            <a:normAutofit fontScale="92500"/>
          </a:bodyPr>
          <a:lstStyle/>
          <a:p>
            <a:r>
              <a:rPr lang="en-US" dirty="0"/>
              <a:t>When demand for your app grows from a handful of devices and customers to millions, SQL Database </a:t>
            </a:r>
            <a:r>
              <a:rPr lang="en-US" dirty="0">
                <a:hlinkClick r:id="rId2"/>
              </a:rPr>
              <a:t>scales on the fly with minimal downtime</a:t>
            </a:r>
            <a:r>
              <a:rPr lang="en-US" dirty="0" smtClean="0"/>
              <a:t>.</a:t>
            </a:r>
          </a:p>
          <a:p>
            <a:r>
              <a:rPr lang="en-US" dirty="0"/>
              <a:t>Additionally, SQL Database provides </a:t>
            </a:r>
            <a:r>
              <a:rPr lang="en-US" dirty="0">
                <a:hlinkClick r:id="rId3"/>
              </a:rPr>
              <a:t>in-memory OLTP</a:t>
            </a:r>
            <a:r>
              <a:rPr lang="en-US" dirty="0"/>
              <a:t> that improves throughput and latency on transactional processing workloads up to 30x times over traditional table and database engines, and delivers faster business insights with up to 100X times faster queries and reports over traditional row-oriented storage.</a:t>
            </a:r>
            <a:r>
              <a:rPr lang="en-US" baseline="30000" dirty="0"/>
              <a:t>1</a:t>
            </a:r>
            <a:endParaRPr lang="en-US" dirty="0"/>
          </a:p>
        </p:txBody>
      </p:sp>
    </p:spTree>
    <p:extLst>
      <p:ext uri="{BB962C8B-B14F-4D97-AF65-F5344CB8AC3E}">
        <p14:creationId xmlns:p14="http://schemas.microsoft.com/office/powerpoint/2010/main" val="247332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Build multitenant apps with customer isolation and efficiency</a:t>
            </a:r>
            <a:br>
              <a:rPr lang="en-US" b="1" dirty="0"/>
            </a:br>
            <a:endParaRPr lang="en-US" b="1" dirty="0"/>
          </a:p>
        </p:txBody>
      </p:sp>
      <p:sp>
        <p:nvSpPr>
          <p:cNvPr id="3" name="Content Placeholder 2"/>
          <p:cNvSpPr>
            <a:spLocks noGrp="1"/>
          </p:cNvSpPr>
          <p:nvPr>
            <p:ph sz="quarter" idx="13"/>
          </p:nvPr>
        </p:nvSpPr>
        <p:spPr/>
        <p:txBody>
          <a:bodyPr>
            <a:normAutofit lnSpcReduction="10000"/>
          </a:bodyPr>
          <a:lstStyle/>
          <a:p>
            <a:r>
              <a:rPr lang="en-US" dirty="0"/>
              <a:t>If you’re a software as a service (SaaS) app developer writing a multitenant app that serves many customers, you often have to make tradeoffs in customer performance, efficiencies and security</a:t>
            </a:r>
            <a:r>
              <a:rPr lang="en-US" dirty="0" smtClean="0"/>
              <a:t>.</a:t>
            </a:r>
          </a:p>
          <a:p>
            <a:r>
              <a:rPr lang="en-US" dirty="0"/>
              <a:t>SQL Database removes the compromise and helps you </a:t>
            </a:r>
            <a:r>
              <a:rPr lang="en-US" dirty="0" err="1">
                <a:hlinkClick r:id="rId2"/>
              </a:rPr>
              <a:t>maximise</a:t>
            </a:r>
            <a:r>
              <a:rPr lang="en-US" dirty="0">
                <a:hlinkClick r:id="rId2"/>
              </a:rPr>
              <a:t> your resource </a:t>
            </a:r>
            <a:r>
              <a:rPr lang="en-US" dirty="0" err="1">
                <a:hlinkClick r:id="rId2"/>
              </a:rPr>
              <a:t>utilisation</a:t>
            </a:r>
            <a:r>
              <a:rPr lang="en-US" dirty="0">
                <a:hlinkClick r:id="rId2"/>
              </a:rPr>
              <a:t> and manage thousands of databases as one</a:t>
            </a:r>
            <a:r>
              <a:rPr lang="en-US" dirty="0"/>
              <a:t>, while ensuring one-customer-per-database with elastic pools.</a:t>
            </a:r>
          </a:p>
        </p:txBody>
      </p:sp>
    </p:spTree>
    <p:extLst>
      <p:ext uri="{BB962C8B-B14F-4D97-AF65-F5344CB8AC3E}">
        <p14:creationId xmlns:p14="http://schemas.microsoft.com/office/powerpoint/2010/main" val="377546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 in your preferred development environment</a:t>
            </a:r>
            <a:br>
              <a:rPr lang="en-US" b="1" dirty="0"/>
            </a:br>
            <a:endParaRPr lang="en-US" b="1" dirty="0"/>
          </a:p>
        </p:txBody>
      </p:sp>
      <p:sp>
        <p:nvSpPr>
          <p:cNvPr id="3" name="Content Placeholder 2"/>
          <p:cNvSpPr>
            <a:spLocks noGrp="1"/>
          </p:cNvSpPr>
          <p:nvPr>
            <p:ph sz="quarter" idx="13"/>
          </p:nvPr>
        </p:nvSpPr>
        <p:spPr/>
        <p:txBody>
          <a:bodyPr>
            <a:normAutofit fontScale="92500"/>
          </a:bodyPr>
          <a:lstStyle/>
          <a:p>
            <a:r>
              <a:rPr lang="en-US" dirty="0"/>
              <a:t>SQL Database allows you to focus on what you do best—building great apps</a:t>
            </a:r>
            <a:r>
              <a:rPr lang="en-US" dirty="0" smtClean="0"/>
              <a:t>.</a:t>
            </a:r>
          </a:p>
          <a:p>
            <a:r>
              <a:rPr lang="en-US" dirty="0"/>
              <a:t>Seamlessly enable DevOps by developing in SQL Server containers and deploying in SQL Database with the </a:t>
            </a:r>
            <a:r>
              <a:rPr lang="en-US" dirty="0">
                <a:hlinkClick r:id="rId2"/>
              </a:rPr>
              <a:t>easy-to-use tools</a:t>
            </a:r>
            <a:r>
              <a:rPr lang="en-US" dirty="0"/>
              <a:t> you already have, such as Visual Studio and SQL Server Management Studio</a:t>
            </a:r>
            <a:r>
              <a:rPr lang="en-US" dirty="0" smtClean="0"/>
              <a:t>.</a:t>
            </a:r>
          </a:p>
          <a:p>
            <a:r>
              <a:rPr lang="en-US" dirty="0"/>
              <a:t> build your applications with Python, Java, Node.js, PHP, Ruby and .NET on the </a:t>
            </a:r>
            <a:r>
              <a:rPr lang="en-US" dirty="0" err="1"/>
              <a:t>MacOS</a:t>
            </a:r>
            <a:r>
              <a:rPr lang="en-US" dirty="0"/>
              <a:t>, Linux, and Windows platforms, and deliver with the speed and efficiency your business demands.</a:t>
            </a:r>
          </a:p>
        </p:txBody>
      </p:sp>
    </p:spTree>
    <p:extLst>
      <p:ext uri="{BB962C8B-B14F-4D97-AF65-F5344CB8AC3E}">
        <p14:creationId xmlns:p14="http://schemas.microsoft.com/office/powerpoint/2010/main" val="198872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Helps protect and secure app data</a:t>
            </a:r>
            <a:br>
              <a:rPr lang="en-US" b="1" dirty="0"/>
            </a:br>
            <a:endParaRPr lang="en-US" b="1" dirty="0"/>
          </a:p>
        </p:txBody>
      </p:sp>
      <p:sp>
        <p:nvSpPr>
          <p:cNvPr id="3" name="Content Placeholder 2"/>
          <p:cNvSpPr>
            <a:spLocks noGrp="1"/>
          </p:cNvSpPr>
          <p:nvPr>
            <p:ph sz="quarter" idx="13"/>
          </p:nvPr>
        </p:nvSpPr>
        <p:spPr>
          <a:xfrm>
            <a:off x="91489" y="1234464"/>
            <a:ext cx="9034769" cy="4891699"/>
          </a:xfrm>
        </p:spPr>
        <p:txBody>
          <a:bodyPr>
            <a:normAutofit/>
          </a:bodyPr>
          <a:lstStyle/>
          <a:p>
            <a:r>
              <a:rPr lang="en-US" dirty="0"/>
              <a:t>SQL Database helps you build security-enhanced apps in the cloud by providing </a:t>
            </a:r>
            <a:r>
              <a:rPr lang="en-US" dirty="0">
                <a:hlinkClick r:id="rId2"/>
              </a:rPr>
              <a:t>advanced built-in protection and security </a:t>
            </a:r>
            <a:r>
              <a:rPr lang="en-US" dirty="0" err="1">
                <a:hlinkClick r:id="rId2"/>
              </a:rPr>
              <a:t>features</a:t>
            </a:r>
            <a:r>
              <a:rPr lang="en-US" dirty="0" err="1"/>
              <a:t>that</a:t>
            </a:r>
            <a:r>
              <a:rPr lang="en-US" dirty="0"/>
              <a:t> dynamically mask sensitive data and encrypt it at rest and in motion. </a:t>
            </a:r>
            <a:endParaRPr lang="en-US" dirty="0" smtClean="0"/>
          </a:p>
          <a:p>
            <a:r>
              <a:rPr lang="en-US" dirty="0"/>
              <a:t>Ensure high availability with three hot replicas and built-in automatic failover that guarantees a </a:t>
            </a:r>
            <a:r>
              <a:rPr lang="en-US" dirty="0">
                <a:hlinkClick r:id="rId3"/>
              </a:rPr>
              <a:t>99.99% availability </a:t>
            </a:r>
            <a:r>
              <a:rPr lang="en-US" dirty="0" smtClean="0">
                <a:hlinkClick r:id="rId3"/>
              </a:rPr>
              <a:t>SLA</a:t>
            </a:r>
            <a:endParaRPr lang="en-US" dirty="0" smtClean="0"/>
          </a:p>
          <a:p>
            <a:r>
              <a:rPr lang="en-US" dirty="0"/>
              <a:t>Accelerate recovery from catastrophic failures and regional outages to an RPO of less than five seconds with active-geo replication. </a:t>
            </a:r>
            <a:endParaRPr lang="en-US" dirty="0" smtClean="0"/>
          </a:p>
          <a:p>
            <a:endParaRPr lang="en-US" dirty="0"/>
          </a:p>
        </p:txBody>
      </p:sp>
    </p:spTree>
    <p:extLst>
      <p:ext uri="{BB962C8B-B14F-4D97-AF65-F5344CB8AC3E}">
        <p14:creationId xmlns:p14="http://schemas.microsoft.com/office/powerpoint/2010/main" val="14576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275495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51</TotalTime>
  <Words>206</Words>
  <Application>Microsoft Office PowerPoint</Application>
  <PresentationFormat>On-screen Show (4:3)</PresentationFormat>
  <Paragraphs>23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Slipstream</vt:lpstr>
      <vt:lpstr> Azure SQL Database</vt:lpstr>
      <vt:lpstr>The intelligent relational cloud database service </vt:lpstr>
      <vt:lpstr>Use built-in intelligence to protect and optimize your database </vt:lpstr>
      <vt:lpstr>Optimize performance for your workloads </vt:lpstr>
      <vt:lpstr>Build multitenant apps with customer isolation and efficiency </vt:lpstr>
      <vt:lpstr>Work in your preferred development environment </vt:lpstr>
      <vt:lpstr>Helps protect and secure app data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Database</dc:title>
  <dc:creator>bizruntime</dc:creator>
  <cp:lastModifiedBy>bizruntime</cp:lastModifiedBy>
  <cp:revision>7</cp:revision>
  <dcterms:created xsi:type="dcterms:W3CDTF">2017-12-21T10:28:06Z</dcterms:created>
  <dcterms:modified xsi:type="dcterms:W3CDTF">2017-12-21T11:19:54Z</dcterms:modified>
</cp:coreProperties>
</file>