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4C170-17D3-4E65-9F8E-073BCB4DBA37}"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CFEAA-E41A-44A3-8A61-2E378A5C7C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4C170-17D3-4E65-9F8E-073BCB4DBA37}" type="datetimeFigureOut">
              <a:rPr lang="en-US" smtClean="0"/>
              <a:pPr/>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CFEAA-E41A-44A3-8A61-2E378A5C7C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itchFamily="18" charset="0"/>
                <a:cs typeface="Times New Roman" pitchFamily="18" charset="0"/>
              </a:rPr>
              <a:t>Introduction to Azure</a:t>
            </a:r>
            <a:endParaRPr lang="en-US" sz="3200" dirty="0"/>
          </a:p>
        </p:txBody>
      </p:sp>
      <p:sp>
        <p:nvSpPr>
          <p:cNvPr id="3" name="Content Placeholder 2"/>
          <p:cNvSpPr>
            <a:spLocks noGrp="1"/>
          </p:cNvSpPr>
          <p:nvPr>
            <p:ph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Cloud technology overview</a:t>
            </a:r>
          </a:p>
          <a:p>
            <a:pPr>
              <a:buFont typeface="Wingdings" pitchFamily="2" charset="2"/>
              <a:buChar char="Ø"/>
            </a:pPr>
            <a:r>
              <a:rPr lang="en-US" sz="2400" dirty="0" smtClean="0">
                <a:latin typeface="Times New Roman" pitchFamily="18" charset="0"/>
                <a:cs typeface="Times New Roman" pitchFamily="18" charset="0"/>
              </a:rPr>
              <a:t>Overview of Azure</a:t>
            </a:r>
          </a:p>
          <a:p>
            <a:pPr>
              <a:buFont typeface="Wingdings" pitchFamily="2" charset="2"/>
              <a:buChar char="Ø"/>
            </a:pPr>
            <a:r>
              <a:rPr lang="en-US" sz="2400" dirty="0" smtClean="0">
                <a:latin typeface="Times New Roman" pitchFamily="18" charset="0"/>
                <a:cs typeface="Times New Roman" pitchFamily="18" charset="0"/>
              </a:rPr>
              <a:t>Managing Azure with the Azure portal</a:t>
            </a:r>
          </a:p>
          <a:p>
            <a:pPr>
              <a:buFont typeface="Wingdings" pitchFamily="2" charset="2"/>
              <a:buChar char="Ø"/>
            </a:pPr>
            <a:r>
              <a:rPr lang="en-US" sz="2400" dirty="0" smtClean="0">
                <a:latin typeface="Times New Roman" pitchFamily="18" charset="0"/>
                <a:cs typeface="Times New Roman" pitchFamily="18" charset="0"/>
              </a:rPr>
              <a:t>Managing Azure with Window </a:t>
            </a:r>
            <a:r>
              <a:rPr lang="en-US" sz="2400" dirty="0" err="1" smtClean="0">
                <a:latin typeface="Times New Roman" pitchFamily="18" charset="0"/>
                <a:cs typeface="Times New Roman" pitchFamily="18" charset="0"/>
              </a:rPr>
              <a:t>PowerShell</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Overview of Azure Resource Managers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523999"/>
          </a:xfrm>
        </p:spPr>
        <p:txBody>
          <a:bodyPr>
            <a:normAutofit fontScale="90000"/>
          </a:bodyPr>
          <a:lstStyle/>
          <a:p>
            <a:r>
              <a:rPr lang="en-US" dirty="0"/>
              <a:t/>
            </a:r>
            <a:br>
              <a:rPr lang="en-US" dirty="0"/>
            </a:br>
            <a:r>
              <a:rPr lang="en-US" sz="3600" b="1" dirty="0" smtClean="0">
                <a:latin typeface="Times New Roman" pitchFamily="18" charset="0"/>
                <a:cs typeface="Times New Roman" pitchFamily="18" charset="0"/>
              </a:rPr>
              <a:t>Overview Of Cloud Computing</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Subtitle 2"/>
          <p:cNvSpPr>
            <a:spLocks noGrp="1"/>
          </p:cNvSpPr>
          <p:nvPr>
            <p:ph type="subTitle" idx="1"/>
          </p:nvPr>
        </p:nvSpPr>
        <p:spPr>
          <a:xfrm>
            <a:off x="381000" y="1295400"/>
            <a:ext cx="8305800" cy="5410200"/>
          </a:xfrm>
        </p:spPr>
        <p:txBody>
          <a:bodyPr>
            <a:normAutofit/>
          </a:bodyPr>
          <a:lstStyle/>
          <a:p>
            <a:pPr algn="l">
              <a:buFont typeface="Wingdings" pitchFamily="2" charset="2"/>
              <a:buChar char="Ø"/>
            </a:pPr>
            <a:endParaRPr lang="en-US" sz="2000" dirty="0" smtClean="0">
              <a:solidFill>
                <a:schemeClr val="tx1"/>
              </a:solidFill>
              <a:latin typeface="Times New Roman" pitchFamily="18" charset="0"/>
              <a:cs typeface="Times New Roman" pitchFamily="18" charset="0"/>
            </a:endParaRP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Rapid </a:t>
            </a:r>
            <a:r>
              <a:rPr lang="en-US" sz="2000" dirty="0">
                <a:solidFill>
                  <a:schemeClr val="tx1"/>
                </a:solidFill>
                <a:latin typeface="Times New Roman" pitchFamily="18" charset="0"/>
                <a:cs typeface="Times New Roman" pitchFamily="18" charset="0"/>
              </a:rPr>
              <a:t>deployment of </a:t>
            </a:r>
            <a:r>
              <a:rPr lang="en-US" sz="2000" dirty="0" smtClean="0">
                <a:solidFill>
                  <a:schemeClr val="tx1"/>
                </a:solidFill>
                <a:latin typeface="Times New Roman" pitchFamily="18" charset="0"/>
                <a:cs typeface="Times New Roman" pitchFamily="18" charset="0"/>
              </a:rPr>
              <a:t>large </a:t>
            </a:r>
            <a:r>
              <a:rPr lang="en-US" sz="2000" dirty="0">
                <a:solidFill>
                  <a:schemeClr val="tx1"/>
                </a:solidFill>
                <a:latin typeface="Times New Roman" pitchFamily="18" charset="0"/>
                <a:cs typeface="Times New Roman" pitchFamily="18" charset="0"/>
              </a:rPr>
              <a:t>compute environments</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Rapid </a:t>
            </a:r>
            <a:r>
              <a:rPr lang="en-US" sz="2000" dirty="0" err="1">
                <a:solidFill>
                  <a:schemeClr val="tx1"/>
                </a:solidFill>
                <a:latin typeface="Times New Roman" pitchFamily="18" charset="0"/>
                <a:cs typeface="Times New Roman" pitchFamily="18" charset="0"/>
              </a:rPr>
              <a:t>deallocation</a:t>
            </a:r>
            <a:r>
              <a:rPr lang="en-US" sz="2000" dirty="0">
                <a:solidFill>
                  <a:schemeClr val="tx1"/>
                </a:solidFill>
                <a:latin typeface="Times New Roman" pitchFamily="18" charset="0"/>
                <a:cs typeface="Times New Roman" pitchFamily="18" charset="0"/>
              </a:rPr>
              <a:t> of </a:t>
            </a:r>
            <a:r>
              <a:rPr lang="en-US" sz="2000" dirty="0" smtClean="0">
                <a:solidFill>
                  <a:schemeClr val="tx1"/>
                </a:solidFill>
                <a:latin typeface="Times New Roman" pitchFamily="18" charset="0"/>
                <a:cs typeface="Times New Roman" pitchFamily="18" charset="0"/>
              </a:rPr>
              <a:t> Systems that </a:t>
            </a:r>
            <a:r>
              <a:rPr lang="en-US" sz="2000" dirty="0">
                <a:solidFill>
                  <a:schemeClr val="tx1"/>
                </a:solidFill>
                <a:latin typeface="Times New Roman" pitchFamily="18" charset="0"/>
                <a:cs typeface="Times New Roman" pitchFamily="18" charset="0"/>
              </a:rPr>
              <a:t>are no longer required</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Easy </a:t>
            </a:r>
            <a:r>
              <a:rPr lang="en-US" sz="2000" dirty="0">
                <a:solidFill>
                  <a:schemeClr val="tx1"/>
                </a:solidFill>
                <a:latin typeface="Times New Roman" pitchFamily="18" charset="0"/>
                <a:cs typeface="Times New Roman" pitchFamily="18" charset="0"/>
              </a:rPr>
              <a:t>deployment of traditionally complex </a:t>
            </a:r>
            <a:r>
              <a:rPr lang="en-US" sz="2000" dirty="0" smtClean="0">
                <a:solidFill>
                  <a:schemeClr val="tx1"/>
                </a:solidFill>
                <a:latin typeface="Times New Roman" pitchFamily="18" charset="0"/>
                <a:cs typeface="Times New Roman" pitchFamily="18" charset="0"/>
              </a:rPr>
              <a:t>systems like </a:t>
            </a:r>
            <a:r>
              <a:rPr lang="en-US" sz="2000" dirty="0">
                <a:solidFill>
                  <a:schemeClr val="tx1"/>
                </a:solidFill>
                <a:latin typeface="Times New Roman" pitchFamily="18" charset="0"/>
                <a:cs typeface="Times New Roman" pitchFamily="18" charset="0"/>
              </a:rPr>
              <a:t>load balancers</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Ability </a:t>
            </a:r>
            <a:r>
              <a:rPr lang="en-US" sz="2000" dirty="0">
                <a:solidFill>
                  <a:schemeClr val="tx1"/>
                </a:solidFill>
                <a:latin typeface="Times New Roman" pitchFamily="18" charset="0"/>
                <a:cs typeface="Times New Roman" pitchFamily="18" charset="0"/>
              </a:rPr>
              <a:t>to provide flexible compute capacity or scale when needed</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More cost-effective </a:t>
            </a:r>
            <a:r>
              <a:rPr lang="en-US" sz="2000" dirty="0">
                <a:solidFill>
                  <a:schemeClr val="tx1"/>
                </a:solidFill>
                <a:latin typeface="Times New Roman" pitchFamily="18" charset="0"/>
                <a:cs typeface="Times New Roman" pitchFamily="18" charset="0"/>
              </a:rPr>
              <a:t>computing environments</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Access </a:t>
            </a:r>
            <a:r>
              <a:rPr lang="en-US" sz="2000" dirty="0">
                <a:solidFill>
                  <a:schemeClr val="tx1"/>
                </a:solidFill>
                <a:latin typeface="Times New Roman" pitchFamily="18" charset="0"/>
                <a:cs typeface="Times New Roman" pitchFamily="18" charset="0"/>
              </a:rPr>
              <a:t>from anywhere with a </a:t>
            </a:r>
            <a:r>
              <a:rPr lang="en-US" sz="2000" dirty="0" smtClean="0">
                <a:solidFill>
                  <a:schemeClr val="tx1"/>
                </a:solidFill>
                <a:latin typeface="Times New Roman" pitchFamily="18" charset="0"/>
                <a:cs typeface="Times New Roman" pitchFamily="18" charset="0"/>
              </a:rPr>
              <a:t>web-based port al </a:t>
            </a:r>
            <a:r>
              <a:rPr lang="en-US" sz="2000" dirty="0">
                <a:solidFill>
                  <a:schemeClr val="tx1"/>
                </a:solidFill>
                <a:latin typeface="Times New Roman" pitchFamily="18" charset="0"/>
                <a:cs typeface="Times New Roman" pitchFamily="18" charset="0"/>
              </a:rPr>
              <a:t>or programmatic </a:t>
            </a:r>
            <a:r>
              <a:rPr lang="en-US" sz="2000" dirty="0" smtClean="0">
                <a:solidFill>
                  <a:schemeClr val="tx1"/>
                </a:solidFill>
                <a:latin typeface="Times New Roman" pitchFamily="18" charset="0"/>
                <a:cs typeface="Times New Roman" pitchFamily="18" charset="0"/>
              </a:rPr>
              <a:t>automation</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Cloud -based services </a:t>
            </a:r>
            <a:r>
              <a:rPr lang="en-US" sz="2000" dirty="0">
                <a:solidFill>
                  <a:schemeClr val="tx1"/>
                </a:solidFill>
                <a:latin typeface="Times New Roman" pitchFamily="18" charset="0"/>
                <a:cs typeface="Times New Roman" pitchFamily="18" charset="0"/>
              </a:rPr>
              <a:t>to meet most compute and application needs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Overview Of Azure</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Microsoft Azure is an integrated suite of tools, templates, and managed services to significantly improve the productivity of any developer or IT professional. With its massive set of features and functionalities, and build for the Microsoft platform, Azure makes it easier for IT professionals to build and manage enterprise, mobile, Web and Internet of Things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apps.</a:t>
            </a:r>
          </a:p>
          <a:p>
            <a:r>
              <a:rPr lang="en-US" sz="2000" dirty="0">
                <a:latin typeface="Times New Roman" pitchFamily="18" charset="0"/>
                <a:cs typeface="Times New Roman" pitchFamily="18" charset="0"/>
              </a:rPr>
              <a:t>The advantages of Microsoft Azure are compatibility with Windows, Linux, and container as well as an excellent frontend management interface. Microsoft has been investing heavily in the Microsoft Azure public cloud architecture and the efforts are paying off in the Infrastructure-as-a-Service (</a:t>
            </a:r>
            <a:r>
              <a:rPr lang="en-US" sz="2000" dirty="0" err="1">
                <a:latin typeface="Times New Roman" pitchFamily="18" charset="0"/>
                <a:cs typeface="Times New Roman" pitchFamily="18" charset="0"/>
              </a:rPr>
              <a:t>IaaS</a:t>
            </a:r>
            <a:r>
              <a:rPr lang="en-US" sz="2000" dirty="0">
                <a:latin typeface="Times New Roman" pitchFamily="18" charset="0"/>
                <a:cs typeface="Times New Roman" pitchFamily="18" charset="0"/>
              </a:rPr>
              <a:t>) field. Microsoft Azure was once an also-ran, but now it is competing fiercely with market leaders Amazon Web Services and Google Cloud Platform.</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Managing Azure with the Azure portal</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a:latin typeface="Times New Roman" pitchFamily="18" charset="0"/>
                <a:cs typeface="Times New Roman" pitchFamily="18" charset="0"/>
              </a:rPr>
              <a:t>The Microsoft Azure portal is a central place where you can provision and manage your Azure resources. This tutorial will familiarize you with the portal and show you how to use some of these key capabilities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comprehensive marketplace</a:t>
            </a:r>
            <a:r>
              <a:rPr lang="en-US" sz="2000" dirty="0">
                <a:latin typeface="Times New Roman" pitchFamily="18" charset="0"/>
                <a:cs typeface="Times New Roman" pitchFamily="18" charset="0"/>
              </a:rPr>
              <a:t> that lets you browse through thousands of items from Microsoft and other vendors that can be purchased and/or provisioned.</a:t>
            </a:r>
          </a:p>
          <a:p>
            <a:pPr>
              <a:buFont typeface="Wingdings" pitchFamily="2" charset="2"/>
              <a:buChar char="Ø"/>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unified and scalable browse experience</a:t>
            </a:r>
            <a:r>
              <a:rPr lang="en-US" sz="2000" dirty="0">
                <a:latin typeface="Times New Roman" pitchFamily="18" charset="0"/>
                <a:cs typeface="Times New Roman" pitchFamily="18" charset="0"/>
              </a:rPr>
              <a:t> that makes it easy to find the resources you care about and perform various management operations.</a:t>
            </a:r>
          </a:p>
          <a:p>
            <a:pPr>
              <a:buFont typeface="Wingdings" pitchFamily="2" charset="2"/>
              <a:buChar char="Ø"/>
            </a:pPr>
            <a:r>
              <a:rPr lang="en-US" sz="2000" b="1" dirty="0">
                <a:latin typeface="Times New Roman" pitchFamily="18" charset="0"/>
                <a:cs typeface="Times New Roman" pitchFamily="18" charset="0"/>
              </a:rPr>
              <a:t>Consistent management pages</a:t>
            </a:r>
            <a:r>
              <a:rPr lang="en-US" sz="2000" dirty="0">
                <a:latin typeface="Times New Roman" pitchFamily="18" charset="0"/>
                <a:cs typeface="Times New Roman" pitchFamily="18" charset="0"/>
              </a:rPr>
              <a:t> (or blades) that let you manage Azure’s wide variety of services through a consistent way of exposing settings, actions, billing information, health monitoring and usage data, and much more.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pPr algn="l"/>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b="1" dirty="0" smtClean="0">
                <a:solidFill>
                  <a:schemeClr val="accent1">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Manage Windows Azure using Power Shell</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a:buFont typeface="Wingdings" pitchFamily="2" charset="2"/>
              <a:buChar char="q"/>
            </a:pPr>
            <a:r>
              <a:rPr lang="en-US" b="1" dirty="0" smtClean="0">
                <a:latin typeface="Times New Roman" pitchFamily="18" charset="0"/>
                <a:cs typeface="Times New Roman" pitchFamily="18" charset="0"/>
              </a:rPr>
              <a:t>Install Windows Azure Power Shell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When prompted, click </a:t>
            </a:r>
            <a:r>
              <a:rPr lang="en-US" b="1" dirty="0" smtClean="0">
                <a:latin typeface="Times New Roman" pitchFamily="18" charset="0"/>
                <a:cs typeface="Times New Roman" pitchFamily="18" charset="0"/>
              </a:rPr>
              <a:t>Run</a:t>
            </a:r>
            <a:r>
              <a:rPr lang="en-US" dirty="0" smtClean="0">
                <a:latin typeface="Times New Roman" pitchFamily="18" charset="0"/>
                <a:cs typeface="Times New Roman" pitchFamily="18" charset="0"/>
              </a:rPr>
              <a:t>. The Microsoft Web Platform Installer loads, with the </a:t>
            </a:r>
            <a:r>
              <a:rPr lang="en-US" b="1" dirty="0" smtClean="0">
                <a:latin typeface="Times New Roman" pitchFamily="18" charset="0"/>
                <a:cs typeface="Times New Roman" pitchFamily="18" charset="0"/>
              </a:rPr>
              <a:t>Windows Azure Power Shell</a:t>
            </a:r>
            <a:r>
              <a:rPr lang="en-US" dirty="0" smtClean="0">
                <a:latin typeface="Times New Roman" pitchFamily="18" charset="0"/>
                <a:cs typeface="Times New Roman" pitchFamily="18" charset="0"/>
              </a:rPr>
              <a:t> module available for installation</a:t>
            </a:r>
          </a:p>
          <a:p>
            <a:pPr>
              <a:buFont typeface="Wingdings" pitchFamily="2" charset="2"/>
              <a:buChar char="q"/>
            </a:pPr>
            <a:r>
              <a:rPr lang="en-US" b="1" dirty="0" smtClean="0">
                <a:latin typeface="Times New Roman" pitchFamily="18" charset="0"/>
                <a:cs typeface="Times New Roman" pitchFamily="18" charset="0"/>
              </a:rPr>
              <a:t>Connect to your subscription</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Power  Shell </a:t>
            </a:r>
            <a:r>
              <a:rPr lang="en-US" dirty="0" err="1" smtClean="0">
                <a:latin typeface="Times New Roman" pitchFamily="18" charset="0"/>
                <a:cs typeface="Times New Roman" pitchFamily="18" charset="0"/>
              </a:rPr>
              <a:t>cmdlets</a:t>
            </a:r>
            <a:r>
              <a:rPr lang="en-US" dirty="0" smtClean="0">
                <a:latin typeface="Times New Roman" pitchFamily="18" charset="0"/>
                <a:cs typeface="Times New Roman" pitchFamily="18" charset="0"/>
              </a:rPr>
              <a:t> require your subscription information so that it can be used to manage your services. </a:t>
            </a:r>
          </a:p>
          <a:p>
            <a:pPr>
              <a:buNone/>
            </a:pPr>
            <a:r>
              <a:rPr lang="en-US" dirty="0" smtClean="0">
                <a:latin typeface="Times New Roman" pitchFamily="18" charset="0"/>
                <a:cs typeface="Times New Roman" pitchFamily="18" charset="0"/>
              </a:rPr>
              <a:t>	The </a:t>
            </a:r>
            <a:r>
              <a:rPr lang="en-US" b="1" dirty="0" smtClean="0">
                <a:latin typeface="Times New Roman" pitchFamily="18" charset="0"/>
                <a:cs typeface="Times New Roman" pitchFamily="18" charset="0"/>
              </a:rPr>
              <a:t>Get-Azure Publish Settings File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cmdlet</a:t>
            </a:r>
            <a:r>
              <a:rPr lang="en-US" dirty="0" smtClean="0">
                <a:latin typeface="Times New Roman" pitchFamily="18" charset="0"/>
                <a:cs typeface="Times New Roman" pitchFamily="18" charset="0"/>
              </a:rPr>
              <a:t> opens a web page on the Windows Azure Management Portal, from which you can download the subscription information.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Once saved, I used the </a:t>
            </a:r>
            <a:r>
              <a:rPr lang="en-US" b="1" dirty="0" smtClean="0">
                <a:latin typeface="Times New Roman" pitchFamily="18" charset="0"/>
                <a:cs typeface="Times New Roman" pitchFamily="18" charset="0"/>
              </a:rPr>
              <a:t>Import-Azure Publish Settings File</a:t>
            </a:r>
            <a:r>
              <a:rPr lang="en-US" dirty="0" smtClean="0">
                <a:latin typeface="Times New Roman" pitchFamily="18" charset="0"/>
                <a:cs typeface="Times New Roman" pitchFamily="18" charset="0"/>
              </a:rPr>
              <a:t> to imports the .publish settings file for use by the module. </a:t>
            </a:r>
            <a:r>
              <a:rPr lang="en-US" i="1" dirty="0" smtClean="0">
                <a:latin typeface="Times New Roman" pitchFamily="18" charset="0"/>
                <a:cs typeface="Times New Roman" pitchFamily="18" charset="0"/>
              </a:rPr>
              <a:t/>
            </a:r>
            <a:br>
              <a:rPr lang="en-US" i="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View account and subscription details</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You can have multiple accounts and subscriptions available for use by Windows Azure Power Shell. You can add multiple accounts by running Add-Azure Account more than once. To see the available accounts, type: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Get-Azure Account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to see subscription information, type: Get-Azure Subscription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Azure Resource Manager</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2000" b="1" dirty="0">
                <a:latin typeface="Times New Roman" pitchFamily="18" charset="0"/>
                <a:cs typeface="Times New Roman" pitchFamily="18" charset="0"/>
              </a:rPr>
              <a:t>resource</a:t>
            </a:r>
            <a:r>
              <a:rPr lang="en-US" sz="2000" dirty="0">
                <a:latin typeface="Times New Roman" pitchFamily="18" charset="0"/>
                <a:cs typeface="Times New Roman" pitchFamily="18" charset="0"/>
              </a:rPr>
              <a:t> - A manageable item that is available through Azure. Some common resources are a virtual machine, storage account, web app, database, and virtual network, but there are many more.</a:t>
            </a:r>
          </a:p>
          <a:p>
            <a:r>
              <a:rPr lang="en-US" sz="2000" b="1" dirty="0">
                <a:latin typeface="Times New Roman" pitchFamily="18" charset="0"/>
                <a:cs typeface="Times New Roman" pitchFamily="18" charset="0"/>
              </a:rPr>
              <a:t>resource group</a:t>
            </a:r>
            <a:r>
              <a:rPr lang="en-US" sz="2000" dirty="0">
                <a:latin typeface="Times New Roman" pitchFamily="18" charset="0"/>
                <a:cs typeface="Times New Roman" pitchFamily="18" charset="0"/>
              </a:rPr>
              <a:t> -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 </a:t>
            </a:r>
          </a:p>
          <a:p>
            <a:r>
              <a:rPr lang="en-US" sz="2000" b="1" dirty="0">
                <a:latin typeface="Times New Roman" pitchFamily="18" charset="0"/>
                <a:cs typeface="Times New Roman" pitchFamily="18" charset="0"/>
              </a:rPr>
              <a:t>resource provider</a:t>
            </a:r>
            <a:r>
              <a:rPr lang="en-US" sz="2000" dirty="0">
                <a:latin typeface="Times New Roman" pitchFamily="18" charset="0"/>
                <a:cs typeface="Times New Roman" pitchFamily="18" charset="0"/>
              </a:rPr>
              <a:t> - A service that supplies the resources you can deploy and manage through Resource Manager. Each resource provider offers operations for working with the resources that are deployed. Some common resource providers are </a:t>
            </a:r>
            <a:r>
              <a:rPr lang="en-US" sz="2000" dirty="0" err="1">
                <a:latin typeface="Times New Roman" pitchFamily="18" charset="0"/>
                <a:cs typeface="Times New Roman" pitchFamily="18" charset="0"/>
              </a:rPr>
              <a:t>Microsoft.Compute</a:t>
            </a:r>
            <a:r>
              <a:rPr lang="en-US" sz="2000" dirty="0">
                <a:latin typeface="Times New Roman" pitchFamily="18" charset="0"/>
                <a:cs typeface="Times New Roman" pitchFamily="18" charset="0"/>
              </a:rPr>
              <a:t>, which supplies the virtual machine resource, </a:t>
            </a:r>
            <a:r>
              <a:rPr lang="en-US" sz="2000" dirty="0" err="1">
                <a:latin typeface="Times New Roman" pitchFamily="18" charset="0"/>
                <a:cs typeface="Times New Roman" pitchFamily="18" charset="0"/>
              </a:rPr>
              <a:t>Microsoft.Storage</a:t>
            </a:r>
            <a:r>
              <a:rPr lang="en-US" sz="2000" dirty="0">
                <a:latin typeface="Times New Roman" pitchFamily="18" charset="0"/>
                <a:cs typeface="Times New Roman" pitchFamily="18" charset="0"/>
              </a:rPr>
              <a:t>, which supplies the storage account resource, and </a:t>
            </a:r>
            <a:r>
              <a:rPr lang="en-US" sz="2000" dirty="0" err="1">
                <a:latin typeface="Times New Roman" pitchFamily="18" charset="0"/>
                <a:cs typeface="Times New Roman" pitchFamily="18" charset="0"/>
              </a:rPr>
              <a:t>Microsoft.Web</a:t>
            </a:r>
            <a:r>
              <a:rPr lang="en-US" sz="2000" dirty="0">
                <a:latin typeface="Times New Roman" pitchFamily="18" charset="0"/>
                <a:cs typeface="Times New Roman" pitchFamily="18" charset="0"/>
              </a:rPr>
              <a:t>, which supplies resources related to web apps. </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ormAutofit/>
          </a:bodyPr>
          <a:lstStyle/>
          <a:p>
            <a:r>
              <a:rPr lang="en-US" sz="2000" b="1" dirty="0">
                <a:latin typeface="Times New Roman" pitchFamily="18" charset="0"/>
                <a:cs typeface="Times New Roman" pitchFamily="18" charset="0"/>
              </a:rPr>
              <a:t>Resource Manager template</a:t>
            </a:r>
            <a:r>
              <a:rPr lang="en-US" sz="2000" dirty="0">
                <a:latin typeface="Times New Roman" pitchFamily="18" charset="0"/>
                <a:cs typeface="Times New Roman" pitchFamily="18" charset="0"/>
              </a:rPr>
              <a:t> - A JavaScript Object Notation (JSON) file that defines one or more resources to deploy to a resource group. It also defines the dependencies between the deployed resources. The template can be used to deploy the resources consistently and repeatedly. </a:t>
            </a:r>
          </a:p>
          <a:p>
            <a:r>
              <a:rPr lang="en-US" sz="2000" b="1" dirty="0">
                <a:latin typeface="Times New Roman" pitchFamily="18" charset="0"/>
                <a:cs typeface="Times New Roman" pitchFamily="18" charset="0"/>
              </a:rPr>
              <a:t>declarative syntax</a:t>
            </a:r>
            <a:r>
              <a:rPr lang="en-US" sz="2000" dirty="0">
                <a:latin typeface="Times New Roman" pitchFamily="18" charset="0"/>
                <a:cs typeface="Times New Roman" pitchFamily="18" charset="0"/>
              </a:rPr>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The benefits of using Resource Manager</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dirty="0">
                <a:latin typeface="Times New Roman" pitchFamily="18" charset="0"/>
                <a:cs typeface="Times New Roman" pitchFamily="18" charset="0"/>
              </a:rPr>
              <a:t>You can deploy, manage, and monitor all the resources for your solution as a group, rather than handling these resources individually.</a:t>
            </a:r>
          </a:p>
          <a:p>
            <a:r>
              <a:rPr lang="en-US" dirty="0">
                <a:latin typeface="Times New Roman" pitchFamily="18" charset="0"/>
                <a:cs typeface="Times New Roman" pitchFamily="18" charset="0"/>
              </a:rPr>
              <a:t>You can repeatedly deploy your solution throughout the development lifecycle and have confidence your resources are deployed in a consistent state.</a:t>
            </a:r>
          </a:p>
          <a:p>
            <a:r>
              <a:rPr lang="en-US" dirty="0">
                <a:latin typeface="Times New Roman" pitchFamily="18" charset="0"/>
                <a:cs typeface="Times New Roman" pitchFamily="18" charset="0"/>
              </a:rPr>
              <a:t>You can manage your infrastructure through declarative templates rather than scripts.</a:t>
            </a:r>
          </a:p>
          <a:p>
            <a:r>
              <a:rPr lang="en-US" dirty="0">
                <a:latin typeface="Times New Roman" pitchFamily="18" charset="0"/>
                <a:cs typeface="Times New Roman" pitchFamily="18" charset="0"/>
              </a:rPr>
              <a:t>You can define the dependencies between resources so they are deployed in the correct order.</a:t>
            </a:r>
          </a:p>
          <a:p>
            <a:r>
              <a:rPr lang="en-US" dirty="0">
                <a:latin typeface="Times New Roman" pitchFamily="18" charset="0"/>
                <a:cs typeface="Times New Roman" pitchFamily="18" charset="0"/>
              </a:rPr>
              <a:t>You can apply access control to all services in your resource group because Role-Based Access Control (RBAC) is natively integrated into the management platform.</a:t>
            </a:r>
          </a:p>
          <a:p>
            <a:r>
              <a:rPr lang="en-US" dirty="0">
                <a:latin typeface="Times New Roman" pitchFamily="18" charset="0"/>
                <a:cs typeface="Times New Roman" pitchFamily="18" charset="0"/>
              </a:rPr>
              <a:t>You can apply tags to resources to logically organize all the resources in your subscription.</a:t>
            </a:r>
          </a:p>
          <a:p>
            <a:r>
              <a:rPr lang="en-US" dirty="0">
                <a:latin typeface="Times New Roman" pitchFamily="18" charset="0"/>
                <a:cs typeface="Times New Roman" pitchFamily="18" charset="0"/>
              </a:rPr>
              <a:t>You can clarify your organization's billing by viewing costs for a group of resources sharing the same tag.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Azure management services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smtClean="0">
                <a:solidFill>
                  <a:schemeClr val="bg2">
                    <a:lumMod val="25000"/>
                  </a:schemeClr>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This is a REST-based API which uses X509 client certificates for authentication. Users can upload any valid X509 certificate in .</a:t>
            </a:r>
            <a:r>
              <a:rPr lang="en-US" sz="2000" dirty="0" err="1" smtClean="0">
                <a:latin typeface="Times New Roman" pitchFamily="18" charset="0"/>
                <a:cs typeface="Times New Roman" pitchFamily="18" charset="0"/>
              </a:rPr>
              <a:t>cer</a:t>
            </a:r>
            <a:r>
              <a:rPr lang="en-US" sz="2000" dirty="0" smtClean="0">
                <a:latin typeface="Times New Roman" pitchFamily="18" charset="0"/>
                <a:cs typeface="Times New Roman" pitchFamily="18" charset="0"/>
              </a:rPr>
              <a:t> format to the Windows Azure developer portal and then use it as a client certificate when making API requests. The following operations are currently supported. Deployments – Viewing, creating, deleting, swapping, modifying configuration settings, changing instance counts, and updating the deployment.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Listing and viewing properties for hosted services, storage accounts and affinity groups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We’ve put together a small tool called csmanage.exe to help you interact with this API and manage your deployments.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370</Words>
  <Application>Microsoft Office PowerPoint</Application>
  <PresentationFormat>On-screen Show (4:3)</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Azure</vt:lpstr>
      <vt:lpstr> Overview Of Cloud Computing </vt:lpstr>
      <vt:lpstr>Overview Of Azure</vt:lpstr>
      <vt:lpstr>Managing Azure with the Azure portal</vt:lpstr>
      <vt:lpstr>  Manage Windows Azure using Power Shell</vt:lpstr>
      <vt:lpstr>Overview of Azure Resource Manager</vt:lpstr>
      <vt:lpstr>Slide 7</vt:lpstr>
      <vt:lpstr>The benefits of using Resource Manager </vt:lpstr>
      <vt:lpstr>Azure management services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 and  Microsoft  Azure </dc:title>
  <dc:creator>levitha</dc:creator>
  <cp:lastModifiedBy>levitha</cp:lastModifiedBy>
  <cp:revision>19</cp:revision>
  <dcterms:created xsi:type="dcterms:W3CDTF">2017-12-13T05:35:47Z</dcterms:created>
  <dcterms:modified xsi:type="dcterms:W3CDTF">2017-12-13T09:51:36Z</dcterms:modified>
</cp:coreProperties>
</file>