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19EDBB-EC33-4F49-94B2-1C6CBFDB58BC}"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85726-3CFB-4233-95E0-A6D4011FC4D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19EDBB-EC33-4F49-94B2-1C6CBFDB58BC}"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85726-3CFB-4233-95E0-A6D4011FC4D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19EDBB-EC33-4F49-94B2-1C6CBFDB58BC}"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85726-3CFB-4233-95E0-A6D4011FC4D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19EDBB-EC33-4F49-94B2-1C6CBFDB58BC}"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85726-3CFB-4233-95E0-A6D4011FC4D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19EDBB-EC33-4F49-94B2-1C6CBFDB58BC}"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85726-3CFB-4233-95E0-A6D4011FC4D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19EDBB-EC33-4F49-94B2-1C6CBFDB58BC}"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85726-3CFB-4233-95E0-A6D4011FC4D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19EDBB-EC33-4F49-94B2-1C6CBFDB58BC}" type="datetimeFigureOut">
              <a:rPr lang="en-US" smtClean="0"/>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85726-3CFB-4233-95E0-A6D4011FC4D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19EDBB-EC33-4F49-94B2-1C6CBFDB58BC}" type="datetimeFigureOut">
              <a:rPr lang="en-US" smtClean="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85726-3CFB-4233-95E0-A6D4011FC4D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19EDBB-EC33-4F49-94B2-1C6CBFDB58BC}" type="datetimeFigureOut">
              <a:rPr lang="en-US" smtClean="0"/>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85726-3CFB-4233-95E0-A6D4011FC4D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19EDBB-EC33-4F49-94B2-1C6CBFDB58BC}"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85726-3CFB-4233-95E0-A6D4011FC4D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19EDBB-EC33-4F49-94B2-1C6CBFDB58BC}"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85726-3CFB-4233-95E0-A6D4011FC4D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19EDBB-EC33-4F49-94B2-1C6CBFDB58BC}" type="datetimeFigureOut">
              <a:rPr lang="en-US" smtClean="0"/>
              <a:t>12/13/2017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85726-3CFB-4233-95E0-A6D4011FC4D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7772400" cy="685800"/>
          </a:xfrm>
        </p:spPr>
        <p:txBody>
          <a:bodyPr>
            <a:normAutofit/>
          </a:bodyPr>
          <a:lstStyle/>
          <a:p>
            <a:r>
              <a:rPr lang="en-US" sz="3200" dirty="0" smtClean="0">
                <a:latin typeface="Times New Roman" pitchFamily="18" charset="0"/>
                <a:cs typeface="Times New Roman" pitchFamily="18" charset="0"/>
              </a:rPr>
              <a:t>Managing Azure virtual machines</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609600" y="990600"/>
            <a:ext cx="8077200" cy="5410200"/>
          </a:xfrm>
        </p:spPr>
        <p:txBody>
          <a:bodyPr>
            <a:normAutofit/>
          </a:bodyPr>
          <a:lstStyle/>
          <a:p>
            <a:pPr algn="l">
              <a:buFont typeface="Wingdings" pitchFamily="2" charset="2"/>
              <a:buChar char="Ø"/>
            </a:pPr>
            <a:r>
              <a:rPr lang="en-US" sz="2400" dirty="0">
                <a:solidFill>
                  <a:schemeClr val="tx1"/>
                </a:solidFill>
                <a:latin typeface="Times New Roman" pitchFamily="18" charset="0"/>
                <a:cs typeface="Times New Roman" pitchFamily="18" charset="0"/>
              </a:rPr>
              <a:t>Configuring virtual </a:t>
            </a:r>
            <a:r>
              <a:rPr lang="en-US" sz="2400" dirty="0" smtClean="0">
                <a:solidFill>
                  <a:schemeClr val="tx1"/>
                </a:solidFill>
                <a:latin typeface="Times New Roman" pitchFamily="18" charset="0"/>
                <a:cs typeface="Times New Roman" pitchFamily="18" charset="0"/>
              </a:rPr>
              <a:t>machines</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Configuring virtual machine disks</a:t>
            </a:r>
            <a:r>
              <a:rPr lang="en-US" sz="2400" dirty="0" smtClean="0">
                <a:solidFill>
                  <a:schemeClr val="tx1"/>
                </a:solidFill>
                <a:latin typeface="Times New Roman" pitchFamily="18" charset="0"/>
                <a:cs typeface="Times New Roman" pitchFamily="18" charset="0"/>
              </a:rPr>
              <a:t> </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Managing </a:t>
            </a:r>
            <a:r>
              <a:rPr lang="en-US" sz="2400" dirty="0">
                <a:solidFill>
                  <a:schemeClr val="tx1"/>
                </a:solidFill>
                <a:latin typeface="Times New Roman" pitchFamily="18" charset="0"/>
                <a:cs typeface="Times New Roman" pitchFamily="18" charset="0"/>
              </a:rPr>
              <a:t>and monitoring Azure virtual machines</a:t>
            </a:r>
            <a:r>
              <a:rPr lang="en-US" sz="2400" dirty="0" smtClean="0">
                <a:solidFill>
                  <a:schemeClr val="tx1"/>
                </a:solidFill>
                <a:latin typeface="Times New Roman" pitchFamily="18" charset="0"/>
                <a:cs typeface="Times New Roman" pitchFamily="18" charset="0"/>
              </a:rPr>
              <a:t> </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Managing </a:t>
            </a:r>
            <a:r>
              <a:rPr lang="en-US" sz="2400" dirty="0">
                <a:solidFill>
                  <a:schemeClr val="tx1"/>
                </a:solidFill>
                <a:latin typeface="Times New Roman" pitchFamily="18" charset="0"/>
                <a:cs typeface="Times New Roman" pitchFamily="18" charset="0"/>
              </a:rPr>
              <a:t>classic virtual machines</a:t>
            </a:r>
            <a:r>
              <a:rPr lang="en-US" sz="2400" dirty="0" smtClean="0">
                <a:solidFill>
                  <a:schemeClr val="tx1"/>
                </a:solidFill>
                <a:latin typeface="Times New Roman" pitchFamily="18" charset="0"/>
                <a:cs typeface="Times New Roman" pitchFamily="18" charset="0"/>
              </a:rPr>
              <a:t> </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Configuring availability</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Implementing desired state configuration (DSC)</a:t>
            </a:r>
            <a:r>
              <a:rPr lang="en-US" sz="2400" dirty="0" smtClean="0">
                <a:solidFill>
                  <a:schemeClr val="tx1"/>
                </a:solidFill>
                <a:latin typeface="Times New Roman" pitchFamily="18" charset="0"/>
                <a:cs typeface="Times New Roman" pitchFamily="18" charset="0"/>
              </a:rPr>
              <a:t> </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Implementing </a:t>
            </a:r>
            <a:r>
              <a:rPr lang="en-US" sz="2400" dirty="0">
                <a:solidFill>
                  <a:schemeClr val="tx1"/>
                </a:solidFill>
                <a:latin typeface="Times New Roman" pitchFamily="18" charset="0"/>
                <a:cs typeface="Times New Roman" pitchFamily="18" charset="0"/>
              </a:rPr>
              <a:t>storage space–based volumes</a:t>
            </a:r>
            <a:r>
              <a:rPr lang="en-US" sz="2400" dirty="0" smtClean="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78563"/>
          </a:xfrm>
        </p:spPr>
        <p:txBody>
          <a:bodyPr>
            <a:normAutofit lnSpcReduction="10000"/>
          </a:bodyPr>
          <a:lstStyle/>
          <a:p>
            <a:r>
              <a:rPr lang="en-US" sz="2000" dirty="0">
                <a:latin typeface="Times New Roman" pitchFamily="18" charset="0"/>
                <a:cs typeface="Times New Roman" pitchFamily="18" charset="0"/>
              </a:rPr>
              <a:t>After Azure creates the disk and attaches it to the virtual machine, the new disk is listed in the virtual machine's disk settings under </a:t>
            </a:r>
            <a:r>
              <a:rPr lang="en-US" sz="2000" b="1" dirty="0">
                <a:latin typeface="Times New Roman" pitchFamily="18" charset="0"/>
                <a:cs typeface="Times New Roman" pitchFamily="18" charset="0"/>
              </a:rPr>
              <a:t>Data Disks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Initialize a new data disk</a:t>
            </a:r>
          </a:p>
          <a:p>
            <a:r>
              <a:rPr lang="en-US" sz="2000" dirty="0">
                <a:latin typeface="Times New Roman" pitchFamily="18" charset="0"/>
                <a:cs typeface="Times New Roman" pitchFamily="18" charset="0"/>
              </a:rPr>
              <a:t>Connect to the virtual machine. </a:t>
            </a:r>
          </a:p>
          <a:p>
            <a:r>
              <a:rPr lang="en-US" sz="2000" dirty="0">
                <a:latin typeface="Times New Roman" pitchFamily="18" charset="0"/>
                <a:cs typeface="Times New Roman" pitchFamily="18" charset="0"/>
              </a:rPr>
              <a:t>After you log on to the virtual machine, open </a:t>
            </a:r>
            <a:r>
              <a:rPr lang="en-US" sz="2000" b="1" dirty="0">
                <a:latin typeface="Times New Roman" pitchFamily="18" charset="0"/>
                <a:cs typeface="Times New Roman" pitchFamily="18" charset="0"/>
              </a:rPr>
              <a:t>Server Manager</a:t>
            </a:r>
            <a:r>
              <a:rPr lang="en-US" sz="2000" dirty="0">
                <a:latin typeface="Times New Roman" pitchFamily="18" charset="0"/>
                <a:cs typeface="Times New Roman" pitchFamily="18" charset="0"/>
              </a:rPr>
              <a:t>. In the left pane, select </a:t>
            </a:r>
            <a:r>
              <a:rPr lang="en-US" sz="2000" b="1" dirty="0">
                <a:latin typeface="Times New Roman" pitchFamily="18" charset="0"/>
                <a:cs typeface="Times New Roman" pitchFamily="18" charset="0"/>
              </a:rPr>
              <a:t>File and Storage Services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Select </a:t>
            </a:r>
            <a:r>
              <a:rPr lang="en-US" sz="2000" b="1" dirty="0">
                <a:latin typeface="Times New Roman" pitchFamily="18" charset="0"/>
                <a:cs typeface="Times New Roman" pitchFamily="18" charset="0"/>
              </a:rPr>
              <a:t>Disks</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Disks</a:t>
            </a:r>
            <a:r>
              <a:rPr lang="en-US" sz="2000" dirty="0">
                <a:latin typeface="Times New Roman" pitchFamily="18" charset="0"/>
                <a:cs typeface="Times New Roman" pitchFamily="18" charset="0"/>
              </a:rPr>
              <a:t> section lists the disks. Most often, a virtual machine has disk 0, disk 1, and disk 2. Disk 0 is the operating system disk, disk 1 is the temporary disk, and disk 2 is the data disk newly attached to the virtual machine. The data disk lists the Partition as </a:t>
            </a:r>
            <a:r>
              <a:rPr lang="en-US" sz="2000" b="1" dirty="0">
                <a:latin typeface="Times New Roman" pitchFamily="18" charset="0"/>
                <a:cs typeface="Times New Roman" pitchFamily="18" charset="0"/>
              </a:rPr>
              <a:t>Unknown</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Right-click the disk and select </a:t>
            </a:r>
            <a:r>
              <a:rPr lang="en-US" sz="2000" b="1" dirty="0">
                <a:latin typeface="Times New Roman" pitchFamily="18" charset="0"/>
                <a:cs typeface="Times New Roman" pitchFamily="18" charset="0"/>
              </a:rPr>
              <a:t>Initialize</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endParaRPr lang="en-US" dirty="0"/>
          </a:p>
        </p:txBody>
      </p:sp>
      <p:pic>
        <p:nvPicPr>
          <p:cNvPr id="4" name="Picture 3" descr="con3.PNG"/>
          <p:cNvPicPr>
            <a:picLocks noChangeAspect="1"/>
          </p:cNvPicPr>
          <p:nvPr/>
        </p:nvPicPr>
        <p:blipFill>
          <a:blip r:embed="rId2" cstate="print"/>
          <a:stretch>
            <a:fillRect/>
          </a:stretch>
        </p:blipFill>
        <p:spPr>
          <a:xfrm>
            <a:off x="457200" y="2209800"/>
            <a:ext cx="7421011" cy="1905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r>
              <a:rPr lang="en-US" sz="2000" dirty="0">
                <a:latin typeface="Times New Roman" pitchFamily="18" charset="0"/>
                <a:cs typeface="Times New Roman" pitchFamily="18" charset="0"/>
              </a:rPr>
              <a:t>You're notified that all data will be erased when the disk is initialized. Click </a:t>
            </a:r>
            <a:r>
              <a:rPr lang="en-US" sz="2000" b="1" dirty="0">
                <a:latin typeface="Times New Roman" pitchFamily="18" charset="0"/>
                <a:cs typeface="Times New Roman" pitchFamily="18" charset="0"/>
              </a:rPr>
              <a:t>Yes</a:t>
            </a:r>
            <a:r>
              <a:rPr lang="en-US" sz="2000" dirty="0">
                <a:latin typeface="Times New Roman" pitchFamily="18" charset="0"/>
                <a:cs typeface="Times New Roman" pitchFamily="18" charset="0"/>
              </a:rPr>
              <a:t> to acknowledge the warning and initialize the disk. Once complete, the partition will be listed as </a:t>
            </a:r>
            <a:r>
              <a:rPr lang="en-US" sz="2000" b="1" dirty="0">
                <a:latin typeface="Times New Roman" pitchFamily="18" charset="0"/>
                <a:cs typeface="Times New Roman" pitchFamily="18" charset="0"/>
              </a:rPr>
              <a:t>GPT</a:t>
            </a:r>
            <a:r>
              <a:rPr lang="en-US" sz="2000" dirty="0">
                <a:latin typeface="Times New Roman" pitchFamily="18" charset="0"/>
                <a:cs typeface="Times New Roman" pitchFamily="18" charset="0"/>
              </a:rPr>
              <a:t>. Right-click the disk again and select </a:t>
            </a:r>
            <a:r>
              <a:rPr lang="en-US" sz="2000" b="1" dirty="0">
                <a:latin typeface="Times New Roman" pitchFamily="18" charset="0"/>
                <a:cs typeface="Times New Roman" pitchFamily="18" charset="0"/>
              </a:rPr>
              <a:t>New Volume</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Complete the wizard using the default values. When the wizard is done, the </a:t>
            </a:r>
            <a:r>
              <a:rPr lang="en-US" sz="2000" b="1" dirty="0">
                <a:latin typeface="Times New Roman" pitchFamily="18" charset="0"/>
                <a:cs typeface="Times New Roman" pitchFamily="18" charset="0"/>
              </a:rPr>
              <a:t>Volumes</a:t>
            </a:r>
            <a:r>
              <a:rPr lang="en-US" sz="2000" dirty="0">
                <a:latin typeface="Times New Roman" pitchFamily="18" charset="0"/>
                <a:cs typeface="Times New Roman" pitchFamily="18" charset="0"/>
              </a:rPr>
              <a:t> section lists the new volume. The disk is now online and ready to store data.</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solidFill>
                  <a:schemeClr val="tx1"/>
                </a:solidFill>
                <a:latin typeface="Times New Roman" pitchFamily="18" charset="0"/>
                <a:cs typeface="Times New Roman" pitchFamily="18" charset="0"/>
              </a:rPr>
              <a:t>Managing and monitoring Azure virtual machines </a:t>
            </a:r>
            <a:endParaRPr lang="en-US" dirty="0"/>
          </a:p>
        </p:txBody>
      </p:sp>
      <p:sp>
        <p:nvSpPr>
          <p:cNvPr id="3" name="Content Placeholder 2"/>
          <p:cNvSpPr>
            <a:spLocks noGrp="1"/>
          </p:cNvSpPr>
          <p:nvPr>
            <p:ph idx="1"/>
          </p:nvPr>
        </p:nvSpPr>
        <p:spPr/>
        <p:txBody>
          <a:bodyPr>
            <a:normAutofit fontScale="62500" lnSpcReduction="20000"/>
          </a:bodyPr>
          <a:lstStyle/>
          <a:p>
            <a:pPr>
              <a:lnSpc>
                <a:spcPct val="110000"/>
              </a:lnSpc>
              <a:buNone/>
            </a:pPr>
            <a:r>
              <a:rPr lang="en-US" dirty="0" smtClean="0">
                <a:latin typeface="Times New Roman" pitchFamily="18" charset="0"/>
                <a:cs typeface="Times New Roman" pitchFamily="18" charset="0"/>
              </a:rPr>
              <a:t>To view and manage backup settings for a virtual machine click the </a:t>
            </a:r>
            <a:r>
              <a:rPr lang="en-US" b="1" dirty="0" smtClean="0">
                <a:latin typeface="Times New Roman" pitchFamily="18" charset="0"/>
                <a:cs typeface="Times New Roman" pitchFamily="18" charset="0"/>
              </a:rPr>
              <a:t>Protected Items</a:t>
            </a:r>
            <a:r>
              <a:rPr lang="en-US" dirty="0" smtClean="0">
                <a:latin typeface="Times New Roman" pitchFamily="18" charset="0"/>
                <a:cs typeface="Times New Roman" pitchFamily="18" charset="0"/>
              </a:rPr>
              <a:t> tab. Click on the name of a </a:t>
            </a:r>
          </a:p>
          <a:p>
            <a:pPr>
              <a:lnSpc>
                <a:spcPct val="110000"/>
              </a:lnSpc>
              <a:buNone/>
            </a:pPr>
            <a:r>
              <a:rPr lang="en-US" dirty="0" smtClean="0">
                <a:latin typeface="Times New Roman" pitchFamily="18" charset="0"/>
                <a:cs typeface="Times New Roman" pitchFamily="18" charset="0"/>
              </a:rPr>
              <a:t>protected item to see the </a:t>
            </a:r>
            <a:r>
              <a:rPr lang="en-US" b="1" dirty="0" smtClean="0">
                <a:latin typeface="Times New Roman" pitchFamily="18" charset="0"/>
                <a:cs typeface="Times New Roman" pitchFamily="18" charset="0"/>
              </a:rPr>
              <a:t>Backup Details</a:t>
            </a:r>
            <a:r>
              <a:rPr lang="en-US" dirty="0" smtClean="0">
                <a:latin typeface="Times New Roman" pitchFamily="18" charset="0"/>
                <a:cs typeface="Times New Roman" pitchFamily="18" charset="0"/>
              </a:rPr>
              <a:t> tab, which shows you information about the last backup.</a:t>
            </a:r>
          </a:p>
          <a:p>
            <a:pPr>
              <a:lnSpc>
                <a:spcPct val="110000"/>
              </a:lnSpc>
              <a:buNone/>
            </a:pPr>
            <a:r>
              <a:rPr lang="en-US" dirty="0" smtClean="0">
                <a:latin typeface="Times New Roman" pitchFamily="18" charset="0"/>
                <a:cs typeface="Times New Roman" pitchFamily="18" charset="0"/>
              </a:rPr>
              <a:t>To view and manage backup policy settings for a virtual machine click the </a:t>
            </a:r>
            <a:r>
              <a:rPr lang="en-US" b="1" dirty="0" smtClean="0">
                <a:latin typeface="Times New Roman" pitchFamily="18" charset="0"/>
                <a:cs typeface="Times New Roman" pitchFamily="18" charset="0"/>
              </a:rPr>
              <a:t>Policies</a:t>
            </a:r>
            <a:r>
              <a:rPr lang="en-US" dirty="0" smtClean="0">
                <a:latin typeface="Times New Roman" pitchFamily="18" charset="0"/>
                <a:cs typeface="Times New Roman" pitchFamily="18" charset="0"/>
              </a:rPr>
              <a:t> tab.</a:t>
            </a:r>
          </a:p>
          <a:p>
            <a:pPr>
              <a:lnSpc>
                <a:spcPct val="110000"/>
              </a:lnSpc>
              <a:buNone/>
            </a:pPr>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Backup Policies</a:t>
            </a:r>
            <a:r>
              <a:rPr lang="en-US" dirty="0" smtClean="0">
                <a:latin typeface="Times New Roman" pitchFamily="18" charset="0"/>
                <a:cs typeface="Times New Roman" pitchFamily="18" charset="0"/>
              </a:rPr>
              <a:t> tab shows you the existing policy. You can modify as needed. If you need to create a new </a:t>
            </a:r>
          </a:p>
          <a:p>
            <a:pPr>
              <a:lnSpc>
                <a:spcPct val="110000"/>
              </a:lnSpc>
              <a:buNone/>
            </a:pPr>
            <a:r>
              <a:rPr lang="en-US" dirty="0" smtClean="0">
                <a:latin typeface="Times New Roman" pitchFamily="18" charset="0"/>
                <a:cs typeface="Times New Roman" pitchFamily="18" charset="0"/>
              </a:rPr>
              <a:t>policy click </a:t>
            </a:r>
            <a:r>
              <a:rPr lang="en-US" b="1" dirty="0" smtClean="0">
                <a:latin typeface="Times New Roman" pitchFamily="18" charset="0"/>
                <a:cs typeface="Times New Roman" pitchFamily="18" charset="0"/>
              </a:rPr>
              <a:t>Create</a:t>
            </a:r>
            <a:r>
              <a:rPr lang="en-US" dirty="0" smtClean="0">
                <a:latin typeface="Times New Roman" pitchFamily="18" charset="0"/>
                <a:cs typeface="Times New Roman" pitchFamily="18" charset="0"/>
              </a:rPr>
              <a:t> on the </a:t>
            </a:r>
            <a:r>
              <a:rPr lang="en-US" b="1" dirty="0" smtClean="0">
                <a:latin typeface="Times New Roman" pitchFamily="18" charset="0"/>
                <a:cs typeface="Times New Roman" pitchFamily="18" charset="0"/>
              </a:rPr>
              <a:t>Policies</a:t>
            </a:r>
            <a:r>
              <a:rPr lang="en-US" dirty="0" smtClean="0">
                <a:latin typeface="Times New Roman" pitchFamily="18" charset="0"/>
                <a:cs typeface="Times New Roman" pitchFamily="18" charset="0"/>
              </a:rPr>
              <a:t> page. Note that if you want to remove a policy it shouldn't have any</a:t>
            </a:r>
          </a:p>
          <a:p>
            <a:pPr>
              <a:lnSpc>
                <a:spcPct val="110000"/>
              </a:lnSpc>
              <a:buNone/>
            </a:pPr>
            <a:r>
              <a:rPr lang="en-US" dirty="0" smtClean="0">
                <a:latin typeface="Times New Roman" pitchFamily="18" charset="0"/>
                <a:cs typeface="Times New Roman" pitchFamily="18" charset="0"/>
              </a:rPr>
              <a:t>virtual machines associated with it.</a:t>
            </a:r>
          </a:p>
          <a:p>
            <a:pPr>
              <a:lnSpc>
                <a:spcPct val="110000"/>
              </a:lnSpc>
              <a:buNone/>
            </a:pPr>
            <a:r>
              <a:rPr lang="en-US" dirty="0" smtClean="0">
                <a:latin typeface="Times New Roman" pitchFamily="18" charset="0"/>
                <a:cs typeface="Times New Roman" pitchFamily="18" charset="0"/>
              </a:rPr>
              <a:t>You can get more information about actions or status for a virtual machine on the </a:t>
            </a:r>
            <a:r>
              <a:rPr lang="en-US" b="1" dirty="0" smtClean="0">
                <a:latin typeface="Times New Roman" pitchFamily="18" charset="0"/>
                <a:cs typeface="Times New Roman" pitchFamily="18" charset="0"/>
              </a:rPr>
              <a:t>Jobs</a:t>
            </a:r>
            <a:r>
              <a:rPr lang="en-US" dirty="0" smtClean="0">
                <a:latin typeface="Times New Roman" pitchFamily="18" charset="0"/>
                <a:cs typeface="Times New Roman" pitchFamily="18" charset="0"/>
              </a:rPr>
              <a:t> page. Click a job in the</a:t>
            </a:r>
          </a:p>
          <a:p>
            <a:pPr>
              <a:lnSpc>
                <a:spcPct val="110000"/>
              </a:lnSpc>
              <a:buNone/>
            </a:pPr>
            <a:r>
              <a:rPr lang="en-US" dirty="0" smtClean="0">
                <a:latin typeface="Times New Roman" pitchFamily="18" charset="0"/>
                <a:cs typeface="Times New Roman" pitchFamily="18" charset="0"/>
              </a:rPr>
              <a:t>list to get more details, or filter jobs for a specific virtual machine.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agadish\Desktop\photos\monitoring_virtual_machines.jpg"/>
          <p:cNvPicPr>
            <a:picLocks noGrp="1" noChangeAspect="1" noChangeArrowheads="1"/>
          </p:cNvPicPr>
          <p:nvPr>
            <p:ph idx="1"/>
          </p:nvPr>
        </p:nvPicPr>
        <p:blipFill>
          <a:blip r:embed="rId2" cstate="print"/>
          <a:srcRect/>
          <a:stretch>
            <a:fillRect/>
          </a:stretch>
        </p:blipFill>
        <p:spPr bwMode="auto">
          <a:xfrm>
            <a:off x="381000" y="838200"/>
            <a:ext cx="8153400" cy="54102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1"/>
                </a:solidFill>
                <a:latin typeface="Times New Roman" pitchFamily="18" charset="0"/>
                <a:cs typeface="Times New Roman" pitchFamily="18" charset="0"/>
              </a:rPr>
              <a:t>Managing classic virtual machines</a:t>
            </a:r>
            <a:endParaRPr lang="en-US" dirty="0"/>
          </a:p>
        </p:txBody>
      </p:sp>
      <p:sp>
        <p:nvSpPr>
          <p:cNvPr id="3" name="Content Placeholder 2"/>
          <p:cNvSpPr>
            <a:spLocks noGrp="1"/>
          </p:cNvSpPr>
          <p:nvPr>
            <p:ph idx="1"/>
          </p:nvPr>
        </p:nvSpPr>
        <p:spPr/>
        <p:txBody>
          <a:bodyPr>
            <a:normAutofit fontScale="92500"/>
          </a:bodyPr>
          <a:lstStyle/>
          <a:p>
            <a:pPr algn="just">
              <a:lnSpc>
                <a:spcPct val="150000"/>
              </a:lnSpc>
              <a:buNone/>
            </a:pPr>
            <a:r>
              <a:rPr lang="en-US" sz="2200" dirty="0" smtClean="0">
                <a:latin typeface="Times New Roman" pitchFamily="18" charset="0"/>
                <a:cs typeface="Times New Roman" pitchFamily="18" charset="0"/>
              </a:rPr>
              <a:t>The classic virtual system instances are managed by </a:t>
            </a:r>
            <a:r>
              <a:rPr lang="en-US" sz="2200" dirty="0" err="1" smtClean="0">
                <a:latin typeface="Times New Roman" pitchFamily="18" charset="0"/>
                <a:cs typeface="Times New Roman" pitchFamily="18" charset="0"/>
              </a:rPr>
              <a:t>PureApplication</a:t>
            </a:r>
            <a:r>
              <a:rPr lang="en-US" sz="2200" dirty="0" smtClean="0">
                <a:latin typeface="Times New Roman" pitchFamily="18" charset="0"/>
                <a:cs typeface="Times New Roman" pitchFamily="18" charset="0"/>
              </a:rPr>
              <a:t> Software and can be serviced and accessed through the </a:t>
            </a:r>
          </a:p>
          <a:p>
            <a:pPr algn="just">
              <a:lnSpc>
                <a:spcPct val="150000"/>
              </a:lnSpc>
              <a:buNone/>
            </a:pPr>
            <a:r>
              <a:rPr lang="en-US" sz="2200" dirty="0" smtClean="0">
                <a:latin typeface="Times New Roman" pitchFamily="18" charset="0"/>
                <a:cs typeface="Times New Roman" pitchFamily="18" charset="0"/>
              </a:rPr>
              <a:t>console. Classic virtual system instances managed by </a:t>
            </a:r>
            <a:r>
              <a:rPr lang="en-US" sz="2200" dirty="0" err="1" smtClean="0">
                <a:latin typeface="Times New Roman" pitchFamily="18" charset="0"/>
                <a:cs typeface="Times New Roman" pitchFamily="18" charset="0"/>
              </a:rPr>
              <a:t>PureApplication</a:t>
            </a:r>
            <a:r>
              <a:rPr lang="en-US" sz="2200" dirty="0" smtClean="0">
                <a:latin typeface="Times New Roman" pitchFamily="18" charset="0"/>
                <a:cs typeface="Times New Roman" pitchFamily="18" charset="0"/>
              </a:rPr>
              <a:t> Software are dynamic. Virtual machines can be added </a:t>
            </a:r>
          </a:p>
          <a:p>
            <a:pPr algn="just">
              <a:lnSpc>
                <a:spcPct val="150000"/>
              </a:lnSpc>
              <a:buNone/>
            </a:pPr>
            <a:r>
              <a:rPr lang="en-US" sz="2200" dirty="0" smtClean="0">
                <a:latin typeface="Times New Roman" pitchFamily="18" charset="0"/>
                <a:cs typeface="Times New Roman" pitchFamily="18" charset="0"/>
              </a:rPr>
              <a:t>or removed to allow your virtual systems to scale based on current demand. You can increase the capacity of your virtual </a:t>
            </a:r>
          </a:p>
          <a:p>
            <a:pPr algn="just">
              <a:lnSpc>
                <a:spcPct val="150000"/>
              </a:lnSpc>
              <a:buNone/>
            </a:pPr>
            <a:r>
              <a:rPr lang="en-US" sz="2200" dirty="0" smtClean="0">
                <a:latin typeface="Times New Roman" pitchFamily="18" charset="0"/>
                <a:cs typeface="Times New Roman" pitchFamily="18" charset="0"/>
              </a:rPr>
              <a:t>machines to scale for increased user demands by creating clones of existing virtual machines. If needed, you can scale down </a:t>
            </a:r>
          </a:p>
          <a:p>
            <a:pPr algn="just">
              <a:lnSpc>
                <a:spcPct val="150000"/>
              </a:lnSpc>
              <a:buNone/>
            </a:pPr>
            <a:r>
              <a:rPr lang="en-US" sz="2200" dirty="0" smtClean="0">
                <a:latin typeface="Times New Roman" pitchFamily="18" charset="0"/>
                <a:cs typeface="Times New Roman" pitchFamily="18" charset="0"/>
              </a:rPr>
              <a:t>the environment and remove unnecessary virtual machines.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agadish\Desktop\photos\arm_arch1.png"/>
          <p:cNvPicPr>
            <a:picLocks noGrp="1" noChangeAspect="1" noChangeArrowheads="1"/>
          </p:cNvPicPr>
          <p:nvPr>
            <p:ph idx="1"/>
          </p:nvPr>
        </p:nvPicPr>
        <p:blipFill>
          <a:blip r:embed="rId2" cstate="print"/>
          <a:srcRect/>
          <a:stretch>
            <a:fillRect/>
          </a:stretch>
        </p:blipFill>
        <p:spPr bwMode="auto">
          <a:xfrm>
            <a:off x="533400" y="304800"/>
            <a:ext cx="8229600" cy="582136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1"/>
                </a:solidFill>
                <a:latin typeface="Times New Roman" pitchFamily="18" charset="0"/>
                <a:cs typeface="Times New Roman" pitchFamily="18" charset="0"/>
              </a:rPr>
              <a:t>Configuring availability</a:t>
            </a:r>
            <a:endParaRPr lang="en-US" sz="3200" dirty="0"/>
          </a:p>
        </p:txBody>
      </p:sp>
      <p:sp>
        <p:nvSpPr>
          <p:cNvPr id="3" name="Content Placeholder 2"/>
          <p:cNvSpPr>
            <a:spLocks noGrp="1"/>
          </p:cNvSpPr>
          <p:nvPr>
            <p:ph idx="1"/>
          </p:nvPr>
        </p:nvSpPr>
        <p:spPr/>
        <p:txBody>
          <a:bodyPr/>
          <a:lstStyle/>
          <a:p>
            <a:r>
              <a:rPr lang="en-US" sz="2000" dirty="0">
                <a:latin typeface="Times New Roman" pitchFamily="18" charset="0"/>
                <a:cs typeface="Times New Roman" pitchFamily="18" charset="0"/>
              </a:rPr>
              <a:t>To use the Azure portal:</a:t>
            </a:r>
          </a:p>
          <a:p>
            <a:r>
              <a:rPr lang="en-US" sz="2000" dirty="0">
                <a:latin typeface="Times New Roman" pitchFamily="18" charset="0"/>
                <a:cs typeface="Times New Roman" pitchFamily="18" charset="0"/>
              </a:rPr>
              <a:t>If you haven't already done so, sign in to the </a:t>
            </a:r>
            <a:r>
              <a:rPr lang="en-US" sz="2000" dirty="0">
                <a:latin typeface="Times New Roman" pitchFamily="18" charset="0"/>
                <a:cs typeface="Times New Roman" pitchFamily="18" charset="0"/>
                <a:hlinkClick r:id="rId2"/>
              </a:rPr>
              <a:t>Azure portal</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On the hub menu, click </a:t>
            </a:r>
            <a:r>
              <a:rPr lang="en-US" sz="2000" b="1" dirty="0">
                <a:latin typeface="Times New Roman" pitchFamily="18" charset="0"/>
                <a:cs typeface="Times New Roman" pitchFamily="18" charset="0"/>
              </a:rPr>
              <a:t>+ New</a:t>
            </a:r>
            <a:r>
              <a:rPr lang="en-US" sz="2000" dirty="0">
                <a:latin typeface="Times New Roman" pitchFamily="18" charset="0"/>
                <a:cs typeface="Times New Roman" pitchFamily="18" charset="0"/>
              </a:rPr>
              <a:t>, and then click </a:t>
            </a:r>
            <a:r>
              <a:rPr lang="en-US" sz="2000" b="1" dirty="0">
                <a:latin typeface="Times New Roman" pitchFamily="18" charset="0"/>
                <a:cs typeface="Times New Roman" pitchFamily="18" charset="0"/>
              </a:rPr>
              <a:t>Virtual Machine</a:t>
            </a:r>
            <a:r>
              <a:rPr lang="en-US" sz="2000" dirty="0">
                <a:latin typeface="Times New Roman" pitchFamily="18" charset="0"/>
                <a:cs typeface="Times New Roman" pitchFamily="18" charset="0"/>
              </a:rPr>
              <a:t>.</a:t>
            </a:r>
          </a:p>
          <a:p>
            <a:endParaRPr lang="en-US" dirty="0"/>
          </a:p>
        </p:txBody>
      </p:sp>
      <p:pic>
        <p:nvPicPr>
          <p:cNvPr id="4" name="Picture 3" descr="AVAIL1.PNG"/>
          <p:cNvPicPr>
            <a:picLocks noChangeAspect="1"/>
          </p:cNvPicPr>
          <p:nvPr/>
        </p:nvPicPr>
        <p:blipFill>
          <a:blip r:embed="rId3" cstate="print"/>
          <a:stretch>
            <a:fillRect/>
          </a:stretch>
        </p:blipFill>
        <p:spPr>
          <a:xfrm>
            <a:off x="1295400" y="3276600"/>
            <a:ext cx="6781800" cy="263879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latin typeface="Times New Roman" pitchFamily="18" charset="0"/>
                <a:cs typeface="Times New Roman" pitchFamily="18" charset="0"/>
              </a:rPr>
              <a:t>Select the Marketplace virtual machine image you wish to use. You can choose to create a Linux or Windows virtual machine.</a:t>
            </a:r>
          </a:p>
          <a:p>
            <a:r>
              <a:rPr lang="en-US" sz="2000" dirty="0">
                <a:latin typeface="Times New Roman" pitchFamily="18" charset="0"/>
                <a:cs typeface="Times New Roman" pitchFamily="18" charset="0"/>
              </a:rPr>
              <a:t>For the selected virtual machine, verify that the deployment model is set to </a:t>
            </a:r>
            <a:r>
              <a:rPr lang="en-US" sz="2000" b="1" dirty="0">
                <a:latin typeface="Times New Roman" pitchFamily="18" charset="0"/>
                <a:cs typeface="Times New Roman" pitchFamily="18" charset="0"/>
              </a:rPr>
              <a:t>Classic</a:t>
            </a:r>
            <a:r>
              <a:rPr lang="en-US" sz="2000" dirty="0">
                <a:latin typeface="Times New Roman" pitchFamily="18" charset="0"/>
                <a:cs typeface="Times New Roman" pitchFamily="18" charset="0"/>
              </a:rPr>
              <a:t> and then click </a:t>
            </a:r>
            <a:r>
              <a:rPr lang="en-US" sz="2000" b="1" dirty="0" smtClean="0">
                <a:latin typeface="Times New Roman" pitchFamily="18" charset="0"/>
                <a:cs typeface="Times New Roman" pitchFamily="18" charset="0"/>
              </a:rPr>
              <a:t>Create</a:t>
            </a:r>
          </a:p>
          <a:p>
            <a:endParaRPr lang="en-US" sz="2000" b="1" dirty="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r>
              <a:rPr lang="en-US" sz="2000" dirty="0"/>
              <a:t>Enter a virtual machine name, user name and password (for Windows machines) or SSH public key (for Linux machines).</a:t>
            </a:r>
          </a:p>
          <a:p>
            <a:r>
              <a:rPr lang="en-US" sz="2000" dirty="0"/>
              <a:t>Choose the VM size and then click </a:t>
            </a:r>
            <a:r>
              <a:rPr lang="en-US" sz="2000" b="1" dirty="0"/>
              <a:t>Select</a:t>
            </a:r>
            <a:r>
              <a:rPr lang="en-US" sz="2000" dirty="0"/>
              <a:t> to continue.</a:t>
            </a:r>
          </a:p>
          <a:p>
            <a:endParaRPr lang="en-US" sz="2000" b="1"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dirty="0"/>
          </a:p>
        </p:txBody>
      </p:sp>
      <p:pic>
        <p:nvPicPr>
          <p:cNvPr id="4" name="Picture 3" descr="AVAIL2.PNG"/>
          <p:cNvPicPr>
            <a:picLocks noChangeAspect="1"/>
          </p:cNvPicPr>
          <p:nvPr/>
        </p:nvPicPr>
        <p:blipFill>
          <a:blip r:embed="rId2" cstate="print"/>
          <a:stretch>
            <a:fillRect/>
          </a:stretch>
        </p:blipFill>
        <p:spPr>
          <a:xfrm>
            <a:off x="1905000" y="3019368"/>
            <a:ext cx="3981633" cy="109543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000" dirty="0">
                <a:latin typeface="Times New Roman" pitchFamily="18" charset="0"/>
                <a:cs typeface="Times New Roman" pitchFamily="18" charset="0"/>
              </a:rPr>
              <a:t>Choose </a:t>
            </a:r>
            <a:r>
              <a:rPr lang="en-US" sz="2000" b="1" dirty="0">
                <a:latin typeface="Times New Roman" pitchFamily="18" charset="0"/>
                <a:cs typeface="Times New Roman" pitchFamily="18" charset="0"/>
              </a:rPr>
              <a:t>Optional Configuration &gt; Availability set</a:t>
            </a:r>
            <a:r>
              <a:rPr lang="en-US" sz="2000" dirty="0">
                <a:latin typeface="Times New Roman" pitchFamily="18" charset="0"/>
                <a:cs typeface="Times New Roman" pitchFamily="18" charset="0"/>
              </a:rPr>
              <a:t>, and select the availability set you wish to add the virtual machine to</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a:t>Review your configuration settings. When you're done, click </a:t>
            </a:r>
            <a:r>
              <a:rPr lang="en-US" sz="2000" b="1" dirty="0"/>
              <a:t>Create</a:t>
            </a:r>
            <a:r>
              <a:rPr lang="en-US" sz="2000" dirty="0"/>
              <a:t>.</a:t>
            </a:r>
          </a:p>
          <a:p>
            <a:r>
              <a:rPr lang="en-US" sz="2000" dirty="0"/>
              <a:t>While Azure creates your virtual machine, you can track the progress under </a:t>
            </a:r>
            <a:r>
              <a:rPr lang="en-US" sz="2000" b="1" dirty="0"/>
              <a:t>Virtual Machines</a:t>
            </a:r>
            <a:r>
              <a:rPr lang="en-US" sz="2000" dirty="0"/>
              <a:t> in the hub menu.</a:t>
            </a:r>
          </a:p>
          <a:p>
            <a:endParaRPr lang="en-US" sz="2000" dirty="0">
              <a:latin typeface="Times New Roman" pitchFamily="18" charset="0"/>
              <a:cs typeface="Times New Roman" pitchFamily="18" charset="0"/>
            </a:endParaRPr>
          </a:p>
        </p:txBody>
      </p:sp>
      <p:pic>
        <p:nvPicPr>
          <p:cNvPr id="4" name="Picture 3" descr="AVAIL3.PNG"/>
          <p:cNvPicPr>
            <a:picLocks noChangeAspect="1"/>
          </p:cNvPicPr>
          <p:nvPr/>
        </p:nvPicPr>
        <p:blipFill>
          <a:blip r:embed="rId2" cstate="print"/>
          <a:stretch>
            <a:fillRect/>
          </a:stretch>
        </p:blipFill>
        <p:spPr>
          <a:xfrm>
            <a:off x="1219200" y="1219200"/>
            <a:ext cx="6629400" cy="246727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dirty="0" smtClean="0">
                <a:solidFill>
                  <a:schemeClr val="tx1"/>
                </a:solidFill>
                <a:latin typeface="Times New Roman" pitchFamily="18" charset="0"/>
                <a:cs typeface="Times New Roman" pitchFamily="18" charset="0"/>
              </a:rPr>
              <a:t>Implementing desired state configuration (DSC)</a:t>
            </a:r>
            <a:endParaRPr lang="en-US" sz="3200" dirty="0"/>
          </a:p>
        </p:txBody>
      </p:sp>
      <p:sp>
        <p:nvSpPr>
          <p:cNvPr id="3" name="Content Placeholder 2"/>
          <p:cNvSpPr>
            <a:spLocks noGrp="1"/>
          </p:cNvSpPr>
          <p:nvPr>
            <p:ph idx="1"/>
          </p:nvPr>
        </p:nvSpPr>
        <p:spPr>
          <a:xfrm>
            <a:off x="457200" y="685800"/>
            <a:ext cx="8229600" cy="5440363"/>
          </a:xfrm>
        </p:spPr>
        <p:txBody>
          <a:bodyPr/>
          <a:lstStyle/>
          <a:p>
            <a:r>
              <a:rPr lang="en-US" sz="2000" dirty="0">
                <a:latin typeface="Times New Roman" pitchFamily="18" charset="0"/>
                <a:cs typeface="Times New Roman" pitchFamily="18" charset="0"/>
              </a:rPr>
              <a:t>Log in to your Azure subscription with the Login-</a:t>
            </a:r>
            <a:r>
              <a:rPr lang="en-US" sz="2000" dirty="0" err="1">
                <a:latin typeface="Times New Roman" pitchFamily="18" charset="0"/>
                <a:cs typeface="Times New Roman" pitchFamily="18" charset="0"/>
              </a:rPr>
              <a:t>AzureRmAccount</a:t>
            </a:r>
            <a:r>
              <a:rPr lang="en-US" sz="2000" dirty="0">
                <a:latin typeface="Times New Roman" pitchFamily="18" charset="0"/>
                <a:cs typeface="Times New Roman" pitchFamily="18" charset="0"/>
              </a:rPr>
              <a:t> command and follow the on-screen directions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In a text editor, type the following and save it locally as </a:t>
            </a:r>
            <a:r>
              <a:rPr lang="en-US" sz="2000" dirty="0" smtClean="0">
                <a:latin typeface="Times New Roman" pitchFamily="18" charset="0"/>
                <a:cs typeface="Times New Roman" pitchFamily="18" charset="0"/>
              </a:rPr>
              <a:t>TestConfig.ps1</a:t>
            </a:r>
            <a:r>
              <a:rPr lang="en-US" sz="2000" dirty="0">
                <a:latin typeface="Times New Roman" pitchFamily="18" charset="0"/>
                <a:cs typeface="Times New Roman" pitchFamily="18" charset="0"/>
              </a:rPr>
              <a:t>.</a:t>
            </a:r>
          </a:p>
          <a:p>
            <a:endParaRPr lang="en-US" dirty="0"/>
          </a:p>
        </p:txBody>
      </p:sp>
      <p:pic>
        <p:nvPicPr>
          <p:cNvPr id="4" name="Picture 3" descr="IMPL1.PNG"/>
          <p:cNvPicPr>
            <a:picLocks noChangeAspect="1"/>
          </p:cNvPicPr>
          <p:nvPr/>
        </p:nvPicPr>
        <p:blipFill>
          <a:blip r:embed="rId2" cstate="print"/>
          <a:stretch>
            <a:fillRect/>
          </a:stretch>
        </p:blipFill>
        <p:spPr>
          <a:xfrm>
            <a:off x="751941" y="1676400"/>
            <a:ext cx="7640117" cy="990600"/>
          </a:xfrm>
          <a:prstGeom prst="rect">
            <a:avLst/>
          </a:prstGeom>
        </p:spPr>
      </p:pic>
      <p:pic>
        <p:nvPicPr>
          <p:cNvPr id="5" name="Picture 4" descr="IMPL2.PNG"/>
          <p:cNvPicPr>
            <a:picLocks noChangeAspect="1"/>
          </p:cNvPicPr>
          <p:nvPr/>
        </p:nvPicPr>
        <p:blipFill>
          <a:blip r:embed="rId3" cstate="print"/>
          <a:stretch>
            <a:fillRect/>
          </a:stretch>
        </p:blipFill>
        <p:spPr>
          <a:xfrm>
            <a:off x="694783" y="3581400"/>
            <a:ext cx="7754433" cy="2971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200" dirty="0" smtClean="0">
                <a:solidFill>
                  <a:schemeClr val="tx1"/>
                </a:solidFill>
                <a:latin typeface="Times New Roman" pitchFamily="18" charset="0"/>
                <a:cs typeface="Times New Roman" pitchFamily="18" charset="0"/>
              </a:rPr>
              <a:t>Configuring virtual machines</a:t>
            </a:r>
            <a:endParaRPr lang="en-US" sz="3200" dirty="0"/>
          </a:p>
        </p:txBody>
      </p:sp>
      <p:sp>
        <p:nvSpPr>
          <p:cNvPr id="3" name="Content Placeholder 2"/>
          <p:cNvSpPr>
            <a:spLocks noGrp="1"/>
          </p:cNvSpPr>
          <p:nvPr>
            <p:ph idx="1"/>
          </p:nvPr>
        </p:nvSpPr>
        <p:spPr>
          <a:xfrm>
            <a:off x="457200" y="762000"/>
            <a:ext cx="8229600" cy="5364163"/>
          </a:xfrm>
        </p:spPr>
        <p:txBody>
          <a:bodyPr/>
          <a:lstStyle/>
          <a:p>
            <a:r>
              <a:rPr lang="en-US" sz="2000" dirty="0">
                <a:latin typeface="Times New Roman" pitchFamily="18" charset="0"/>
                <a:cs typeface="Times New Roman" pitchFamily="18" charset="0"/>
              </a:rPr>
              <a:t>Sign in to the </a:t>
            </a:r>
            <a:r>
              <a:rPr lang="en-US" sz="2000" dirty="0">
                <a:latin typeface="Times New Roman" pitchFamily="18" charset="0"/>
                <a:cs typeface="Times New Roman" pitchFamily="18" charset="0"/>
                <a:hlinkClick r:id="rId2"/>
              </a:rPr>
              <a:t>Azure portal</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Starting in the upper left, click </a:t>
            </a:r>
            <a:r>
              <a:rPr lang="en-US" sz="2000" b="1" dirty="0">
                <a:latin typeface="Times New Roman" pitchFamily="18" charset="0"/>
                <a:cs typeface="Times New Roman" pitchFamily="18" charset="0"/>
              </a:rPr>
              <a:t>New &gt; Compute &gt; Windows Server 2016 Datacenter</a:t>
            </a:r>
            <a:r>
              <a:rPr lang="en-US" sz="2000" dirty="0">
                <a:latin typeface="Times New Roman" pitchFamily="18" charset="0"/>
                <a:cs typeface="Times New Roman" pitchFamily="18" charset="0"/>
              </a:rPr>
              <a:t>.</a:t>
            </a:r>
          </a:p>
          <a:p>
            <a:endParaRPr lang="en-US" dirty="0"/>
          </a:p>
        </p:txBody>
      </p:sp>
      <p:pic>
        <p:nvPicPr>
          <p:cNvPr id="4" name="Picture 3" descr="config1.PNG"/>
          <p:cNvPicPr>
            <a:picLocks noChangeAspect="1"/>
          </p:cNvPicPr>
          <p:nvPr/>
        </p:nvPicPr>
        <p:blipFill>
          <a:blip r:embed="rId3" cstate="print"/>
          <a:stretch>
            <a:fillRect/>
          </a:stretch>
        </p:blipFill>
        <p:spPr>
          <a:xfrm>
            <a:off x="838200" y="1823813"/>
            <a:ext cx="7772400" cy="321037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solidFill>
                  <a:schemeClr val="tx1"/>
                </a:solidFill>
                <a:latin typeface="Times New Roman" pitchFamily="18" charset="0"/>
                <a:cs typeface="Times New Roman" pitchFamily="18" charset="0"/>
              </a:rPr>
              <a:t>Implementing storage space–based volumes </a:t>
            </a:r>
            <a:endParaRPr lang="en-US" sz="3200" dirty="0"/>
          </a:p>
        </p:txBody>
      </p:sp>
      <p:sp>
        <p:nvSpPr>
          <p:cNvPr id="3" name="Content Placeholder 2"/>
          <p:cNvSpPr>
            <a:spLocks noGrp="1"/>
          </p:cNvSpPr>
          <p:nvPr>
            <p:ph idx="1"/>
          </p:nvPr>
        </p:nvSpPr>
        <p:spPr>
          <a:xfrm>
            <a:off x="457200" y="762000"/>
            <a:ext cx="8229600" cy="5364163"/>
          </a:xfrm>
        </p:spPr>
        <p:txBody>
          <a:bodyPr>
            <a:normAutofit/>
          </a:bodyPr>
          <a:lstStyle/>
          <a:p>
            <a:r>
              <a:rPr lang="en-US" sz="2000" dirty="0">
                <a:latin typeface="Times New Roman" pitchFamily="18" charset="0"/>
                <a:cs typeface="Times New Roman" pitchFamily="18" charset="0"/>
              </a:rPr>
              <a:t>Log into the guest OS of the virtual machine.</a:t>
            </a:r>
          </a:p>
          <a:p>
            <a:r>
              <a:rPr lang="en-US" sz="2000" dirty="0">
                <a:latin typeface="Times New Roman" pitchFamily="18" charset="0"/>
                <a:cs typeface="Times New Roman" pitchFamily="18" charset="0"/>
              </a:rPr>
              <a:t>Launch </a:t>
            </a:r>
            <a:r>
              <a:rPr lang="en-US" sz="2000" dirty="0" err="1">
                <a:latin typeface="Times New Roman" pitchFamily="18" charset="0"/>
                <a:cs typeface="Times New Roman" pitchFamily="18" charset="0"/>
              </a:rPr>
              <a:t>PowerShell</a:t>
            </a:r>
            <a:r>
              <a:rPr lang="en-US" sz="2000" dirty="0">
                <a:latin typeface="Times New Roman" pitchFamily="18" charset="0"/>
                <a:cs typeface="Times New Roman" pitchFamily="18" charset="0"/>
              </a:rPr>
              <a:t> and run some </a:t>
            </a:r>
            <a:r>
              <a:rPr lang="en-US" sz="2000" dirty="0" err="1">
                <a:latin typeface="Times New Roman" pitchFamily="18" charset="0"/>
                <a:cs typeface="Times New Roman" pitchFamily="18" charset="0"/>
              </a:rPr>
              <a:t>PowerShell</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cmdlets</a:t>
            </a:r>
            <a:r>
              <a:rPr lang="en-US" sz="2000" dirty="0">
                <a:latin typeface="Times New Roman" pitchFamily="18" charset="0"/>
                <a:cs typeface="Times New Roman" pitchFamily="18" charset="0"/>
              </a:rPr>
              <a:t>. You can write a script and run this instead if you want to minimize human effort.</a:t>
            </a:r>
          </a:p>
          <a:p>
            <a:r>
              <a:rPr lang="en-US" sz="2000" dirty="0">
                <a:latin typeface="Times New Roman" pitchFamily="18" charset="0"/>
                <a:cs typeface="Times New Roman" pitchFamily="18" charset="0"/>
              </a:rPr>
              <a:t>Next, we’ll run the following </a:t>
            </a:r>
            <a:r>
              <a:rPr lang="en-US" sz="2000" dirty="0" err="1">
                <a:latin typeface="Times New Roman" pitchFamily="18" charset="0"/>
                <a:cs typeface="Times New Roman" pitchFamily="18" charset="0"/>
              </a:rPr>
              <a:t>cmdlets</a:t>
            </a:r>
            <a:r>
              <a:rPr lang="en-US" sz="2000" dirty="0">
                <a:latin typeface="Times New Roman" pitchFamily="18" charset="0"/>
                <a:cs typeface="Times New Roman" pitchFamily="18" charset="0"/>
              </a:rPr>
              <a:t>. The first </a:t>
            </a:r>
            <a:r>
              <a:rPr lang="en-US" sz="2000" dirty="0" err="1">
                <a:latin typeface="Times New Roman" pitchFamily="18" charset="0"/>
                <a:cs typeface="Times New Roman" pitchFamily="18" charset="0"/>
              </a:rPr>
              <a:t>cmdlet</a:t>
            </a:r>
            <a:r>
              <a:rPr lang="en-US" sz="2000" dirty="0">
                <a:latin typeface="Times New Roman" pitchFamily="18" charset="0"/>
                <a:cs typeface="Times New Roman" pitchFamily="18" charset="0"/>
              </a:rPr>
              <a:t> will create a storage pool, which is the domain of performance and fault tolerance. Stated differently, any virtual disk that you create is spread across all the disks of a storage pool. If you want to maximize the performance of two data volumes, such as SQL Server logs and database file volumes, then create two storage pools using two sets of data disks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endParaRPr lang="en-US" dirty="0"/>
          </a:p>
        </p:txBody>
      </p:sp>
      <p:pic>
        <p:nvPicPr>
          <p:cNvPr id="4" name="Picture 3" descr="STORE.PNG"/>
          <p:cNvPicPr>
            <a:picLocks noChangeAspect="1"/>
          </p:cNvPicPr>
          <p:nvPr/>
        </p:nvPicPr>
        <p:blipFill>
          <a:blip r:embed="rId2" cstate="print"/>
          <a:stretch>
            <a:fillRect/>
          </a:stretch>
        </p:blipFill>
        <p:spPr>
          <a:xfrm>
            <a:off x="0" y="3657600"/>
            <a:ext cx="9144000" cy="3200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92500" lnSpcReduction="10000"/>
          </a:bodyPr>
          <a:lstStyle/>
          <a:p>
            <a:r>
              <a:rPr lang="en-US" sz="2000" dirty="0">
                <a:latin typeface="Times New Roman" pitchFamily="18" charset="0"/>
                <a:cs typeface="Times New Roman" pitchFamily="18" charset="0"/>
              </a:rPr>
              <a:t>On the Windows Server 2016 Datacenter, select the Classic deployment model. Click Create</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200" b="1" dirty="0">
                <a:latin typeface="Times New Roman" pitchFamily="18" charset="0"/>
                <a:cs typeface="Times New Roman" pitchFamily="18" charset="0"/>
              </a:rPr>
              <a:t>Basics blade</a:t>
            </a:r>
          </a:p>
          <a:p>
            <a:pPr>
              <a:buNone/>
            </a:pPr>
            <a:r>
              <a:rPr lang="en-US" sz="2200" dirty="0">
                <a:latin typeface="Times New Roman" pitchFamily="18" charset="0"/>
                <a:cs typeface="Times New Roman" pitchFamily="18" charset="0"/>
              </a:rPr>
              <a:t>The Basics blade requests administrative information for the virtual machine.</a:t>
            </a:r>
          </a:p>
          <a:p>
            <a:pPr>
              <a:buNone/>
            </a:pPr>
            <a:r>
              <a:rPr lang="en-US" sz="2200" dirty="0">
                <a:latin typeface="Times New Roman" pitchFamily="18" charset="0"/>
                <a:cs typeface="Times New Roman" pitchFamily="18" charset="0"/>
              </a:rPr>
              <a:t>Enter a </a:t>
            </a:r>
            <a:r>
              <a:rPr lang="en-US" sz="2200" b="1" dirty="0">
                <a:latin typeface="Times New Roman" pitchFamily="18" charset="0"/>
                <a:cs typeface="Times New Roman" pitchFamily="18" charset="0"/>
              </a:rPr>
              <a:t>Name</a:t>
            </a:r>
            <a:r>
              <a:rPr lang="en-US" sz="2200" dirty="0">
                <a:latin typeface="Times New Roman" pitchFamily="18" charset="0"/>
                <a:cs typeface="Times New Roman" pitchFamily="18" charset="0"/>
              </a:rPr>
              <a:t> for the virtual machine. In the example, </a:t>
            </a:r>
            <a:r>
              <a:rPr lang="en-US" sz="2200" i="1" dirty="0" err="1">
                <a:latin typeface="Times New Roman" pitchFamily="18" charset="0"/>
                <a:cs typeface="Times New Roman" pitchFamily="18" charset="0"/>
              </a:rPr>
              <a:t>HeroVM</a:t>
            </a:r>
            <a:r>
              <a:rPr lang="en-US" sz="2200" dirty="0">
                <a:latin typeface="Times New Roman" pitchFamily="18" charset="0"/>
                <a:cs typeface="Times New Roman" pitchFamily="18" charset="0"/>
              </a:rPr>
              <a:t> is the name of the virtual machine. The name must be 1-15 characters long and it cannot contain special characters.</a:t>
            </a:r>
          </a:p>
          <a:p>
            <a:pPr>
              <a:buNone/>
            </a:pPr>
            <a:r>
              <a:rPr lang="en-US" sz="2200" dirty="0">
                <a:latin typeface="Times New Roman" pitchFamily="18" charset="0"/>
                <a:cs typeface="Times New Roman" pitchFamily="18" charset="0"/>
              </a:rPr>
              <a:t>Enter a </a:t>
            </a:r>
            <a:r>
              <a:rPr lang="en-US" sz="2200" b="1" dirty="0">
                <a:latin typeface="Times New Roman" pitchFamily="18" charset="0"/>
                <a:cs typeface="Times New Roman" pitchFamily="18" charset="0"/>
              </a:rPr>
              <a:t>User name</a:t>
            </a:r>
            <a:r>
              <a:rPr lang="en-US" sz="2200" dirty="0">
                <a:latin typeface="Times New Roman" pitchFamily="18" charset="0"/>
                <a:cs typeface="Times New Roman" pitchFamily="18" charset="0"/>
              </a:rPr>
              <a:t> and a strong </a:t>
            </a:r>
            <a:r>
              <a:rPr lang="en-US" sz="2200" b="1" dirty="0">
                <a:latin typeface="Times New Roman" pitchFamily="18" charset="0"/>
                <a:cs typeface="Times New Roman" pitchFamily="18" charset="0"/>
              </a:rPr>
              <a:t>Password</a:t>
            </a:r>
            <a:r>
              <a:rPr lang="en-US" sz="2200" dirty="0">
                <a:latin typeface="Times New Roman" pitchFamily="18" charset="0"/>
                <a:cs typeface="Times New Roman" pitchFamily="18" charset="0"/>
              </a:rPr>
              <a:t> that are used to create a local account on the VM. The local account is used to sign in to and manage the VM. In the example, </a:t>
            </a:r>
            <a:r>
              <a:rPr lang="en-US" sz="2200" i="1" dirty="0" err="1">
                <a:latin typeface="Times New Roman" pitchFamily="18" charset="0"/>
                <a:cs typeface="Times New Roman" pitchFamily="18" charset="0"/>
              </a:rPr>
              <a:t>azureuser</a:t>
            </a:r>
            <a:r>
              <a:rPr lang="en-US" sz="2200" dirty="0">
                <a:latin typeface="Times New Roman" pitchFamily="18" charset="0"/>
                <a:cs typeface="Times New Roman" pitchFamily="18" charset="0"/>
              </a:rPr>
              <a:t> is the user name.</a:t>
            </a:r>
          </a:p>
          <a:p>
            <a:pPr>
              <a:buNone/>
            </a:pPr>
            <a:r>
              <a:rPr lang="en-US" sz="2200" dirty="0">
                <a:latin typeface="Times New Roman" pitchFamily="18" charset="0"/>
                <a:cs typeface="Times New Roman" pitchFamily="18" charset="0"/>
              </a:rPr>
              <a:t>The password must be 8-123 characters long and meet three out of the four following complexity requirements: one lower case character, one upper case character, one number, and one special character.</a:t>
            </a:r>
          </a:p>
          <a:p>
            <a:endParaRPr lang="en-US" sz="2000" dirty="0">
              <a:latin typeface="Times New Roman" pitchFamily="18" charset="0"/>
              <a:cs typeface="Times New Roman" pitchFamily="18" charset="0"/>
            </a:endParaRPr>
          </a:p>
        </p:txBody>
      </p:sp>
      <p:pic>
        <p:nvPicPr>
          <p:cNvPr id="4" name="Picture 3" descr="config2.PNG"/>
          <p:cNvPicPr>
            <a:picLocks noChangeAspect="1"/>
          </p:cNvPicPr>
          <p:nvPr/>
        </p:nvPicPr>
        <p:blipFill>
          <a:blip r:embed="rId2" cstate="print"/>
          <a:stretch>
            <a:fillRect/>
          </a:stretch>
        </p:blipFill>
        <p:spPr>
          <a:xfrm>
            <a:off x="1752600" y="762000"/>
            <a:ext cx="5334000" cy="1981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nfig5.PNG"/>
          <p:cNvPicPr>
            <a:picLocks noGrp="1" noChangeAspect="1"/>
          </p:cNvPicPr>
          <p:nvPr>
            <p:ph idx="1"/>
          </p:nvPr>
        </p:nvPicPr>
        <p:blipFill>
          <a:blip r:embed="rId2" cstate="print"/>
          <a:stretch>
            <a:fillRect/>
          </a:stretch>
        </p:blipFill>
        <p:spPr>
          <a:xfrm>
            <a:off x="304800" y="381000"/>
            <a:ext cx="4267200" cy="5821363"/>
          </a:xfrm>
        </p:spPr>
      </p:pic>
      <p:pic>
        <p:nvPicPr>
          <p:cNvPr id="5" name="Picture 4" descr="config6.PNG"/>
          <p:cNvPicPr>
            <a:picLocks noChangeAspect="1"/>
          </p:cNvPicPr>
          <p:nvPr/>
        </p:nvPicPr>
        <p:blipFill>
          <a:blip r:embed="rId3" cstate="print"/>
          <a:stretch>
            <a:fillRect/>
          </a:stretch>
        </p:blipFill>
        <p:spPr>
          <a:xfrm>
            <a:off x="4800600" y="304800"/>
            <a:ext cx="4038600" cy="58058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Subscription</a:t>
            </a:r>
            <a:r>
              <a:rPr lang="en-US" sz="2000" dirty="0">
                <a:latin typeface="Times New Roman" pitchFamily="18" charset="0"/>
                <a:cs typeface="Times New Roman" pitchFamily="18" charset="0"/>
              </a:rPr>
              <a:t> is optional. One common setting is "Pay-As-You-Go".</a:t>
            </a:r>
          </a:p>
          <a:p>
            <a:pPr>
              <a:buNone/>
            </a:pPr>
            <a:r>
              <a:rPr lang="en-US" sz="2000" dirty="0">
                <a:latin typeface="Times New Roman" pitchFamily="18" charset="0"/>
                <a:cs typeface="Times New Roman" pitchFamily="18" charset="0"/>
              </a:rPr>
              <a:t>Select an existing </a:t>
            </a:r>
            <a:r>
              <a:rPr lang="en-US" sz="2000" b="1" dirty="0">
                <a:latin typeface="Times New Roman" pitchFamily="18" charset="0"/>
                <a:cs typeface="Times New Roman" pitchFamily="18" charset="0"/>
              </a:rPr>
              <a:t>Resource group</a:t>
            </a:r>
            <a:r>
              <a:rPr lang="en-US" sz="2000" dirty="0">
                <a:latin typeface="Times New Roman" pitchFamily="18" charset="0"/>
                <a:cs typeface="Times New Roman" pitchFamily="18" charset="0"/>
              </a:rPr>
              <a:t> or type the name for a new one. In the example, </a:t>
            </a:r>
            <a:r>
              <a:rPr lang="en-US" sz="2000" i="1" dirty="0" err="1">
                <a:latin typeface="Times New Roman" pitchFamily="18" charset="0"/>
                <a:cs typeface="Times New Roman" pitchFamily="18" charset="0"/>
              </a:rPr>
              <a:t>HeroVMRG</a:t>
            </a:r>
            <a:r>
              <a:rPr lang="en-US" sz="2000" dirty="0">
                <a:latin typeface="Times New Roman" pitchFamily="18" charset="0"/>
                <a:cs typeface="Times New Roman" pitchFamily="18" charset="0"/>
              </a:rPr>
              <a:t> is the name of the resource group.</a:t>
            </a:r>
          </a:p>
          <a:p>
            <a:pPr>
              <a:buNone/>
            </a:pPr>
            <a:r>
              <a:rPr lang="en-US" sz="2000" dirty="0">
                <a:latin typeface="Times New Roman" pitchFamily="18" charset="0"/>
                <a:cs typeface="Times New Roman" pitchFamily="18" charset="0"/>
              </a:rPr>
              <a:t>Select an Azure datacenter </a:t>
            </a:r>
            <a:r>
              <a:rPr lang="en-US" sz="2000" b="1" dirty="0">
                <a:latin typeface="Times New Roman" pitchFamily="18" charset="0"/>
                <a:cs typeface="Times New Roman" pitchFamily="18" charset="0"/>
              </a:rPr>
              <a:t>Location</a:t>
            </a:r>
            <a:r>
              <a:rPr lang="en-US" sz="2000" dirty="0">
                <a:latin typeface="Times New Roman" pitchFamily="18" charset="0"/>
                <a:cs typeface="Times New Roman" pitchFamily="18" charset="0"/>
              </a:rPr>
              <a:t> where you want the VM to run. In the example, </a:t>
            </a:r>
            <a:r>
              <a:rPr lang="en-US" sz="2000" b="1" dirty="0">
                <a:latin typeface="Times New Roman" pitchFamily="18" charset="0"/>
                <a:cs typeface="Times New Roman" pitchFamily="18" charset="0"/>
              </a:rPr>
              <a:t>East US</a:t>
            </a:r>
            <a:r>
              <a:rPr lang="en-US" sz="2000" dirty="0">
                <a:latin typeface="Times New Roman" pitchFamily="18" charset="0"/>
                <a:cs typeface="Times New Roman" pitchFamily="18" charset="0"/>
              </a:rPr>
              <a:t> is the location.</a:t>
            </a:r>
          </a:p>
          <a:p>
            <a:pPr>
              <a:buNone/>
            </a:pPr>
            <a:r>
              <a:rPr lang="en-US" sz="2000" dirty="0">
                <a:latin typeface="Times New Roman" pitchFamily="18" charset="0"/>
                <a:cs typeface="Times New Roman" pitchFamily="18" charset="0"/>
              </a:rPr>
              <a:t>When you are done, click </a:t>
            </a:r>
            <a:r>
              <a:rPr lang="en-US" sz="2000" b="1" dirty="0">
                <a:latin typeface="Times New Roman" pitchFamily="18" charset="0"/>
                <a:cs typeface="Times New Roman" pitchFamily="18" charset="0"/>
              </a:rPr>
              <a:t>Next</a:t>
            </a:r>
            <a:r>
              <a:rPr lang="en-US" sz="2000" dirty="0">
                <a:latin typeface="Times New Roman" pitchFamily="18" charset="0"/>
                <a:cs typeface="Times New Roman" pitchFamily="18" charset="0"/>
              </a:rPr>
              <a:t> to continue to the next blade.</a:t>
            </a:r>
          </a:p>
          <a:p>
            <a:endParaRPr lang="en-US" dirty="0"/>
          </a:p>
        </p:txBody>
      </p:sp>
      <p:pic>
        <p:nvPicPr>
          <p:cNvPr id="4" name="Picture 3" descr="config3.PNG"/>
          <p:cNvPicPr>
            <a:picLocks noChangeAspect="1"/>
          </p:cNvPicPr>
          <p:nvPr/>
        </p:nvPicPr>
        <p:blipFill>
          <a:blip r:embed="rId2" cstate="print"/>
          <a:stretch>
            <a:fillRect/>
          </a:stretch>
        </p:blipFill>
        <p:spPr>
          <a:xfrm>
            <a:off x="2595286" y="2667000"/>
            <a:ext cx="3953427" cy="37866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r>
              <a:rPr lang="en-US" sz="2000" b="1" dirty="0">
                <a:latin typeface="Times New Roman" pitchFamily="18" charset="0"/>
                <a:cs typeface="Times New Roman" pitchFamily="18" charset="0"/>
              </a:rPr>
              <a:t>Size blade</a:t>
            </a:r>
          </a:p>
          <a:p>
            <a:pPr>
              <a:buNone/>
            </a:pPr>
            <a:r>
              <a:rPr lang="en-US" sz="2000" dirty="0">
                <a:latin typeface="Times New Roman" pitchFamily="18" charset="0"/>
                <a:cs typeface="Times New Roman" pitchFamily="18" charset="0"/>
              </a:rPr>
              <a:t>The Size blade identifies the configuration details of the VM, and lists various choices that include OS, number of processors, disk storage type, and estimated monthly usage costs.</a:t>
            </a:r>
          </a:p>
          <a:p>
            <a:pPr>
              <a:buNone/>
            </a:pPr>
            <a:r>
              <a:rPr lang="en-US" sz="2000" dirty="0">
                <a:latin typeface="Times New Roman" pitchFamily="18" charset="0"/>
                <a:cs typeface="Times New Roman" pitchFamily="18" charset="0"/>
              </a:rPr>
              <a:t>Choose a VM size, and then click </a:t>
            </a:r>
            <a:r>
              <a:rPr lang="en-US" sz="2000" b="1" dirty="0">
                <a:latin typeface="Times New Roman" pitchFamily="18" charset="0"/>
                <a:cs typeface="Times New Roman" pitchFamily="18" charset="0"/>
              </a:rPr>
              <a:t>Select</a:t>
            </a:r>
            <a:r>
              <a:rPr lang="en-US" sz="2000" dirty="0">
                <a:latin typeface="Times New Roman" pitchFamily="18" charset="0"/>
                <a:cs typeface="Times New Roman" pitchFamily="18" charset="0"/>
              </a:rPr>
              <a:t> to continue. In this example, </a:t>
            </a:r>
            <a:r>
              <a:rPr lang="en-US" sz="2000" i="1" dirty="0">
                <a:latin typeface="Times New Roman" pitchFamily="18" charset="0"/>
                <a:cs typeface="Times New Roman" pitchFamily="18" charset="0"/>
              </a:rPr>
              <a:t>DS1</a:t>
            </a:r>
            <a:r>
              <a:rPr lang="en-US" sz="2000" dirty="0">
                <a:latin typeface="Times New Roman" pitchFamily="18" charset="0"/>
                <a:cs typeface="Times New Roman" pitchFamily="18" charset="0"/>
              </a:rPr>
              <a:t>_</a:t>
            </a:r>
            <a:r>
              <a:rPr lang="en-US" sz="2000" i="1" dirty="0">
                <a:latin typeface="Times New Roman" pitchFamily="18" charset="0"/>
                <a:cs typeface="Times New Roman" pitchFamily="18" charset="0"/>
              </a:rPr>
              <a:t>V2 Standard</a:t>
            </a:r>
            <a:r>
              <a:rPr lang="en-US" sz="2000" dirty="0">
                <a:latin typeface="Times New Roman" pitchFamily="18" charset="0"/>
                <a:cs typeface="Times New Roman" pitchFamily="18" charset="0"/>
              </a:rPr>
              <a:t> is the VM size</a:t>
            </a:r>
            <a:r>
              <a:rPr lang="en-US" sz="2000" dirty="0" smtClean="0">
                <a:latin typeface="Times New Roman" pitchFamily="18" charset="0"/>
                <a:cs typeface="Times New Roman" pitchFamily="18" charset="0"/>
              </a:rPr>
              <a:t>.</a:t>
            </a:r>
            <a:r>
              <a:rPr lang="en-US" dirty="0" smtClean="0"/>
              <a:t/>
            </a:r>
            <a:br>
              <a:rPr lang="en-US" dirty="0" smtClean="0"/>
            </a:br>
            <a:endParaRPr lang="en-US" dirty="0"/>
          </a:p>
        </p:txBody>
      </p:sp>
      <p:pic>
        <p:nvPicPr>
          <p:cNvPr id="4" name="Picture 3" descr="config4.PNG"/>
          <p:cNvPicPr>
            <a:picLocks noChangeAspect="1"/>
          </p:cNvPicPr>
          <p:nvPr/>
        </p:nvPicPr>
        <p:blipFill>
          <a:blip r:embed="rId2" cstate="print"/>
          <a:stretch>
            <a:fillRect/>
          </a:stretch>
        </p:blipFill>
        <p:spPr>
          <a:xfrm>
            <a:off x="1385442" y="2362200"/>
            <a:ext cx="6373115" cy="4038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000" b="1" dirty="0">
                <a:latin typeface="Times New Roman" pitchFamily="18" charset="0"/>
                <a:cs typeface="Times New Roman" pitchFamily="18" charset="0"/>
              </a:rPr>
              <a:t>Settings </a:t>
            </a:r>
            <a:r>
              <a:rPr lang="en-US" sz="2000" b="1" dirty="0" smtClean="0">
                <a:latin typeface="Times New Roman" pitchFamily="18" charset="0"/>
                <a:cs typeface="Times New Roman" pitchFamily="18" charset="0"/>
              </a:rPr>
              <a:t>blade</a:t>
            </a:r>
          </a:p>
          <a:p>
            <a:pPr>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Settings blade requests storage and network options. You can accept the default settings. Azure creates appropriate entries where necessary.</a:t>
            </a:r>
          </a:p>
          <a:p>
            <a:pPr>
              <a:buNone/>
            </a:pPr>
            <a:r>
              <a:rPr lang="en-US" sz="2000" dirty="0">
                <a:latin typeface="Times New Roman" pitchFamily="18" charset="0"/>
                <a:cs typeface="Times New Roman" pitchFamily="18" charset="0"/>
              </a:rPr>
              <a:t>If you selected a virtual machine size that supports it, you can try Azure Premium Storage by selecting Premium (SSD) in Disk type.</a:t>
            </a:r>
          </a:p>
          <a:p>
            <a:pPr>
              <a:buNone/>
            </a:pPr>
            <a:r>
              <a:rPr lang="en-US" sz="2000" dirty="0">
                <a:latin typeface="Times New Roman" pitchFamily="18" charset="0"/>
                <a:cs typeface="Times New Roman" pitchFamily="18" charset="0"/>
              </a:rPr>
              <a:t>When you're done making changes, click </a:t>
            </a:r>
            <a:r>
              <a:rPr lang="en-US" sz="2000" b="1" dirty="0">
                <a:latin typeface="Times New Roman" pitchFamily="18" charset="0"/>
                <a:cs typeface="Times New Roman" pitchFamily="18" charset="0"/>
              </a:rPr>
              <a:t>OK</a:t>
            </a:r>
            <a:r>
              <a:rPr lang="en-US" dirty="0" smtClean="0"/>
              <a:t>.</a:t>
            </a: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Summary blade</a:t>
            </a:r>
          </a:p>
          <a:p>
            <a:pPr>
              <a:buNone/>
            </a:pPr>
            <a:r>
              <a:rPr lang="en-US" sz="2000" dirty="0">
                <a:latin typeface="Times New Roman" pitchFamily="18" charset="0"/>
                <a:cs typeface="Times New Roman" pitchFamily="18" charset="0"/>
              </a:rPr>
              <a:t>The Summary blade lists the settings specified in the previous blades. Click </a:t>
            </a:r>
            <a:r>
              <a:rPr lang="en-US" sz="2000" b="1" dirty="0" err="1">
                <a:latin typeface="Times New Roman" pitchFamily="18" charset="0"/>
                <a:cs typeface="Times New Roman" pitchFamily="18" charset="0"/>
              </a:rPr>
              <a:t>OK</a:t>
            </a:r>
            <a:r>
              <a:rPr lang="en-US" sz="2000" dirty="0" err="1">
                <a:latin typeface="Times New Roman" pitchFamily="18" charset="0"/>
                <a:cs typeface="Times New Roman" pitchFamily="18" charset="0"/>
              </a:rPr>
              <a:t>when</a:t>
            </a:r>
            <a:r>
              <a:rPr lang="en-US" sz="2000" dirty="0">
                <a:latin typeface="Times New Roman" pitchFamily="18" charset="0"/>
                <a:cs typeface="Times New Roman" pitchFamily="18" charset="0"/>
              </a:rPr>
              <a:t> you're ready to make the image.</a:t>
            </a:r>
          </a:p>
          <a:p>
            <a:pPr>
              <a:buNone/>
            </a:pPr>
            <a:r>
              <a:rPr lang="en-US" sz="2000" dirty="0">
                <a:latin typeface="Times New Roman" pitchFamily="18" charset="0"/>
                <a:cs typeface="Times New Roman" pitchFamily="18" charset="0"/>
              </a:rPr>
              <a:t>After the virtual machine is created, the portal lists the new virtual machine under </a:t>
            </a:r>
            <a:r>
              <a:rPr lang="en-US" sz="2000" b="1" dirty="0">
                <a:latin typeface="Times New Roman" pitchFamily="18" charset="0"/>
                <a:cs typeface="Times New Roman" pitchFamily="18" charset="0"/>
              </a:rPr>
              <a:t>All resources</a:t>
            </a:r>
            <a:r>
              <a:rPr lang="en-US" sz="2000" dirty="0">
                <a:latin typeface="Times New Roman" pitchFamily="18" charset="0"/>
                <a:cs typeface="Times New Roman" pitchFamily="18" charset="0"/>
              </a:rPr>
              <a:t>, and displays a tile of the virtual machine on the dashboard. The corresponding cloud service and storage account also are created and listed. Both the virtual machine and cloud service are started automatically and their status is listed as </a:t>
            </a:r>
            <a:r>
              <a:rPr lang="en-US" sz="2000" b="1" dirty="0">
                <a:latin typeface="Times New Roman" pitchFamily="18" charset="0"/>
                <a:cs typeface="Times New Roman" pitchFamily="18" charset="0"/>
              </a:rPr>
              <a:t>Running</a:t>
            </a:r>
            <a:r>
              <a:rPr lang="en-US" sz="2000" dirty="0">
                <a:latin typeface="Times New Roman" pitchFamily="18" charset="0"/>
                <a:cs typeface="Times New Roman" pitchFamily="18" charset="0"/>
              </a:rPr>
              <a:t>.</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dirty="0" smtClean="0">
                <a:solidFill>
                  <a:schemeClr val="tx1"/>
                </a:solidFill>
                <a:latin typeface="Times New Roman" pitchFamily="18" charset="0"/>
                <a:cs typeface="Times New Roman" pitchFamily="18" charset="0"/>
              </a:rPr>
              <a:t>Configuring virtual machine disks</a:t>
            </a:r>
            <a:endParaRPr lang="en-US" sz="3200" dirty="0"/>
          </a:p>
        </p:txBody>
      </p:sp>
      <p:sp>
        <p:nvSpPr>
          <p:cNvPr id="3" name="Content Placeholder 2"/>
          <p:cNvSpPr>
            <a:spLocks noGrp="1"/>
          </p:cNvSpPr>
          <p:nvPr>
            <p:ph idx="1"/>
          </p:nvPr>
        </p:nvSpPr>
        <p:spPr>
          <a:xfrm>
            <a:off x="457200" y="685800"/>
            <a:ext cx="8229600" cy="5791200"/>
          </a:xfrm>
        </p:spPr>
        <p:txBody>
          <a:bodyPr/>
          <a:lstStyle/>
          <a:p>
            <a:r>
              <a:rPr lang="en-US" sz="2000" dirty="0">
                <a:latin typeface="Times New Roman" pitchFamily="18" charset="0"/>
                <a:cs typeface="Times New Roman" pitchFamily="18" charset="0"/>
              </a:rPr>
              <a:t>Sign in to the </a:t>
            </a:r>
            <a:r>
              <a:rPr lang="en-US" sz="2000" dirty="0">
                <a:latin typeface="Times New Roman" pitchFamily="18" charset="0"/>
                <a:cs typeface="Times New Roman" pitchFamily="18" charset="0"/>
                <a:hlinkClick r:id="rId2"/>
              </a:rPr>
              <a:t>Azure portal</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Select the virtual machine from the resource listed on the dashboard.</a:t>
            </a:r>
          </a:p>
          <a:p>
            <a:r>
              <a:rPr lang="en-US" sz="2000" dirty="0">
                <a:latin typeface="Times New Roman" pitchFamily="18" charset="0"/>
                <a:cs typeface="Times New Roman" pitchFamily="18" charset="0"/>
              </a:rPr>
              <a:t>In the left pane under </a:t>
            </a:r>
            <a:r>
              <a:rPr lang="en-US" sz="2000" b="1" dirty="0">
                <a:latin typeface="Times New Roman" pitchFamily="18" charset="0"/>
                <a:cs typeface="Times New Roman" pitchFamily="18" charset="0"/>
              </a:rPr>
              <a:t>Settings</a:t>
            </a:r>
            <a:r>
              <a:rPr lang="en-US" sz="2000" dirty="0">
                <a:latin typeface="Times New Roman" pitchFamily="18" charset="0"/>
                <a:cs typeface="Times New Roman" pitchFamily="18" charset="0"/>
              </a:rPr>
              <a:t>, click </a:t>
            </a:r>
            <a:r>
              <a:rPr lang="en-US" sz="2000" b="1" dirty="0">
                <a:latin typeface="Times New Roman" pitchFamily="18" charset="0"/>
                <a:cs typeface="Times New Roman" pitchFamily="18" charset="0"/>
              </a:rPr>
              <a:t>Disks</a:t>
            </a:r>
            <a:r>
              <a:rPr lang="en-US" sz="2000" dirty="0">
                <a:latin typeface="Times New Roman" pitchFamily="18" charset="0"/>
                <a:cs typeface="Times New Roman" pitchFamily="18" charset="0"/>
              </a:rPr>
              <a:t>.</a:t>
            </a:r>
          </a:p>
          <a:p>
            <a:endParaRPr lang="en-US" dirty="0"/>
          </a:p>
        </p:txBody>
      </p:sp>
      <p:pic>
        <p:nvPicPr>
          <p:cNvPr id="4" name="Picture 3" descr="con1.PNG"/>
          <p:cNvPicPr>
            <a:picLocks noChangeAspect="1"/>
          </p:cNvPicPr>
          <p:nvPr/>
        </p:nvPicPr>
        <p:blipFill>
          <a:blip r:embed="rId3" cstate="print"/>
          <a:stretch>
            <a:fillRect/>
          </a:stretch>
        </p:blipFill>
        <p:spPr>
          <a:xfrm>
            <a:off x="2133600" y="1828800"/>
            <a:ext cx="4800600" cy="43916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sz="2000" dirty="0">
                <a:latin typeface="Times New Roman" pitchFamily="18" charset="0"/>
                <a:cs typeface="Times New Roman" pitchFamily="18" charset="0"/>
              </a:rPr>
              <a:t>Option 1: Attach and initialize a new disk</a:t>
            </a:r>
          </a:p>
          <a:p>
            <a:r>
              <a:rPr lang="en-US" sz="2000" dirty="0">
                <a:latin typeface="Times New Roman" pitchFamily="18" charset="0"/>
                <a:cs typeface="Times New Roman" pitchFamily="18" charset="0"/>
              </a:rPr>
              <a:t>On the </a:t>
            </a:r>
            <a:r>
              <a:rPr lang="en-US" sz="2000" b="1" dirty="0">
                <a:latin typeface="Times New Roman" pitchFamily="18" charset="0"/>
                <a:cs typeface="Times New Roman" pitchFamily="18" charset="0"/>
              </a:rPr>
              <a:t>Disks</a:t>
            </a:r>
            <a:r>
              <a:rPr lang="en-US" sz="2000" dirty="0">
                <a:latin typeface="Times New Roman" pitchFamily="18" charset="0"/>
                <a:cs typeface="Times New Roman" pitchFamily="18" charset="0"/>
              </a:rPr>
              <a:t> blade, click </a:t>
            </a:r>
            <a:r>
              <a:rPr lang="en-US" sz="2000" b="1" dirty="0">
                <a:latin typeface="Times New Roman" pitchFamily="18" charset="0"/>
                <a:cs typeface="Times New Roman" pitchFamily="18" charset="0"/>
              </a:rPr>
              <a:t>Attach new</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Review the default settings, update as necessary, and then click </a:t>
            </a:r>
            <a:r>
              <a:rPr lang="en-US" sz="2000" b="1" dirty="0">
                <a:latin typeface="Times New Roman" pitchFamily="18" charset="0"/>
                <a:cs typeface="Times New Roman" pitchFamily="18" charset="0"/>
              </a:rPr>
              <a:t>OK</a:t>
            </a:r>
            <a:r>
              <a:rPr lang="en-US" sz="2000" dirty="0">
                <a:latin typeface="Times New Roman" pitchFamily="18" charset="0"/>
                <a:cs typeface="Times New Roman" pitchFamily="18" charset="0"/>
              </a:rPr>
              <a:t>.</a:t>
            </a:r>
          </a:p>
          <a:p>
            <a:endParaRPr lang="en-US" dirty="0"/>
          </a:p>
        </p:txBody>
      </p:sp>
      <p:pic>
        <p:nvPicPr>
          <p:cNvPr id="4" name="Picture 3" descr="con2.PNG"/>
          <p:cNvPicPr>
            <a:picLocks noChangeAspect="1"/>
          </p:cNvPicPr>
          <p:nvPr/>
        </p:nvPicPr>
        <p:blipFill>
          <a:blip r:embed="rId2" cstate="print"/>
          <a:stretch>
            <a:fillRect/>
          </a:stretch>
        </p:blipFill>
        <p:spPr>
          <a:xfrm>
            <a:off x="1676400" y="1447800"/>
            <a:ext cx="5105400" cy="497274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2481</TotalTime>
  <Words>609</Words>
  <Application>Microsoft Office PowerPoint</Application>
  <PresentationFormat>On-screen Show (4:3)</PresentationFormat>
  <Paragraphs>109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Managing Azure virtual machines</vt:lpstr>
      <vt:lpstr>Configuring virtual machines</vt:lpstr>
      <vt:lpstr>Slide 3</vt:lpstr>
      <vt:lpstr>Slide 4</vt:lpstr>
      <vt:lpstr>Slide 5</vt:lpstr>
      <vt:lpstr>Slide 6</vt:lpstr>
      <vt:lpstr>Slide 7</vt:lpstr>
      <vt:lpstr>Configuring virtual machine disks</vt:lpstr>
      <vt:lpstr>Slide 9</vt:lpstr>
      <vt:lpstr>Slide 10</vt:lpstr>
      <vt:lpstr>Slide 11</vt:lpstr>
      <vt:lpstr>Managing and monitoring Azure virtual machines </vt:lpstr>
      <vt:lpstr>Slide 13</vt:lpstr>
      <vt:lpstr>Managing classic virtual machines</vt:lpstr>
      <vt:lpstr>Slide 15</vt:lpstr>
      <vt:lpstr>Configuring availability</vt:lpstr>
      <vt:lpstr>Slide 17</vt:lpstr>
      <vt:lpstr>Slide 18</vt:lpstr>
      <vt:lpstr>Implementing desired state configuration (DSC)</vt:lpstr>
      <vt:lpstr>Implementing storage space–based volumes </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Azure virtual machines</dc:title>
  <dc:creator>levitha</dc:creator>
  <cp:lastModifiedBy>levitha</cp:lastModifiedBy>
  <cp:revision>41</cp:revision>
  <dcterms:created xsi:type="dcterms:W3CDTF">2017-12-13T13:37:36Z</dcterms:created>
  <dcterms:modified xsi:type="dcterms:W3CDTF">2017-12-15T06:59:07Z</dcterms:modified>
</cp:coreProperties>
</file>