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9" autoAdjust="0"/>
    <p:restoredTop sz="94662" autoAdjust="0"/>
  </p:normalViewPr>
  <p:slideViewPr>
    <p:cSldViewPr>
      <p:cViewPr varScale="1">
        <p:scale>
          <a:sx n="70" d="100"/>
          <a:sy n="70" d="100"/>
        </p:scale>
        <p:origin x="-1482"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5"/>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1D8BD707-D9CF-40AE-B4C6-C98DA3205C09}" type="datetimeFigureOut">
              <a:rPr lang="en-US" smtClean="0"/>
              <a:pPr/>
              <a:t>20/12/2017</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6F15528-21DE-4FAA-801E-634DDDAF4B2B}" type="slidenum">
              <a:rPr lang="en-US" smtClean="0"/>
              <a:pPr/>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20/12/2017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1D8BD707-D9CF-40AE-B4C6-C98DA3205C09}" type="datetimeFigureOut">
              <a:rPr lang="en-US" smtClean="0"/>
              <a:pPr/>
              <a:t>20/12/2017</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Introduction to UNIX &amp; LINUX</a:t>
            </a:r>
          </a:p>
        </p:txBody>
      </p:sp>
      <p:sp>
        <p:nvSpPr>
          <p:cNvPr id="5" name="Rectangle 4"/>
          <p:cNvSpPr/>
          <p:nvPr/>
        </p:nvSpPr>
        <p:spPr>
          <a:xfrm>
            <a:off x="762000" y="1767006"/>
            <a:ext cx="8075335" cy="4524315"/>
          </a:xfrm>
          <a:prstGeom prst="rect">
            <a:avLst/>
          </a:prstGeom>
        </p:spPr>
        <p:txBody>
          <a:bodyPr wrap="square">
            <a:spAutoFit/>
          </a:bodyPr>
          <a:lstStyle/>
          <a:p>
            <a:pPr marL="285750" indent="-285750">
              <a:buFont typeface="Arial" pitchFamily="34" charset="0"/>
              <a:buChar char="•"/>
            </a:pPr>
            <a:r>
              <a:rPr lang="en-US" sz="2400" dirty="0"/>
              <a:t>History of UNIX and </a:t>
            </a:r>
            <a:r>
              <a:rPr lang="en-US" sz="2400" dirty="0" smtClean="0"/>
              <a:t>LINUX.</a:t>
            </a:r>
          </a:p>
          <a:p>
            <a:endParaRPr lang="en-US" sz="2400" dirty="0" smtClean="0"/>
          </a:p>
          <a:p>
            <a:pPr marL="285750" indent="-285750">
              <a:buFont typeface="Arial" pitchFamily="34" charset="0"/>
              <a:buChar char="•"/>
            </a:pPr>
            <a:r>
              <a:rPr lang="en-US" sz="2400" dirty="0"/>
              <a:t>Basic concepts of Operating System, </a:t>
            </a:r>
            <a:endParaRPr lang="en-US" sz="2400" dirty="0" smtClean="0"/>
          </a:p>
          <a:p>
            <a:r>
              <a:rPr lang="en-US" sz="2400" dirty="0"/>
              <a:t> </a:t>
            </a:r>
            <a:r>
              <a:rPr lang="en-US" sz="2400" dirty="0" smtClean="0"/>
              <a:t>    Kernel</a:t>
            </a:r>
            <a:r>
              <a:rPr lang="en-US" sz="2400" dirty="0"/>
              <a:t>, Shell &amp; File System </a:t>
            </a:r>
            <a:r>
              <a:rPr lang="en-US" sz="2400" dirty="0" smtClean="0"/>
              <a:t>structure.</a:t>
            </a:r>
          </a:p>
          <a:p>
            <a:endParaRPr lang="en-US" sz="2400" dirty="0" smtClean="0"/>
          </a:p>
          <a:p>
            <a:pPr marL="285750" indent="-285750">
              <a:buFont typeface="Arial" pitchFamily="34" charset="0"/>
              <a:buChar char="•"/>
            </a:pPr>
            <a:r>
              <a:rPr lang="en-US" sz="2400" dirty="0"/>
              <a:t>Basic concepts of </a:t>
            </a:r>
            <a:r>
              <a:rPr lang="en-US" sz="2400" dirty="0" smtClean="0"/>
              <a:t>Linux</a:t>
            </a:r>
          </a:p>
          <a:p>
            <a:pPr marL="285750" indent="-285750">
              <a:buFont typeface="Arial" pitchFamily="34" charset="0"/>
              <a:buChar char="•"/>
            </a:pPr>
            <a:endParaRPr lang="en-US" sz="2400" dirty="0" smtClean="0"/>
          </a:p>
          <a:p>
            <a:pPr marL="285750" indent="-285750">
              <a:buFont typeface="Arial" pitchFamily="34" charset="0"/>
              <a:buChar char="•"/>
            </a:pPr>
            <a:r>
              <a:rPr lang="en-US" sz="2400" dirty="0"/>
              <a:t>Differences between </a:t>
            </a:r>
            <a:r>
              <a:rPr lang="en-US" sz="2400" dirty="0" err="1"/>
              <a:t>CentOS</a:t>
            </a:r>
            <a:r>
              <a:rPr lang="en-US" sz="2400" dirty="0"/>
              <a:t>, Red Hat </a:t>
            </a:r>
            <a:endParaRPr lang="en-US" sz="2400" dirty="0" smtClean="0"/>
          </a:p>
          <a:p>
            <a:r>
              <a:rPr lang="en-US" sz="2400" dirty="0"/>
              <a:t> </a:t>
            </a:r>
            <a:r>
              <a:rPr lang="en-US" sz="2400" dirty="0" smtClean="0"/>
              <a:t>    Enterprise </a:t>
            </a:r>
            <a:r>
              <a:rPr lang="en-US" sz="2400" dirty="0"/>
              <a:t>Linux &amp; </a:t>
            </a:r>
            <a:r>
              <a:rPr lang="en-US" sz="2400" dirty="0" smtClean="0"/>
              <a:t>Fedora.</a:t>
            </a:r>
          </a:p>
          <a:p>
            <a:endParaRPr lang="en-US" sz="2400" dirty="0" smtClean="0"/>
          </a:p>
          <a:p>
            <a:pPr marL="285750" indent="-285750">
              <a:buFont typeface="Arial" pitchFamily="34" charset="0"/>
              <a:buChar char="•"/>
            </a:pPr>
            <a:r>
              <a:rPr lang="en-US" sz="2400" dirty="0"/>
              <a:t>Basic commands of </a:t>
            </a:r>
            <a:r>
              <a:rPr lang="en-US" sz="2400" dirty="0" smtClean="0"/>
              <a:t>Linux.</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2400537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53425"/>
            <a:ext cx="7010400" cy="584775"/>
          </a:xfrm>
          <a:prstGeom prst="rect">
            <a:avLst/>
          </a:prstGeom>
        </p:spPr>
        <p:txBody>
          <a:bodyPr wrap="square">
            <a:spAutoFit/>
          </a:bodyPr>
          <a:lstStyle/>
          <a:p>
            <a:pPr algn="ctr"/>
            <a:r>
              <a:rPr lang="en-US" sz="3200" b="1" dirty="0">
                <a:latin typeface="Cambria" pitchFamily="18" charset="0"/>
              </a:rPr>
              <a:t>Basic commands of Linux</a:t>
            </a:r>
          </a:p>
        </p:txBody>
      </p:sp>
      <p:sp>
        <p:nvSpPr>
          <p:cNvPr id="3" name="Rectangle 2"/>
          <p:cNvSpPr/>
          <p:nvPr/>
        </p:nvSpPr>
        <p:spPr>
          <a:xfrm>
            <a:off x="533400" y="1066800"/>
            <a:ext cx="8153400" cy="6186309"/>
          </a:xfrm>
          <a:prstGeom prst="rect">
            <a:avLst/>
          </a:prstGeom>
        </p:spPr>
        <p:txBody>
          <a:bodyPr wrap="square">
            <a:spAutoFit/>
          </a:bodyPr>
          <a:lstStyle/>
          <a:p>
            <a:pPr marL="285750" indent="-285750" algn="just">
              <a:buFont typeface="Arial" pitchFamily="34" charset="0"/>
              <a:buChar char="•"/>
            </a:pPr>
            <a:r>
              <a:rPr lang="en-US" dirty="0" err="1" smtClean="0"/>
              <a:t>rm</a:t>
            </a:r>
            <a:r>
              <a:rPr lang="en-US" dirty="0" smtClean="0"/>
              <a:t> - remove </a:t>
            </a:r>
            <a:r>
              <a:rPr lang="en-US" dirty="0"/>
              <a:t>files or directories                                      </a:t>
            </a:r>
          </a:p>
          <a:p>
            <a:pPr algn="just"/>
            <a:r>
              <a:rPr lang="en-US" dirty="0" smtClean="0"/>
              <a:t>	Usage</a:t>
            </a:r>
            <a:r>
              <a:rPr lang="en-US" dirty="0"/>
              <a:t>: </a:t>
            </a:r>
            <a:r>
              <a:rPr lang="en-US" dirty="0" err="1"/>
              <a:t>rm</a:t>
            </a:r>
            <a:r>
              <a:rPr lang="en-US" dirty="0"/>
              <a:t> [OPTION]... FILE...                               </a:t>
            </a:r>
          </a:p>
          <a:p>
            <a:pPr algn="just"/>
            <a:r>
              <a:rPr lang="en-US" dirty="0"/>
              <a:t>         </a:t>
            </a:r>
            <a:r>
              <a:rPr lang="en-US" dirty="0" smtClean="0"/>
              <a:t>	</a:t>
            </a:r>
            <a:r>
              <a:rPr lang="en-US" dirty="0" err="1" smtClean="0"/>
              <a:t>eg</a:t>
            </a:r>
            <a:r>
              <a:rPr lang="en-US" dirty="0"/>
              <a:t>. </a:t>
            </a:r>
            <a:r>
              <a:rPr lang="en-US" dirty="0" err="1"/>
              <a:t>rm</a:t>
            </a:r>
            <a:r>
              <a:rPr lang="en-US" dirty="0"/>
              <a:t> file1.txt , </a:t>
            </a:r>
            <a:r>
              <a:rPr lang="en-US" dirty="0" err="1"/>
              <a:t>rm</a:t>
            </a:r>
            <a:r>
              <a:rPr lang="en-US" dirty="0"/>
              <a:t> ­</a:t>
            </a:r>
            <a:r>
              <a:rPr lang="en-US" dirty="0" err="1"/>
              <a:t>rf</a:t>
            </a:r>
            <a:r>
              <a:rPr lang="en-US" dirty="0"/>
              <a:t> </a:t>
            </a:r>
            <a:r>
              <a:rPr lang="en-US" dirty="0" err="1"/>
              <a:t>some_dir</a:t>
            </a:r>
            <a:r>
              <a:rPr lang="en-US" dirty="0"/>
              <a:t>    </a:t>
            </a:r>
          </a:p>
          <a:p>
            <a:pPr marL="285750" indent="-285750" algn="just">
              <a:buFont typeface="Arial" pitchFamily="34" charset="0"/>
              <a:buChar char="•"/>
            </a:pPr>
            <a:endParaRPr lang="en-US" dirty="0" smtClean="0"/>
          </a:p>
          <a:p>
            <a:pPr marL="285750" indent="-285750" algn="just">
              <a:buFont typeface="Arial" pitchFamily="34" charset="0"/>
              <a:buChar char="•"/>
            </a:pPr>
            <a:r>
              <a:rPr lang="en-US" dirty="0"/>
              <a:t>f</a:t>
            </a:r>
            <a:r>
              <a:rPr lang="en-US" dirty="0" smtClean="0"/>
              <a:t>ind  </a:t>
            </a:r>
            <a:r>
              <a:rPr lang="en-US" dirty="0"/>
              <a:t>– search for files in a directory hierarchy                 </a:t>
            </a:r>
          </a:p>
          <a:p>
            <a:pPr lvl="1" algn="just"/>
            <a:r>
              <a:rPr lang="en-US" dirty="0" smtClean="0"/>
              <a:t>	Usage</a:t>
            </a:r>
            <a:r>
              <a:rPr lang="en-US" dirty="0"/>
              <a:t>: find [OPTION] [path] [pattern]                    </a:t>
            </a:r>
          </a:p>
          <a:p>
            <a:pPr algn="just"/>
            <a:r>
              <a:rPr lang="en-US" dirty="0" smtClean="0"/>
              <a:t>	</a:t>
            </a:r>
            <a:r>
              <a:rPr lang="en-US" dirty="0" err="1" smtClean="0"/>
              <a:t>eg</a:t>
            </a:r>
            <a:r>
              <a:rPr lang="en-US" dirty="0"/>
              <a:t>. find file1.txt, find ­name file1.txt</a:t>
            </a:r>
          </a:p>
          <a:p>
            <a:pPr algn="just"/>
            <a:endParaRPr lang="en-US" dirty="0"/>
          </a:p>
          <a:p>
            <a:pPr marL="285750" indent="-285750" algn="just">
              <a:buFont typeface="Arial" pitchFamily="34" charset="0"/>
              <a:buChar char="•"/>
            </a:pPr>
            <a:r>
              <a:rPr lang="en-US" dirty="0"/>
              <a:t>h</a:t>
            </a:r>
            <a:r>
              <a:rPr lang="en-US" dirty="0" smtClean="0"/>
              <a:t>istory  </a:t>
            </a:r>
            <a:r>
              <a:rPr lang="en-US" dirty="0"/>
              <a:t>– prints recently used commands                         </a:t>
            </a:r>
            <a:endParaRPr lang="en-US" dirty="0" smtClean="0"/>
          </a:p>
          <a:p>
            <a:pPr lvl="1" algn="just"/>
            <a:r>
              <a:rPr lang="en-US" dirty="0"/>
              <a:t>	</a:t>
            </a:r>
            <a:r>
              <a:rPr lang="en-US" dirty="0" smtClean="0"/>
              <a:t>Usage</a:t>
            </a:r>
            <a:r>
              <a:rPr lang="en-US" dirty="0"/>
              <a:t>: history </a:t>
            </a:r>
            <a:endParaRPr lang="en-US" dirty="0" smtClean="0"/>
          </a:p>
          <a:p>
            <a:endParaRPr lang="en-US" dirty="0"/>
          </a:p>
          <a:p>
            <a:pPr marL="285750" indent="-285750">
              <a:buFont typeface="Arial" pitchFamily="34" charset="0"/>
              <a:buChar char="•"/>
            </a:pPr>
            <a:r>
              <a:rPr lang="en-US" dirty="0"/>
              <a:t>cat </a:t>
            </a:r>
            <a:r>
              <a:rPr lang="en-US" dirty="0" smtClean="0"/>
              <a:t>–</a:t>
            </a:r>
            <a:r>
              <a:rPr lang="en-US" dirty="0"/>
              <a:t> </a:t>
            </a:r>
            <a:r>
              <a:rPr lang="en-US" dirty="0" smtClean="0"/>
              <a:t>concatenate </a:t>
            </a:r>
            <a:r>
              <a:rPr lang="en-US" dirty="0"/>
              <a:t>files and print on the standard output </a:t>
            </a:r>
          </a:p>
          <a:p>
            <a:r>
              <a:rPr lang="en-US" dirty="0" smtClean="0"/>
              <a:t>	Usage</a:t>
            </a:r>
            <a:r>
              <a:rPr lang="en-US" dirty="0"/>
              <a:t>: cat [OPTION] [FILE]... </a:t>
            </a:r>
          </a:p>
          <a:p>
            <a:r>
              <a:rPr lang="en-US" dirty="0" smtClean="0"/>
              <a:t>	</a:t>
            </a:r>
            <a:r>
              <a:rPr lang="en-US" dirty="0" err="1" smtClean="0"/>
              <a:t>eg</a:t>
            </a:r>
            <a:r>
              <a:rPr lang="en-US" dirty="0"/>
              <a:t>. cat file1.txt file2.txt</a:t>
            </a:r>
          </a:p>
          <a:p>
            <a:r>
              <a:rPr lang="en-US" dirty="0" smtClean="0"/>
              <a:t>	cat </a:t>
            </a:r>
            <a:r>
              <a:rPr lang="en-US" dirty="0"/>
              <a:t>­n file1.txt </a:t>
            </a:r>
            <a:endParaRPr lang="en-US" dirty="0" smtClean="0"/>
          </a:p>
          <a:p>
            <a:endParaRPr lang="en-US" dirty="0"/>
          </a:p>
          <a:p>
            <a:r>
              <a:rPr lang="en-US" dirty="0" smtClean="0"/>
              <a:t>• echo</a:t>
            </a:r>
            <a:r>
              <a:rPr lang="en-US" dirty="0"/>
              <a:t> </a:t>
            </a:r>
            <a:r>
              <a:rPr lang="en-US" dirty="0" smtClean="0"/>
              <a:t>– </a:t>
            </a:r>
            <a:r>
              <a:rPr lang="en-US" dirty="0"/>
              <a:t>display a line of text </a:t>
            </a:r>
          </a:p>
          <a:p>
            <a:r>
              <a:rPr lang="en-US" dirty="0" smtClean="0"/>
              <a:t>	Usage</a:t>
            </a:r>
            <a:r>
              <a:rPr lang="en-US" dirty="0"/>
              <a:t>: echo [OPTION] [string] ... </a:t>
            </a:r>
          </a:p>
          <a:p>
            <a:r>
              <a:rPr lang="en-US" dirty="0" smtClean="0"/>
              <a:t>	</a:t>
            </a:r>
            <a:r>
              <a:rPr lang="en-US" dirty="0" err="1" smtClean="0"/>
              <a:t>eg</a:t>
            </a:r>
            <a:r>
              <a:rPr lang="en-US" dirty="0"/>
              <a:t>. echo I love India </a:t>
            </a:r>
          </a:p>
          <a:p>
            <a:r>
              <a:rPr lang="en-US" dirty="0" smtClean="0"/>
              <a:t>	echo </a:t>
            </a:r>
            <a:r>
              <a:rPr lang="en-US" dirty="0"/>
              <a:t>$HOME</a:t>
            </a:r>
          </a:p>
          <a:p>
            <a:pPr lvl="1" algn="just"/>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2994184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28600"/>
            <a:ext cx="7010400" cy="584775"/>
          </a:xfrm>
          <a:prstGeom prst="rect">
            <a:avLst/>
          </a:prstGeom>
        </p:spPr>
        <p:txBody>
          <a:bodyPr wrap="square">
            <a:spAutoFit/>
          </a:bodyPr>
          <a:lstStyle/>
          <a:p>
            <a:pPr algn="ctr"/>
            <a:r>
              <a:rPr lang="en-US" sz="3200" b="1" dirty="0">
                <a:latin typeface="Cambria" pitchFamily="18" charset="0"/>
              </a:rPr>
              <a:t>Basic commands of Linux</a:t>
            </a:r>
          </a:p>
        </p:txBody>
      </p:sp>
      <p:sp>
        <p:nvSpPr>
          <p:cNvPr id="3" name="Rectangle 2"/>
          <p:cNvSpPr/>
          <p:nvPr/>
        </p:nvSpPr>
        <p:spPr>
          <a:xfrm>
            <a:off x="533400" y="990600"/>
            <a:ext cx="8153400" cy="6740307"/>
          </a:xfrm>
          <a:prstGeom prst="rect">
            <a:avLst/>
          </a:prstGeom>
        </p:spPr>
        <p:txBody>
          <a:bodyPr wrap="square">
            <a:spAutoFit/>
          </a:bodyPr>
          <a:lstStyle/>
          <a:p>
            <a:pPr marL="285750" indent="-285750">
              <a:buFont typeface="Arial" pitchFamily="34" charset="0"/>
              <a:buChar char="•"/>
            </a:pPr>
            <a:r>
              <a:rPr lang="en-US" dirty="0" err="1"/>
              <a:t>p</a:t>
            </a:r>
            <a:r>
              <a:rPr lang="en-US" dirty="0" err="1" smtClean="0"/>
              <a:t>s</a:t>
            </a:r>
            <a:r>
              <a:rPr lang="en-US" dirty="0" smtClean="0"/>
              <a:t> – </a:t>
            </a:r>
            <a:r>
              <a:rPr lang="en-US" dirty="0"/>
              <a:t>report a snapshot of the current processes </a:t>
            </a:r>
          </a:p>
          <a:p>
            <a:r>
              <a:rPr lang="en-US" dirty="0" smtClean="0"/>
              <a:t>	Usage</a:t>
            </a:r>
            <a:r>
              <a:rPr lang="en-US" dirty="0"/>
              <a:t>: </a:t>
            </a:r>
            <a:r>
              <a:rPr lang="en-US" dirty="0" err="1"/>
              <a:t>ps</a:t>
            </a:r>
            <a:r>
              <a:rPr lang="en-US" dirty="0"/>
              <a:t> [OPTION] </a:t>
            </a:r>
          </a:p>
          <a:p>
            <a:r>
              <a:rPr lang="en-US" dirty="0" smtClean="0"/>
              <a:t>	</a:t>
            </a:r>
            <a:r>
              <a:rPr lang="en-US" dirty="0" err="1" smtClean="0"/>
              <a:t>eg</a:t>
            </a:r>
            <a:r>
              <a:rPr lang="en-US" dirty="0"/>
              <a:t>. </a:t>
            </a:r>
            <a:r>
              <a:rPr lang="en-US" dirty="0" err="1"/>
              <a:t>ps</a:t>
            </a:r>
            <a:r>
              <a:rPr lang="en-US" dirty="0"/>
              <a:t>, </a:t>
            </a:r>
            <a:r>
              <a:rPr lang="en-US" dirty="0" err="1"/>
              <a:t>ps</a:t>
            </a:r>
            <a:r>
              <a:rPr lang="en-US" dirty="0"/>
              <a:t> ­el </a:t>
            </a:r>
          </a:p>
          <a:p>
            <a:endParaRPr lang="en-US" dirty="0"/>
          </a:p>
          <a:p>
            <a:pPr marL="285750" indent="-285750">
              <a:buFont typeface="Arial" pitchFamily="34" charset="0"/>
              <a:buChar char="•"/>
            </a:pPr>
            <a:r>
              <a:rPr lang="en-US" dirty="0" smtClean="0"/>
              <a:t>kill – </a:t>
            </a:r>
            <a:r>
              <a:rPr lang="en-US" dirty="0"/>
              <a:t>to kill a process(using signal mechanism) </a:t>
            </a:r>
          </a:p>
          <a:p>
            <a:r>
              <a:rPr lang="en-US" dirty="0" smtClean="0"/>
              <a:t>	Usage</a:t>
            </a:r>
            <a:r>
              <a:rPr lang="en-US" dirty="0"/>
              <a:t>: kill [OPTION] </a:t>
            </a:r>
            <a:r>
              <a:rPr lang="en-US" dirty="0" err="1"/>
              <a:t>pid</a:t>
            </a:r>
            <a:r>
              <a:rPr lang="en-US" dirty="0"/>
              <a:t> </a:t>
            </a:r>
          </a:p>
          <a:p>
            <a:r>
              <a:rPr lang="en-US" dirty="0" smtClean="0"/>
              <a:t>	</a:t>
            </a:r>
            <a:r>
              <a:rPr lang="en-US" dirty="0" err="1" smtClean="0"/>
              <a:t>eg</a:t>
            </a:r>
            <a:r>
              <a:rPr lang="en-US" dirty="0"/>
              <a:t>. kill ­9 </a:t>
            </a:r>
            <a:r>
              <a:rPr lang="en-US" dirty="0" smtClean="0"/>
              <a:t>2275</a:t>
            </a:r>
          </a:p>
          <a:p>
            <a:r>
              <a:rPr lang="en-US" dirty="0" smtClean="0"/>
              <a:t> </a:t>
            </a:r>
          </a:p>
          <a:p>
            <a:pPr marL="285750" indent="-285750">
              <a:buFont typeface="Arial" pitchFamily="34" charset="0"/>
              <a:buChar char="•"/>
            </a:pPr>
            <a:r>
              <a:rPr lang="en-US" dirty="0"/>
              <a:t>t</a:t>
            </a:r>
            <a:r>
              <a:rPr lang="en-US" dirty="0" smtClean="0"/>
              <a:t>ar – </a:t>
            </a:r>
            <a:r>
              <a:rPr lang="en-US" dirty="0"/>
              <a:t>to archive a file </a:t>
            </a:r>
          </a:p>
          <a:p>
            <a:r>
              <a:rPr lang="en-US" dirty="0" smtClean="0"/>
              <a:t>	Usage</a:t>
            </a:r>
            <a:r>
              <a:rPr lang="en-US" dirty="0"/>
              <a:t>: tar [OPTION] DEST SOURCE </a:t>
            </a:r>
          </a:p>
          <a:p>
            <a:r>
              <a:rPr lang="en-US" dirty="0" smtClean="0"/>
              <a:t>	</a:t>
            </a:r>
            <a:r>
              <a:rPr lang="en-US" dirty="0" err="1" smtClean="0"/>
              <a:t>eg</a:t>
            </a:r>
            <a:r>
              <a:rPr lang="en-US" dirty="0"/>
              <a:t>. tar ­</a:t>
            </a:r>
            <a:r>
              <a:rPr lang="en-US" dirty="0" err="1"/>
              <a:t>cvf</a:t>
            </a:r>
            <a:r>
              <a:rPr lang="en-US" dirty="0"/>
              <a:t> /home/archive.tar /home/original </a:t>
            </a:r>
          </a:p>
          <a:p>
            <a:r>
              <a:rPr lang="en-US" dirty="0" smtClean="0"/>
              <a:t>	tar </a:t>
            </a:r>
            <a:r>
              <a:rPr lang="en-US" dirty="0"/>
              <a:t>­</a:t>
            </a:r>
            <a:r>
              <a:rPr lang="en-US" dirty="0" err="1"/>
              <a:t>xvf</a:t>
            </a:r>
            <a:r>
              <a:rPr lang="en-US" dirty="0"/>
              <a:t> /</a:t>
            </a:r>
            <a:r>
              <a:rPr lang="en-US" dirty="0" smtClean="0"/>
              <a:t>home/archive.tar</a:t>
            </a:r>
          </a:p>
          <a:p>
            <a:endParaRPr lang="en-US" dirty="0"/>
          </a:p>
          <a:p>
            <a:r>
              <a:rPr lang="en-US" dirty="0" smtClean="0"/>
              <a:t>• zip</a:t>
            </a:r>
            <a:r>
              <a:rPr lang="en-US" dirty="0"/>
              <a:t> </a:t>
            </a:r>
            <a:r>
              <a:rPr lang="en-US" dirty="0" smtClean="0"/>
              <a:t>– </a:t>
            </a:r>
            <a:r>
              <a:rPr lang="en-US" dirty="0"/>
              <a:t>package and compress (archive) files </a:t>
            </a:r>
          </a:p>
          <a:p>
            <a:r>
              <a:rPr lang="en-US" dirty="0" smtClean="0"/>
              <a:t>	Usage</a:t>
            </a:r>
            <a:r>
              <a:rPr lang="en-US" dirty="0"/>
              <a:t>: zip [OPTION] DEST SOURSE </a:t>
            </a:r>
          </a:p>
          <a:p>
            <a:r>
              <a:rPr lang="en-US" dirty="0" smtClean="0"/>
              <a:t>	</a:t>
            </a:r>
            <a:r>
              <a:rPr lang="en-US" dirty="0" err="1" smtClean="0"/>
              <a:t>eg</a:t>
            </a:r>
            <a:r>
              <a:rPr lang="en-US" dirty="0"/>
              <a:t>. zip original.zip </a:t>
            </a:r>
            <a:r>
              <a:rPr lang="en-US" dirty="0" smtClean="0"/>
              <a:t>original</a:t>
            </a:r>
          </a:p>
          <a:p>
            <a:endParaRPr lang="en-US" dirty="0"/>
          </a:p>
          <a:p>
            <a:r>
              <a:rPr lang="en-US" dirty="0" smtClean="0"/>
              <a:t>• unzip</a:t>
            </a:r>
            <a:r>
              <a:rPr lang="en-US" dirty="0"/>
              <a:t> </a:t>
            </a:r>
            <a:r>
              <a:rPr lang="en-US" dirty="0" smtClean="0"/>
              <a:t>– </a:t>
            </a:r>
            <a:r>
              <a:rPr lang="en-US" dirty="0"/>
              <a:t>list, test and extract compressed files in a ZIP archive </a:t>
            </a:r>
          </a:p>
          <a:p>
            <a:r>
              <a:rPr lang="en-US" dirty="0" smtClean="0"/>
              <a:t>	Usage</a:t>
            </a:r>
            <a:r>
              <a:rPr lang="en-US" dirty="0"/>
              <a:t>: unzip filename</a:t>
            </a:r>
          </a:p>
          <a:p>
            <a:r>
              <a:rPr lang="en-US" dirty="0" smtClean="0"/>
              <a:t>	</a:t>
            </a:r>
            <a:r>
              <a:rPr lang="en-US" dirty="0" err="1" smtClean="0"/>
              <a:t>eg</a:t>
            </a:r>
            <a:r>
              <a:rPr lang="en-US" dirty="0"/>
              <a:t>. unzip original.zip</a:t>
            </a:r>
          </a:p>
          <a:p>
            <a:endParaRPr lang="en-US" dirty="0"/>
          </a:p>
          <a:p>
            <a:pPr marL="285750" indent="-285750" algn="just">
              <a:buFont typeface="Arial" pitchFamily="34" charset="0"/>
              <a:buChar char="•"/>
            </a:pPr>
            <a:endParaRPr lang="en-US" dirty="0" smtClean="0"/>
          </a:p>
          <a:p>
            <a:pPr lvl="1" algn="just"/>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630474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smtClean="0">
                <a:latin typeface="Cambria" pitchFamily="18" charset="0"/>
              </a:rPr>
              <a:t>History of UNIX </a:t>
            </a:r>
            <a:r>
              <a:rPr lang="en-US" sz="3200" b="1" dirty="0">
                <a:latin typeface="Cambria" pitchFamily="18" charset="0"/>
              </a:rPr>
              <a:t>&amp; LINUX</a:t>
            </a:r>
          </a:p>
        </p:txBody>
      </p:sp>
      <p:sp>
        <p:nvSpPr>
          <p:cNvPr id="5" name="Rectangle 4"/>
          <p:cNvSpPr/>
          <p:nvPr/>
        </p:nvSpPr>
        <p:spPr>
          <a:xfrm>
            <a:off x="762000" y="1767006"/>
            <a:ext cx="8075335" cy="4154984"/>
          </a:xfrm>
          <a:prstGeom prst="rect">
            <a:avLst/>
          </a:prstGeom>
        </p:spPr>
        <p:txBody>
          <a:bodyPr wrap="square">
            <a:spAutoFit/>
          </a:bodyPr>
          <a:lstStyle/>
          <a:p>
            <a:pPr marL="285750" indent="-285750">
              <a:buFont typeface="Arial" pitchFamily="34" charset="0"/>
              <a:buChar char="•"/>
            </a:pPr>
            <a:r>
              <a:rPr lang="en-US" sz="2400" dirty="0" smtClean="0"/>
              <a:t>UNIX </a:t>
            </a:r>
            <a:r>
              <a:rPr lang="en-US" sz="2400" dirty="0"/>
              <a:t>was developed in 1969 at AT&amp;T Bell </a:t>
            </a:r>
            <a:r>
              <a:rPr lang="en-US" sz="2400" dirty="0" smtClean="0"/>
              <a:t>Labs.</a:t>
            </a:r>
          </a:p>
          <a:p>
            <a:pPr marL="285750" indent="-285750">
              <a:buFont typeface="Arial" pitchFamily="34" charset="0"/>
              <a:buChar char="•"/>
            </a:pPr>
            <a:endParaRPr lang="en-US" sz="2400" dirty="0"/>
          </a:p>
          <a:p>
            <a:pPr marL="285750" indent="-285750">
              <a:buFont typeface="Arial" pitchFamily="34" charset="0"/>
              <a:buChar char="•"/>
            </a:pPr>
            <a:r>
              <a:rPr lang="en-US" sz="2400" dirty="0"/>
              <a:t>Many variants since then: BSD, Solaris, Mac </a:t>
            </a:r>
          </a:p>
          <a:p>
            <a:r>
              <a:rPr lang="en-US" sz="2400" dirty="0" smtClean="0"/>
              <a:t>     OS </a:t>
            </a:r>
            <a:r>
              <a:rPr lang="en-US" sz="2400" dirty="0"/>
              <a:t>X, Linux </a:t>
            </a:r>
            <a:r>
              <a:rPr lang="en-US" sz="2400" dirty="0" smtClean="0"/>
              <a:t>.</a:t>
            </a:r>
          </a:p>
          <a:p>
            <a:endParaRPr lang="en-US" sz="2400" dirty="0"/>
          </a:p>
          <a:p>
            <a:pPr marL="285750" indent="-285750">
              <a:buFont typeface="Arial" pitchFamily="34" charset="0"/>
              <a:buChar char="•"/>
            </a:pPr>
            <a:r>
              <a:rPr lang="en-US" sz="2400" dirty="0" smtClean="0"/>
              <a:t>The </a:t>
            </a:r>
            <a:r>
              <a:rPr lang="en-US" sz="2400" dirty="0"/>
              <a:t>Linux kernel was first developed in 1991 by </a:t>
            </a:r>
          </a:p>
          <a:p>
            <a:r>
              <a:rPr lang="en-US" sz="2400" dirty="0" smtClean="0"/>
              <a:t>     Linus </a:t>
            </a:r>
            <a:r>
              <a:rPr lang="en-US" sz="2400" dirty="0"/>
              <a:t>Torvalds, a student at the University of </a:t>
            </a:r>
          </a:p>
          <a:p>
            <a:r>
              <a:rPr lang="en-US" sz="2400" dirty="0" smtClean="0"/>
              <a:t>     Helsinki</a:t>
            </a:r>
          </a:p>
          <a:p>
            <a:endParaRPr lang="en-US" sz="2400" dirty="0"/>
          </a:p>
          <a:p>
            <a:pPr marL="285750" indent="-285750">
              <a:buFont typeface="Arial" pitchFamily="34" charset="0"/>
              <a:buChar char="•"/>
            </a:pPr>
            <a:r>
              <a:rPr lang="en-US" sz="2400" dirty="0"/>
              <a:t>Linux has been widely adopted for servers and </a:t>
            </a:r>
          </a:p>
          <a:p>
            <a:r>
              <a:rPr lang="en-US" sz="2400" dirty="0" smtClean="0"/>
              <a:t>    HPC </a:t>
            </a:r>
            <a:r>
              <a:rPr lang="en-US" sz="2400" dirty="0"/>
              <a:t>systems</a:t>
            </a:r>
          </a:p>
        </p:txBody>
      </p:sp>
    </p:spTree>
    <p:extLst>
      <p:ext uri="{BB962C8B-B14F-4D97-AF65-F5344CB8AC3E}">
        <p14:creationId xmlns:p14="http://schemas.microsoft.com/office/powerpoint/2010/main" val="634717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Basic concepts of Operating System</a:t>
            </a:r>
          </a:p>
        </p:txBody>
      </p:sp>
      <p:sp>
        <p:nvSpPr>
          <p:cNvPr id="5" name="Rectangle 4"/>
          <p:cNvSpPr/>
          <p:nvPr/>
        </p:nvSpPr>
        <p:spPr>
          <a:xfrm>
            <a:off x="762000" y="1447800"/>
            <a:ext cx="8075335" cy="5324535"/>
          </a:xfrm>
          <a:prstGeom prst="rect">
            <a:avLst/>
          </a:prstGeom>
        </p:spPr>
        <p:txBody>
          <a:bodyPr wrap="square">
            <a:spAutoFit/>
          </a:bodyPr>
          <a:lstStyle/>
          <a:p>
            <a:pPr marL="285750" indent="-285750" algn="just">
              <a:buFont typeface="Arial" pitchFamily="34" charset="0"/>
              <a:buChar char="•"/>
            </a:pPr>
            <a:r>
              <a:rPr lang="en-US" sz="2000" dirty="0"/>
              <a:t>An operating </a:t>
            </a:r>
            <a:r>
              <a:rPr lang="en-US" sz="2000" dirty="0" smtClean="0"/>
              <a:t>system (OS</a:t>
            </a:r>
            <a:r>
              <a:rPr lang="en-US" sz="2000" dirty="0"/>
              <a:t>)</a:t>
            </a:r>
            <a:r>
              <a:rPr lang="en-US" sz="2000" dirty="0" smtClean="0"/>
              <a:t> </a:t>
            </a:r>
            <a:r>
              <a:rPr lang="en-US" sz="2000" dirty="0"/>
              <a:t>is software that communicates with the hardware and allows other programs to run. It is comprised of system software, or the fundamental files your computer needs to boot up and function. Every desktop computer, tablet, and smartphone includes an operating system that provides basic functionality for the device</a:t>
            </a:r>
            <a:r>
              <a:rPr lang="en-US" sz="2000" dirty="0" smtClean="0"/>
              <a:t>.</a:t>
            </a:r>
          </a:p>
          <a:p>
            <a:pPr algn="just"/>
            <a:endParaRPr lang="en-US" sz="2000" dirty="0" smtClean="0"/>
          </a:p>
          <a:p>
            <a:pPr marL="285750" indent="-285750" algn="just">
              <a:buFont typeface="Arial" pitchFamily="34" charset="0"/>
              <a:buChar char="•"/>
            </a:pPr>
            <a:r>
              <a:rPr lang="en-US" sz="2000" dirty="0"/>
              <a:t>Following are some of important functions of an operating System.</a:t>
            </a:r>
          </a:p>
          <a:p>
            <a:pPr algn="just"/>
            <a:r>
              <a:rPr lang="en-US" dirty="0" smtClean="0"/>
              <a:t>     	 Memory Management  :</a:t>
            </a:r>
            <a:endParaRPr lang="en-US" dirty="0"/>
          </a:p>
          <a:p>
            <a:pPr algn="just"/>
            <a:r>
              <a:rPr lang="en-US" dirty="0" smtClean="0"/>
              <a:t>	 Processor Management  :</a:t>
            </a:r>
          </a:p>
          <a:p>
            <a:pPr algn="just"/>
            <a:r>
              <a:rPr lang="en-US" dirty="0" smtClean="0"/>
              <a:t>   	 </a:t>
            </a:r>
            <a:r>
              <a:rPr lang="en-US" dirty="0"/>
              <a:t>Device </a:t>
            </a:r>
            <a:r>
              <a:rPr lang="en-US" dirty="0" smtClean="0"/>
              <a:t>Management  :</a:t>
            </a:r>
            <a:endParaRPr lang="en-US" dirty="0"/>
          </a:p>
          <a:p>
            <a:pPr algn="just"/>
            <a:r>
              <a:rPr lang="en-US" dirty="0"/>
              <a:t>    </a:t>
            </a:r>
            <a:r>
              <a:rPr lang="en-US" dirty="0" smtClean="0"/>
              <a:t>	 File Management  :</a:t>
            </a:r>
            <a:endParaRPr lang="en-US" dirty="0"/>
          </a:p>
          <a:p>
            <a:pPr algn="just"/>
            <a:r>
              <a:rPr lang="en-US" dirty="0"/>
              <a:t>    </a:t>
            </a:r>
            <a:r>
              <a:rPr lang="en-US" dirty="0" smtClean="0"/>
              <a:t>	 Security  : </a:t>
            </a:r>
            <a:endParaRPr lang="en-US" dirty="0"/>
          </a:p>
          <a:p>
            <a:pPr algn="just"/>
            <a:r>
              <a:rPr lang="en-US" dirty="0"/>
              <a:t>   </a:t>
            </a:r>
            <a:r>
              <a:rPr lang="en-US" dirty="0" smtClean="0"/>
              <a:t>	 </a:t>
            </a:r>
            <a:r>
              <a:rPr lang="en-US" dirty="0"/>
              <a:t>Control over system </a:t>
            </a:r>
            <a:r>
              <a:rPr lang="en-US" dirty="0" smtClean="0"/>
              <a:t>performance  :</a:t>
            </a:r>
            <a:endParaRPr lang="en-US" dirty="0"/>
          </a:p>
          <a:p>
            <a:pPr algn="just"/>
            <a:r>
              <a:rPr lang="en-US" dirty="0" smtClean="0"/>
              <a:t>   	 </a:t>
            </a:r>
            <a:r>
              <a:rPr lang="en-US" dirty="0"/>
              <a:t>Job </a:t>
            </a:r>
            <a:r>
              <a:rPr lang="en-US" dirty="0" smtClean="0"/>
              <a:t>accounting : </a:t>
            </a:r>
            <a:endParaRPr lang="en-US" dirty="0"/>
          </a:p>
          <a:p>
            <a:pPr algn="just"/>
            <a:r>
              <a:rPr lang="en-US" dirty="0"/>
              <a:t>   </a:t>
            </a:r>
            <a:r>
              <a:rPr lang="en-US" dirty="0" smtClean="0"/>
              <a:t>	 </a:t>
            </a:r>
            <a:r>
              <a:rPr lang="en-US" dirty="0"/>
              <a:t>Error detecting </a:t>
            </a:r>
            <a:r>
              <a:rPr lang="en-US" dirty="0" smtClean="0"/>
              <a:t>aids  :</a:t>
            </a:r>
            <a:endParaRPr lang="en-US" dirty="0"/>
          </a:p>
          <a:p>
            <a:pPr algn="just"/>
            <a:r>
              <a:rPr lang="en-US" dirty="0"/>
              <a:t>    </a:t>
            </a:r>
            <a:r>
              <a:rPr lang="en-US" dirty="0" smtClean="0"/>
              <a:t>	 Coordination </a:t>
            </a:r>
            <a:r>
              <a:rPr lang="en-US" dirty="0"/>
              <a:t>between other software and </a:t>
            </a:r>
            <a:r>
              <a:rPr lang="en-US" dirty="0" smtClean="0"/>
              <a:t>users  :</a:t>
            </a:r>
            <a:endParaRPr lang="en-US" dirty="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142434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Basic concepts of Operating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402" y="1447800"/>
            <a:ext cx="4715597" cy="488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38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Basic concepts of Operating System</a:t>
            </a:r>
          </a:p>
        </p:txBody>
      </p:sp>
      <p:sp>
        <p:nvSpPr>
          <p:cNvPr id="3" name="Rectangle 2"/>
          <p:cNvSpPr/>
          <p:nvPr/>
        </p:nvSpPr>
        <p:spPr>
          <a:xfrm>
            <a:off x="533400" y="1447800"/>
            <a:ext cx="8153400" cy="5047536"/>
          </a:xfrm>
          <a:prstGeom prst="rect">
            <a:avLst/>
          </a:prstGeom>
        </p:spPr>
        <p:txBody>
          <a:bodyPr wrap="square">
            <a:spAutoFit/>
          </a:bodyPr>
          <a:lstStyle/>
          <a:p>
            <a:pPr marL="285750" indent="-285750" algn="just">
              <a:buFont typeface="Arial" pitchFamily="34" charset="0"/>
              <a:buChar char="•"/>
            </a:pPr>
            <a:r>
              <a:rPr lang="en-US" sz="2000" dirty="0"/>
              <a:t>The </a:t>
            </a:r>
            <a:r>
              <a:rPr lang="en-US" sz="2000" b="1" dirty="0"/>
              <a:t>kernel </a:t>
            </a:r>
            <a:r>
              <a:rPr lang="en-US" sz="2000" dirty="0"/>
              <a:t>is the central module of an operating system (OS). It is the part of the operating system that loads first, and it remains in main memory. Because it stays in memory, it is important for the kernel to be as small as possible while still providing all the essential services required by other parts of the operating system and applications. The </a:t>
            </a:r>
            <a:r>
              <a:rPr lang="en-US" sz="2000" dirty="0" err="1"/>
              <a:t>the</a:t>
            </a:r>
            <a:r>
              <a:rPr lang="en-US" sz="2000" dirty="0"/>
              <a:t> kernel code is usually loaded into a protected area of memory to prevent it from being overwritten by programs or other parts of the operating system</a:t>
            </a:r>
            <a:r>
              <a:rPr lang="en-US" sz="2000" dirty="0" smtClean="0"/>
              <a:t>.</a:t>
            </a:r>
          </a:p>
          <a:p>
            <a:pPr marL="285750" indent="-285750" algn="just">
              <a:buFont typeface="Arial" pitchFamily="34" charset="0"/>
              <a:buChar char="•"/>
            </a:pPr>
            <a:endParaRPr lang="en-US" dirty="0" smtClean="0"/>
          </a:p>
          <a:p>
            <a:pPr marL="285750" indent="-285750" algn="just">
              <a:buFont typeface="Arial" pitchFamily="34" charset="0"/>
              <a:buChar char="•"/>
            </a:pPr>
            <a:r>
              <a:rPr lang="en-US" sz="2000" dirty="0"/>
              <a:t>The main tasks of the kernel are </a:t>
            </a:r>
            <a:r>
              <a:rPr lang="en-US" sz="2000" dirty="0" smtClean="0"/>
              <a:t>:</a:t>
            </a:r>
          </a:p>
          <a:p>
            <a:r>
              <a:rPr lang="en-US" dirty="0" smtClean="0"/>
              <a:t>	Process management  :</a:t>
            </a:r>
            <a:endParaRPr lang="en-US" dirty="0"/>
          </a:p>
          <a:p>
            <a:r>
              <a:rPr lang="en-US" dirty="0" smtClean="0"/>
              <a:t>	Device management  :</a:t>
            </a:r>
            <a:endParaRPr lang="en-US" dirty="0"/>
          </a:p>
          <a:p>
            <a:r>
              <a:rPr lang="en-US" dirty="0" smtClean="0"/>
              <a:t>	Memory management  :</a:t>
            </a:r>
            <a:endParaRPr lang="en-US" dirty="0"/>
          </a:p>
          <a:p>
            <a:r>
              <a:rPr lang="en-US" dirty="0" smtClean="0"/>
              <a:t>	Interrupt handling  :</a:t>
            </a:r>
            <a:endParaRPr lang="en-US" dirty="0"/>
          </a:p>
          <a:p>
            <a:r>
              <a:rPr lang="en-US" dirty="0" smtClean="0"/>
              <a:t>	I/O communication  :</a:t>
            </a:r>
            <a:endParaRPr lang="en-US" dirty="0"/>
          </a:p>
          <a:p>
            <a:r>
              <a:rPr lang="en-US" dirty="0" smtClean="0"/>
              <a:t>	File </a:t>
            </a:r>
            <a:r>
              <a:rPr lang="en-US" dirty="0"/>
              <a:t>system</a:t>
            </a:r>
            <a:r>
              <a:rPr lang="en-US" dirty="0" smtClean="0"/>
              <a:t>... etc.</a:t>
            </a:r>
            <a:endParaRPr lang="en-US" dirty="0"/>
          </a:p>
          <a:p>
            <a:pPr algn="just"/>
            <a:endParaRPr lang="en-US" dirty="0"/>
          </a:p>
        </p:txBody>
      </p:sp>
    </p:spTree>
    <p:extLst>
      <p:ext uri="{BB962C8B-B14F-4D97-AF65-F5344CB8AC3E}">
        <p14:creationId xmlns:p14="http://schemas.microsoft.com/office/powerpoint/2010/main" val="1099148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Basic concepts of Operating System</a:t>
            </a:r>
          </a:p>
        </p:txBody>
      </p:sp>
      <p:sp>
        <p:nvSpPr>
          <p:cNvPr id="3" name="Rectangle 2"/>
          <p:cNvSpPr/>
          <p:nvPr/>
        </p:nvSpPr>
        <p:spPr>
          <a:xfrm>
            <a:off x="533400" y="1219200"/>
            <a:ext cx="8153400" cy="6463308"/>
          </a:xfrm>
          <a:prstGeom prst="rect">
            <a:avLst/>
          </a:prstGeom>
        </p:spPr>
        <p:txBody>
          <a:bodyPr wrap="square">
            <a:spAutoFit/>
          </a:bodyPr>
          <a:lstStyle/>
          <a:p>
            <a:pPr marL="285750" indent="-285750" algn="just">
              <a:buFont typeface="Arial" pitchFamily="34" charset="0"/>
              <a:buChar char="•"/>
            </a:pPr>
            <a:r>
              <a:rPr lang="en-US" dirty="0"/>
              <a:t>In computing, a </a:t>
            </a:r>
            <a:r>
              <a:rPr lang="en-US" b="1" dirty="0"/>
              <a:t>shell</a:t>
            </a:r>
            <a:r>
              <a:rPr lang="en-US" dirty="0"/>
              <a:t> is a user interface for access to an operating system's services. In general, operating system shells use either a command-line interface (CLI) or graphical user interface (GUI), depending on a computer's role and particular operation</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smtClean="0"/>
              <a:t>The shell is a program that takes command typed </a:t>
            </a:r>
            <a:r>
              <a:rPr lang="en-US" dirty="0" err="1" smtClean="0"/>
              <a:t>bu</a:t>
            </a:r>
            <a:r>
              <a:rPr lang="en-US" dirty="0" smtClean="0"/>
              <a:t> the </a:t>
            </a:r>
            <a:r>
              <a:rPr lang="en-US" dirty="0" err="1" smtClean="0"/>
              <a:t>usaer</a:t>
            </a:r>
            <a:r>
              <a:rPr lang="en-US" dirty="0" smtClean="0"/>
              <a:t> and calls the operating system to run those command.</a:t>
            </a:r>
          </a:p>
          <a:p>
            <a:pPr marL="285750" indent="-285750" algn="just">
              <a:buFont typeface="Arial" pitchFamily="34" charset="0"/>
              <a:buChar char="•"/>
            </a:pPr>
            <a:endParaRPr lang="en-US" dirty="0"/>
          </a:p>
          <a:p>
            <a:pPr marL="285750" indent="-285750" algn="just">
              <a:buFont typeface="Arial" pitchFamily="34" charset="0"/>
              <a:buChar char="•"/>
            </a:pPr>
            <a:r>
              <a:rPr lang="en-US" dirty="0" err="1" smtClean="0"/>
              <a:t>Shelll</a:t>
            </a:r>
            <a:r>
              <a:rPr lang="en-US" dirty="0" smtClean="0"/>
              <a:t> accepts your instruction or command and translate it into computer binary language.</a:t>
            </a:r>
          </a:p>
          <a:p>
            <a:pPr marL="285750" indent="-285750" algn="just">
              <a:buFont typeface="Arial" pitchFamily="34" charset="0"/>
              <a:buChar char="•"/>
            </a:pPr>
            <a:endParaRPr lang="en-US" dirty="0"/>
          </a:p>
          <a:p>
            <a:pPr marL="285750" indent="-285750" algn="just">
              <a:buFont typeface="Arial" pitchFamily="34" charset="0"/>
              <a:buChar char="•"/>
            </a:pPr>
            <a:r>
              <a:rPr lang="en-US" dirty="0" smtClean="0"/>
              <a:t>You can use shell script to automate </a:t>
            </a:r>
            <a:r>
              <a:rPr lang="en-US" dirty="0" err="1" smtClean="0"/>
              <a:t>admini</a:t>
            </a:r>
            <a:r>
              <a:rPr lang="en-US" dirty="0" smtClean="0"/>
              <a:t> task.</a:t>
            </a:r>
          </a:p>
          <a:p>
            <a:pPr marL="285750" indent="-285750" algn="just">
              <a:buFont typeface="Arial" pitchFamily="34" charset="0"/>
              <a:buChar char="•"/>
            </a:pPr>
            <a:endParaRPr lang="en-US" dirty="0"/>
          </a:p>
          <a:p>
            <a:pPr marL="285750" indent="-285750" algn="just">
              <a:buFont typeface="Arial" pitchFamily="34" charset="0"/>
              <a:buChar char="•"/>
            </a:pPr>
            <a:r>
              <a:rPr lang="en-US" dirty="0" smtClean="0"/>
              <a:t>Kind of Shell :-</a:t>
            </a:r>
          </a:p>
          <a:p>
            <a:pPr marL="742950" lvl="1" indent="-285750" algn="just">
              <a:buFont typeface="Arial" pitchFamily="34" charset="0"/>
              <a:buChar char="•"/>
            </a:pPr>
            <a:r>
              <a:rPr lang="en-US" dirty="0" smtClean="0"/>
              <a:t>Bourne shell</a:t>
            </a:r>
          </a:p>
          <a:p>
            <a:pPr marL="742950" lvl="1" indent="-285750" algn="just">
              <a:buFont typeface="Arial" pitchFamily="34" charset="0"/>
              <a:buChar char="•"/>
            </a:pPr>
            <a:r>
              <a:rPr lang="en-US" dirty="0" smtClean="0"/>
              <a:t>C shell</a:t>
            </a:r>
          </a:p>
          <a:p>
            <a:pPr marL="742950" lvl="1" indent="-285750" algn="just">
              <a:buFont typeface="Arial" pitchFamily="34" charset="0"/>
              <a:buChar char="•"/>
            </a:pPr>
            <a:r>
              <a:rPr lang="en-US" dirty="0" err="1" smtClean="0"/>
              <a:t>Korn</a:t>
            </a:r>
            <a:r>
              <a:rPr lang="en-US" dirty="0" smtClean="0"/>
              <a:t> shell</a:t>
            </a:r>
          </a:p>
          <a:p>
            <a:pPr marL="742950" lvl="1" indent="-285750" algn="just">
              <a:buFont typeface="Arial" pitchFamily="34" charset="0"/>
              <a:buChar char="•"/>
            </a:pPr>
            <a:r>
              <a:rPr lang="en-US" dirty="0" smtClean="0"/>
              <a:t>Bash shell</a:t>
            </a:r>
          </a:p>
          <a:p>
            <a:pPr marL="742950" lvl="1" indent="-285750" algn="just">
              <a:buFont typeface="Arial" pitchFamily="34" charset="0"/>
              <a:buChar char="•"/>
            </a:pPr>
            <a:r>
              <a:rPr lang="en-US" dirty="0" err="1" smtClean="0"/>
              <a:t>Tcsh</a:t>
            </a:r>
            <a:r>
              <a:rPr lang="en-US" dirty="0" smtClean="0"/>
              <a:t> shell</a:t>
            </a:r>
          </a:p>
          <a:p>
            <a:pPr marL="285750" indent="-285750" algn="just">
              <a:buFont typeface="Arial" pitchFamily="34" charset="0"/>
              <a:buChar char="•"/>
            </a:pPr>
            <a:endParaRPr lang="en-US" dirty="0"/>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224423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457200"/>
            <a:ext cx="7010400" cy="584775"/>
          </a:xfrm>
          <a:prstGeom prst="rect">
            <a:avLst/>
          </a:prstGeom>
        </p:spPr>
        <p:txBody>
          <a:bodyPr wrap="square">
            <a:spAutoFit/>
          </a:bodyPr>
          <a:lstStyle/>
          <a:p>
            <a:pPr algn="ctr"/>
            <a:r>
              <a:rPr lang="en-US" sz="3200" b="1" dirty="0">
                <a:latin typeface="Cambria" pitchFamily="18" charset="0"/>
              </a:rPr>
              <a:t>Basic concepts of Operating System</a:t>
            </a:r>
          </a:p>
        </p:txBody>
      </p:sp>
      <p:sp>
        <p:nvSpPr>
          <p:cNvPr id="3" name="Rectangle 2"/>
          <p:cNvSpPr/>
          <p:nvPr/>
        </p:nvSpPr>
        <p:spPr>
          <a:xfrm>
            <a:off x="533400" y="1737479"/>
            <a:ext cx="8153400" cy="3385542"/>
          </a:xfrm>
          <a:prstGeom prst="rect">
            <a:avLst/>
          </a:prstGeom>
        </p:spPr>
        <p:txBody>
          <a:bodyPr wrap="square">
            <a:spAutoFit/>
          </a:bodyPr>
          <a:lstStyle/>
          <a:p>
            <a:pPr marL="285750" indent="-285750" algn="just">
              <a:buFont typeface="Arial" pitchFamily="34" charset="0"/>
              <a:buChar char="•"/>
            </a:pPr>
            <a:r>
              <a:rPr lang="en-US" sz="2000" dirty="0"/>
              <a:t>An operating system's file system structure is its most basic level of organization. Almost all of the ways an operating system interacts with its users, applications, and security model are dependent upon the way it organizes files on storage devices</a:t>
            </a:r>
            <a:r>
              <a:rPr lang="en-US" sz="2000" dirty="0" smtClean="0"/>
              <a:t>.</a:t>
            </a:r>
          </a:p>
          <a:p>
            <a:pPr marL="285750" indent="-285750" algn="just">
              <a:buFont typeface="Arial" pitchFamily="34" charset="0"/>
              <a:buChar char="•"/>
            </a:pPr>
            <a:endParaRPr lang="en-US" sz="2000" dirty="0"/>
          </a:p>
          <a:p>
            <a:pPr marL="285750" indent="-285750" algn="just">
              <a:buFont typeface="Arial" pitchFamily="34" charset="0"/>
              <a:buChar char="•"/>
            </a:pPr>
            <a:r>
              <a:rPr lang="en-US" sz="2000" dirty="0"/>
              <a:t>In Linux, everything is configured as a file. This includes not only text files, images and compiled programs (also referred to as </a:t>
            </a:r>
            <a:r>
              <a:rPr lang="en-US" sz="2000" dirty="0" err="1"/>
              <a:t>executables</a:t>
            </a:r>
            <a:r>
              <a:rPr lang="en-US" sz="2000" dirty="0"/>
              <a:t>), but also directories, partitions and hardware device drivers.</a:t>
            </a:r>
          </a:p>
          <a:p>
            <a:pPr marL="285750" indent="-285750" algn="just">
              <a:buFont typeface="Arial" pitchFamily="34" charset="0"/>
              <a:buChar char="•"/>
            </a:pPr>
            <a:endParaRPr lang="en-US" dirty="0"/>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42647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0"/>
            <a:ext cx="4333875" cy="631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6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04800"/>
            <a:ext cx="7010400" cy="584775"/>
          </a:xfrm>
          <a:prstGeom prst="rect">
            <a:avLst/>
          </a:prstGeom>
        </p:spPr>
        <p:txBody>
          <a:bodyPr wrap="square">
            <a:spAutoFit/>
          </a:bodyPr>
          <a:lstStyle/>
          <a:p>
            <a:pPr algn="ctr"/>
            <a:r>
              <a:rPr lang="en-US" sz="3200" b="1" dirty="0">
                <a:latin typeface="Cambria" pitchFamily="18" charset="0"/>
              </a:rPr>
              <a:t>Basic commands of Linux</a:t>
            </a:r>
          </a:p>
        </p:txBody>
      </p:sp>
      <p:sp>
        <p:nvSpPr>
          <p:cNvPr id="3" name="Rectangle 2"/>
          <p:cNvSpPr/>
          <p:nvPr/>
        </p:nvSpPr>
        <p:spPr>
          <a:xfrm>
            <a:off x="533400" y="1143000"/>
            <a:ext cx="8153400" cy="5632311"/>
          </a:xfrm>
          <a:prstGeom prst="rect">
            <a:avLst/>
          </a:prstGeom>
        </p:spPr>
        <p:txBody>
          <a:bodyPr wrap="square">
            <a:spAutoFit/>
          </a:bodyPr>
          <a:lstStyle/>
          <a:p>
            <a:pPr marL="285750" indent="-285750" algn="just">
              <a:buFont typeface="Arial" pitchFamily="34" charset="0"/>
              <a:buChar char="•"/>
            </a:pPr>
            <a:r>
              <a:rPr lang="en-US" dirty="0" err="1"/>
              <a:t>m</a:t>
            </a:r>
            <a:r>
              <a:rPr lang="en-US" dirty="0" err="1" smtClean="0"/>
              <a:t>kdir</a:t>
            </a:r>
            <a:r>
              <a:rPr lang="en-US" dirty="0" smtClean="0"/>
              <a:t> – </a:t>
            </a:r>
            <a:r>
              <a:rPr lang="en-US" dirty="0"/>
              <a:t>make directories                                                                 </a:t>
            </a:r>
            <a:endParaRPr lang="en-US" dirty="0" smtClean="0"/>
          </a:p>
          <a:p>
            <a:pPr algn="just"/>
            <a:r>
              <a:rPr lang="en-US" dirty="0"/>
              <a:t> </a:t>
            </a:r>
            <a:r>
              <a:rPr lang="en-US" dirty="0" smtClean="0"/>
              <a:t>         	 Usage</a:t>
            </a:r>
            <a:r>
              <a:rPr lang="en-US" dirty="0"/>
              <a:t>: </a:t>
            </a:r>
            <a:r>
              <a:rPr lang="en-US" dirty="0" err="1"/>
              <a:t>mkdir</a:t>
            </a:r>
            <a:r>
              <a:rPr lang="en-US" dirty="0"/>
              <a:t> [OPTION] DIRECTORY...                               </a:t>
            </a:r>
          </a:p>
          <a:p>
            <a:pPr algn="just"/>
            <a:r>
              <a:rPr lang="en-US" dirty="0" smtClean="0"/>
              <a:t>         	  </a:t>
            </a:r>
            <a:r>
              <a:rPr lang="en-US" dirty="0" err="1"/>
              <a:t>eg</a:t>
            </a:r>
            <a:r>
              <a:rPr lang="en-US" dirty="0"/>
              <a:t>. </a:t>
            </a:r>
            <a:r>
              <a:rPr lang="en-US" dirty="0" err="1"/>
              <a:t>mkdir</a:t>
            </a:r>
            <a:r>
              <a:rPr lang="en-US" dirty="0"/>
              <a:t> </a:t>
            </a:r>
            <a:r>
              <a:rPr lang="en-US" dirty="0" err="1" smtClean="0"/>
              <a:t>prabhat</a:t>
            </a:r>
            <a:endParaRPr lang="en-US" dirty="0" smtClean="0"/>
          </a:p>
          <a:p>
            <a:pPr algn="just"/>
            <a:endParaRPr lang="en-US" dirty="0"/>
          </a:p>
          <a:p>
            <a:pPr marL="285750" indent="-285750">
              <a:buFont typeface="Arial" pitchFamily="34" charset="0"/>
              <a:buChar char="•"/>
            </a:pPr>
            <a:r>
              <a:rPr lang="fr-FR" dirty="0" err="1" smtClean="0"/>
              <a:t>ls</a:t>
            </a:r>
            <a:r>
              <a:rPr lang="fr-FR" dirty="0" smtClean="0"/>
              <a:t> – </a:t>
            </a:r>
            <a:r>
              <a:rPr lang="fr-FR" dirty="0" err="1"/>
              <a:t>list</a:t>
            </a:r>
            <a:r>
              <a:rPr lang="fr-FR" dirty="0"/>
              <a:t> directory contents </a:t>
            </a:r>
          </a:p>
          <a:p>
            <a:r>
              <a:rPr lang="fr-FR" dirty="0" smtClean="0"/>
              <a:t>	Usage</a:t>
            </a:r>
            <a:r>
              <a:rPr lang="fr-FR" dirty="0"/>
              <a:t>: </a:t>
            </a:r>
            <a:r>
              <a:rPr lang="fr-FR" dirty="0" err="1"/>
              <a:t>ls</a:t>
            </a:r>
            <a:r>
              <a:rPr lang="fr-FR" dirty="0"/>
              <a:t> [OPTION]... [FILE]... </a:t>
            </a:r>
          </a:p>
          <a:p>
            <a:r>
              <a:rPr lang="fr-FR" dirty="0" smtClean="0"/>
              <a:t>	</a:t>
            </a:r>
            <a:r>
              <a:rPr lang="fr-FR" dirty="0" err="1" smtClean="0"/>
              <a:t>eg</a:t>
            </a:r>
            <a:r>
              <a:rPr lang="fr-FR" dirty="0"/>
              <a:t>. </a:t>
            </a:r>
            <a:r>
              <a:rPr lang="fr-FR" dirty="0" err="1"/>
              <a:t>ls</a:t>
            </a:r>
            <a:r>
              <a:rPr lang="fr-FR" dirty="0"/>
              <a:t>, </a:t>
            </a:r>
            <a:r>
              <a:rPr lang="fr-FR" dirty="0" err="1"/>
              <a:t>ls</a:t>
            </a:r>
            <a:r>
              <a:rPr lang="fr-FR" dirty="0"/>
              <a:t> ­l, </a:t>
            </a:r>
            <a:r>
              <a:rPr lang="fr-FR" dirty="0" err="1"/>
              <a:t>ls</a:t>
            </a:r>
            <a:r>
              <a:rPr lang="fr-FR" dirty="0"/>
              <a:t> </a:t>
            </a:r>
            <a:r>
              <a:rPr lang="fr-FR" dirty="0" err="1"/>
              <a:t>prabhat</a:t>
            </a:r>
            <a:endParaRPr lang="fr-FR" dirty="0"/>
          </a:p>
          <a:p>
            <a:endParaRPr lang="fr-FR" dirty="0"/>
          </a:p>
          <a:p>
            <a:pPr marL="285750" indent="-285750">
              <a:buFont typeface="Arial" pitchFamily="34" charset="0"/>
              <a:buChar char="•"/>
            </a:pPr>
            <a:r>
              <a:rPr lang="fr-FR" dirty="0"/>
              <a:t>c</a:t>
            </a:r>
            <a:r>
              <a:rPr lang="fr-FR" dirty="0" smtClean="0"/>
              <a:t>d – </a:t>
            </a:r>
            <a:r>
              <a:rPr lang="fr-FR" dirty="0"/>
              <a:t>changes directories </a:t>
            </a:r>
          </a:p>
          <a:p>
            <a:r>
              <a:rPr lang="fr-FR" dirty="0" smtClean="0"/>
              <a:t>	Usage</a:t>
            </a:r>
            <a:r>
              <a:rPr lang="fr-FR" dirty="0"/>
              <a:t>: cd [DIRECTORY] </a:t>
            </a:r>
          </a:p>
          <a:p>
            <a:r>
              <a:rPr lang="fr-FR" dirty="0" smtClean="0"/>
              <a:t>	</a:t>
            </a:r>
            <a:r>
              <a:rPr lang="fr-FR" dirty="0" err="1" smtClean="0"/>
              <a:t>eg</a:t>
            </a:r>
            <a:r>
              <a:rPr lang="fr-FR" dirty="0"/>
              <a:t>. cd </a:t>
            </a:r>
            <a:r>
              <a:rPr lang="fr-FR" dirty="0" err="1" smtClean="0"/>
              <a:t>prabhat</a:t>
            </a:r>
            <a:endParaRPr lang="fr-FR" dirty="0" smtClean="0"/>
          </a:p>
          <a:p>
            <a:endParaRPr lang="fr-FR" dirty="0"/>
          </a:p>
          <a:p>
            <a:pPr marL="285750" indent="-285750">
              <a:buFont typeface="Arial" pitchFamily="34" charset="0"/>
              <a:buChar char="•"/>
            </a:pPr>
            <a:r>
              <a:rPr lang="en-US" dirty="0" err="1"/>
              <a:t>p</a:t>
            </a:r>
            <a:r>
              <a:rPr lang="en-US" dirty="0" err="1" smtClean="0"/>
              <a:t>wd</a:t>
            </a:r>
            <a:r>
              <a:rPr lang="en-US" dirty="0" smtClean="0"/>
              <a:t> -- print </a:t>
            </a:r>
            <a:r>
              <a:rPr lang="en-US" dirty="0"/>
              <a:t>name of current working directory </a:t>
            </a:r>
          </a:p>
          <a:p>
            <a:r>
              <a:rPr lang="en-US" dirty="0" smtClean="0"/>
              <a:t>	Usage</a:t>
            </a:r>
            <a:r>
              <a:rPr lang="en-US" dirty="0"/>
              <a:t>: </a:t>
            </a:r>
            <a:r>
              <a:rPr lang="en-US" dirty="0" err="1"/>
              <a:t>pwd</a:t>
            </a:r>
            <a:r>
              <a:rPr lang="en-US" dirty="0"/>
              <a:t> </a:t>
            </a:r>
          </a:p>
          <a:p>
            <a:endParaRPr lang="en-US" dirty="0"/>
          </a:p>
          <a:p>
            <a:pPr marL="285750" indent="-285750">
              <a:buFont typeface="Arial" pitchFamily="34" charset="0"/>
              <a:buChar char="•"/>
            </a:pPr>
            <a:r>
              <a:rPr lang="en-US" dirty="0"/>
              <a:t>v</a:t>
            </a:r>
            <a:r>
              <a:rPr lang="en-US" dirty="0" smtClean="0"/>
              <a:t>im – </a:t>
            </a:r>
            <a:r>
              <a:rPr lang="en-US" dirty="0"/>
              <a:t>Vi Improved, a programmers text editor </a:t>
            </a:r>
          </a:p>
          <a:p>
            <a:r>
              <a:rPr lang="en-US" dirty="0" smtClean="0"/>
              <a:t>	Usage</a:t>
            </a:r>
            <a:r>
              <a:rPr lang="en-US" dirty="0"/>
              <a:t>: vim [OPTION] [file]... </a:t>
            </a:r>
          </a:p>
          <a:p>
            <a:r>
              <a:rPr lang="en-US" dirty="0" smtClean="0"/>
              <a:t>	</a:t>
            </a:r>
            <a:r>
              <a:rPr lang="en-US" dirty="0" err="1" smtClean="0"/>
              <a:t>eg</a:t>
            </a:r>
            <a:r>
              <a:rPr lang="en-US" dirty="0"/>
              <a:t>. vim file1.txt</a:t>
            </a:r>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385972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48</TotalTime>
  <Words>533</Words>
  <Application>Microsoft Office PowerPoint</Application>
  <PresentationFormat>On-screen Show (4:3)</PresentationFormat>
  <Paragraphs>133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Tradeshow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mukki</dc:creator>
  <cp:lastModifiedBy>Amit</cp:lastModifiedBy>
  <cp:revision>13</cp:revision>
  <dcterms:created xsi:type="dcterms:W3CDTF">2006-08-16T00:00:00Z</dcterms:created>
  <dcterms:modified xsi:type="dcterms:W3CDTF">2017-12-20T06:56:09Z</dcterms:modified>
</cp:coreProperties>
</file>