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802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File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266635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File Transfer 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7924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FTP (File Transfer Protocol) is the simplest </a:t>
            </a:r>
            <a:r>
              <a:rPr lang="en-US" sz="2000" dirty="0" smtClean="0"/>
              <a:t>and most </a:t>
            </a:r>
            <a:r>
              <a:rPr lang="en-US" sz="2000" dirty="0"/>
              <a:t>secure way to exchange files over </a:t>
            </a:r>
            <a:r>
              <a:rPr lang="en-US" sz="2000" dirty="0" smtClean="0"/>
              <a:t>the Internet.</a:t>
            </a:r>
          </a:p>
          <a:p>
            <a:pPr algn="just"/>
            <a:endParaRPr lang="en-US" sz="20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/>
              <a:t>Transferring </a:t>
            </a:r>
            <a:r>
              <a:rPr lang="en-US" sz="2000" dirty="0"/>
              <a:t>files from a client computer to a </a:t>
            </a:r>
            <a:r>
              <a:rPr lang="en-US" sz="2000" dirty="0" smtClean="0"/>
              <a:t>server computer </a:t>
            </a:r>
            <a:r>
              <a:rPr lang="en-US" sz="2000" dirty="0"/>
              <a:t>is called </a:t>
            </a:r>
            <a:r>
              <a:rPr lang="en-US" sz="2000" b="1" dirty="0"/>
              <a:t>"uploading" </a:t>
            </a:r>
            <a:r>
              <a:rPr lang="en-US" sz="2000" dirty="0"/>
              <a:t>and transferring </a:t>
            </a:r>
            <a:r>
              <a:rPr lang="en-US" sz="2000" dirty="0" smtClean="0"/>
              <a:t>from a </a:t>
            </a:r>
            <a:r>
              <a:rPr lang="en-US" sz="2000" dirty="0"/>
              <a:t>server to a client is </a:t>
            </a:r>
            <a:r>
              <a:rPr lang="en-US" sz="2000" b="1" dirty="0"/>
              <a:t>"downloading</a:t>
            </a:r>
            <a:r>
              <a:rPr lang="en-US" sz="2000" b="1" dirty="0" smtClean="0"/>
              <a:t>".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access an FTP server, users must be able </a:t>
            </a:r>
            <a:r>
              <a:rPr lang="en-US" sz="2000" dirty="0" smtClean="0"/>
              <a:t>to connect </a:t>
            </a:r>
            <a:r>
              <a:rPr lang="en-US" sz="2000" dirty="0"/>
              <a:t>to the Internet or an intranet (via a </a:t>
            </a:r>
            <a:r>
              <a:rPr lang="en-US" sz="2000" dirty="0" smtClean="0"/>
              <a:t>modem or </a:t>
            </a:r>
            <a:r>
              <a:rPr lang="en-US" sz="2000" dirty="0"/>
              <a:t>local area network) with an FTP client program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FTP doesn’t not really move, it copies </a:t>
            </a:r>
            <a:r>
              <a:rPr lang="en-US" sz="2000" dirty="0" smtClean="0"/>
              <a:t>files from </a:t>
            </a:r>
            <a:r>
              <a:rPr lang="en-US" sz="2000" dirty="0"/>
              <a:t>one computer to </a:t>
            </a:r>
            <a:r>
              <a:rPr lang="en-US" sz="2000" dirty="0" smtClean="0"/>
              <a:t>another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FTP </a:t>
            </a:r>
            <a:r>
              <a:rPr lang="en-US" sz="2000" dirty="0"/>
              <a:t>is the file transfer protocol in </a:t>
            </a:r>
            <a:r>
              <a:rPr lang="en-US" sz="2000" dirty="0" smtClean="0"/>
              <a:t>the Internet's </a:t>
            </a:r>
            <a:r>
              <a:rPr lang="en-US" sz="2000" dirty="0"/>
              <a:t>TCP/IP protocol suite’s </a:t>
            </a:r>
            <a:r>
              <a:rPr lang="en-US" sz="2000" dirty="0" smtClean="0"/>
              <a:t>Application Layer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66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File Transfer Protocol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FTP Client is software that is designed to </a:t>
            </a:r>
            <a:r>
              <a:rPr lang="en-US" sz="2000" dirty="0" smtClean="0"/>
              <a:t>move files back-and forth </a:t>
            </a:r>
            <a:r>
              <a:rPr lang="en-US" sz="2000" dirty="0"/>
              <a:t>between two computers </a:t>
            </a:r>
            <a:r>
              <a:rPr lang="en-US" sz="2000" dirty="0" smtClean="0"/>
              <a:t>over the </a:t>
            </a:r>
            <a:r>
              <a:rPr lang="en-US" sz="2000" dirty="0"/>
              <a:t>Internet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dirty="0" smtClean="0"/>
              <a:t>  It </a:t>
            </a:r>
            <a:r>
              <a:rPr lang="en-US" sz="2000" dirty="0"/>
              <a:t>needs to be installed on your computer and </a:t>
            </a:r>
            <a:r>
              <a:rPr lang="en-US" sz="2000" dirty="0" smtClean="0"/>
              <a:t>can only </a:t>
            </a:r>
            <a:r>
              <a:rPr lang="en-US" sz="2000" dirty="0"/>
              <a:t>be used with 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  a live </a:t>
            </a:r>
            <a:r>
              <a:rPr lang="en-US" sz="2000" dirty="0"/>
              <a:t>connection to </a:t>
            </a:r>
            <a:r>
              <a:rPr lang="en-US" sz="2000" dirty="0" smtClean="0"/>
              <a:t>the Internet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34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FTP Clients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Some commonly used FTP clients include </a:t>
            </a:r>
            <a:r>
              <a:rPr lang="en-US" sz="2000" dirty="0" smtClean="0"/>
              <a:t>the following</a:t>
            </a:r>
            <a:r>
              <a:rPr lang="en-US" sz="2000" dirty="0"/>
              <a:t>:</a:t>
            </a:r>
          </a:p>
          <a:p>
            <a:endParaRPr lang="en-US" sz="2000" dirty="0" smtClean="0"/>
          </a:p>
          <a:p>
            <a:pPr algn="just"/>
            <a:r>
              <a:rPr lang="en-US" sz="2000" dirty="0" smtClean="0"/>
              <a:t>• </a:t>
            </a:r>
            <a:r>
              <a:rPr lang="en-US" sz="2000" b="1" dirty="0" err="1"/>
              <a:t>FileZilla</a:t>
            </a:r>
            <a:r>
              <a:rPr lang="en-US" sz="2000" dirty="0"/>
              <a:t>- a popular FTP client that is </a:t>
            </a:r>
            <a:r>
              <a:rPr lang="en-US" sz="2000" dirty="0" smtClean="0"/>
              <a:t>freely available </a:t>
            </a:r>
            <a:r>
              <a:rPr lang="en-US" sz="2000" dirty="0"/>
              <a:t>for </a:t>
            </a:r>
            <a:r>
              <a:rPr lang="en-US" sz="2000" dirty="0" smtClean="0"/>
              <a:t>Windows, Macintosh</a:t>
            </a:r>
            <a:r>
              <a:rPr lang="en-US" sz="2000" dirty="0"/>
              <a:t>, and Linux </a:t>
            </a:r>
            <a:r>
              <a:rPr lang="en-US" sz="2000" dirty="0" smtClean="0"/>
              <a:t>users Available </a:t>
            </a:r>
            <a:r>
              <a:rPr lang="en-US" sz="2000" dirty="0"/>
              <a:t>as a free download from the Internet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• </a:t>
            </a:r>
            <a:r>
              <a:rPr lang="en-US" sz="2000" b="1" dirty="0"/>
              <a:t>Fire FTP</a:t>
            </a:r>
            <a:r>
              <a:rPr lang="en-US" sz="2000" dirty="0"/>
              <a:t>- a plug-in for the popular Firefox </a:t>
            </a:r>
            <a:r>
              <a:rPr lang="en-US" sz="2000" dirty="0" smtClean="0"/>
              <a:t>web browser </a:t>
            </a:r>
            <a:r>
              <a:rPr lang="en-US" sz="2000" dirty="0"/>
              <a:t>that can be used </a:t>
            </a:r>
            <a:r>
              <a:rPr lang="en-US" sz="2000" dirty="0" smtClean="0"/>
              <a:t> just </a:t>
            </a:r>
            <a:r>
              <a:rPr lang="en-US" sz="2000" dirty="0"/>
              <a:t>like a </a:t>
            </a:r>
            <a:r>
              <a:rPr lang="en-US" sz="2000" dirty="0" smtClean="0"/>
              <a:t>standalone FTP program Installed </a:t>
            </a:r>
            <a:r>
              <a:rPr lang="en-US" sz="2000" dirty="0"/>
              <a:t>through the </a:t>
            </a:r>
            <a:r>
              <a:rPr lang="en-US" sz="2000" dirty="0" err="1"/>
              <a:t>FireFox</a:t>
            </a:r>
            <a:r>
              <a:rPr lang="en-US" sz="2000" dirty="0"/>
              <a:t> browser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• </a:t>
            </a:r>
            <a:r>
              <a:rPr lang="en-US" sz="2000" b="1" dirty="0" err="1"/>
              <a:t>W</a:t>
            </a:r>
            <a:r>
              <a:rPr lang="en-US" sz="2000" b="1" dirty="0" err="1" smtClean="0"/>
              <a:t>inscp</a:t>
            </a:r>
            <a:r>
              <a:rPr lang="en-US" sz="2000" b="1" dirty="0" smtClean="0"/>
              <a:t> :-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73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Types of </a:t>
            </a:r>
            <a:r>
              <a:rPr lang="en-US" sz="3200" dirty="0" smtClean="0"/>
              <a:t>FTP connections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8305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/>
              <a:t>When an FTP client connects to an FTP </a:t>
            </a:r>
            <a:r>
              <a:rPr lang="en-US" sz="2000" dirty="0" smtClean="0"/>
              <a:t>server it </a:t>
            </a:r>
            <a:r>
              <a:rPr lang="en-US" sz="2000" dirty="0"/>
              <a:t>opens a connection to the FTP control </a:t>
            </a:r>
            <a:r>
              <a:rPr lang="en-US" sz="2000" dirty="0" smtClean="0"/>
              <a:t>port 21</a:t>
            </a:r>
            <a:r>
              <a:rPr lang="en-US" sz="2000" dirty="0"/>
              <a:t>. Then the client tells the FTP </a:t>
            </a:r>
            <a:r>
              <a:rPr lang="en-US" sz="2000" dirty="0" smtClean="0"/>
              <a:t>server whether </a:t>
            </a:r>
            <a:r>
              <a:rPr lang="en-US" sz="2000" dirty="0"/>
              <a:t>to establish an active or </a:t>
            </a:r>
            <a:r>
              <a:rPr lang="en-US" sz="2000" dirty="0" smtClean="0"/>
              <a:t>passive connection.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/>
          </a:p>
          <a:p>
            <a:pPr algn="just"/>
            <a:r>
              <a:rPr lang="en-US" sz="2000" dirty="0"/>
              <a:t>• </a:t>
            </a:r>
            <a:r>
              <a:rPr lang="en-US" sz="2000" dirty="0" smtClean="0"/>
              <a:t>  The </a:t>
            </a:r>
            <a:r>
              <a:rPr lang="en-US" sz="2000" dirty="0"/>
              <a:t>type of connection chosen by the </a:t>
            </a:r>
            <a:r>
              <a:rPr lang="en-US" sz="2000" dirty="0" smtClean="0"/>
              <a:t>client determines </a:t>
            </a:r>
            <a:r>
              <a:rPr lang="en-US" sz="2000" dirty="0"/>
              <a:t>how the </a:t>
            </a:r>
            <a:r>
              <a:rPr lang="en-US" sz="2000" dirty="0" smtClean="0"/>
              <a:t>server  </a:t>
            </a:r>
          </a:p>
          <a:p>
            <a:pPr algn="just"/>
            <a:r>
              <a:rPr lang="en-US" sz="2000" dirty="0" smtClean="0"/>
              <a:t>     responds </a:t>
            </a:r>
            <a:r>
              <a:rPr lang="en-US" sz="2000" dirty="0"/>
              <a:t>and </a:t>
            </a:r>
            <a:r>
              <a:rPr lang="en-US" sz="2000" dirty="0" smtClean="0"/>
              <a:t>on what </a:t>
            </a:r>
            <a:r>
              <a:rPr lang="en-US" sz="2000" dirty="0"/>
              <a:t>ports transactions will occur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Active Connections </a:t>
            </a:r>
            <a:r>
              <a:rPr lang="en-US" sz="2400" dirty="0" smtClean="0"/>
              <a:t>:-</a:t>
            </a:r>
          </a:p>
          <a:p>
            <a:endParaRPr lang="en-US" sz="2000" dirty="0"/>
          </a:p>
          <a:p>
            <a:r>
              <a:rPr lang="en-US" sz="2000" dirty="0" smtClean="0"/>
              <a:t>      When </a:t>
            </a:r>
            <a:r>
              <a:rPr lang="en-US" sz="2000" dirty="0"/>
              <a:t>an active connection is established, </a:t>
            </a:r>
            <a:r>
              <a:rPr lang="en-US" sz="2000" dirty="0" smtClean="0"/>
              <a:t>the </a:t>
            </a:r>
            <a:r>
              <a:rPr lang="en-US" sz="2000" i="1" dirty="0" smtClean="0"/>
              <a:t>server </a:t>
            </a:r>
            <a:r>
              <a:rPr lang="en-US" sz="2000" dirty="0"/>
              <a:t>opens a </a:t>
            </a:r>
            <a:r>
              <a:rPr lang="en-US" sz="2000" dirty="0" smtClean="0"/>
              <a:t>data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connection </a:t>
            </a:r>
            <a:r>
              <a:rPr lang="en-US" sz="2000" dirty="0"/>
              <a:t>to the </a:t>
            </a:r>
            <a:r>
              <a:rPr lang="en-US" sz="2000" dirty="0" smtClean="0"/>
              <a:t>client from </a:t>
            </a:r>
            <a:r>
              <a:rPr lang="en-US" sz="2000" dirty="0"/>
              <a:t>port 20 to a high range port on the </a:t>
            </a:r>
            <a:r>
              <a:rPr lang="en-US" sz="2000" dirty="0" smtClean="0"/>
              <a:t>client</a:t>
            </a:r>
          </a:p>
          <a:p>
            <a:r>
              <a:rPr lang="en-US" sz="2000" dirty="0" smtClean="0"/>
              <a:t>      machine. All </a:t>
            </a:r>
            <a:r>
              <a:rPr lang="en-US" sz="2000" dirty="0"/>
              <a:t>data from the server is then passed </a:t>
            </a:r>
            <a:r>
              <a:rPr lang="en-US" sz="2000" dirty="0" smtClean="0"/>
              <a:t>over this </a:t>
            </a:r>
            <a:r>
              <a:rPr lang="en-US" sz="2000" dirty="0"/>
              <a:t>connection.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701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295400"/>
            <a:ext cx="84582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Passive </a:t>
            </a:r>
            <a:r>
              <a:rPr lang="en-US" sz="2800" b="1" dirty="0"/>
              <a:t>Connections </a:t>
            </a:r>
            <a:r>
              <a:rPr lang="en-US" sz="2800" dirty="0" smtClean="0"/>
              <a:t>:-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a passive </a:t>
            </a:r>
            <a:r>
              <a:rPr lang="en-US" sz="2000" dirty="0" smtClean="0"/>
              <a:t>connection is </a:t>
            </a:r>
            <a:r>
              <a:rPr lang="en-US" sz="2000" dirty="0"/>
              <a:t>established, the </a:t>
            </a:r>
            <a:r>
              <a:rPr lang="en-US" sz="2000" i="1" dirty="0"/>
              <a:t>client </a:t>
            </a:r>
            <a:r>
              <a:rPr lang="en-US" sz="2000" dirty="0"/>
              <a:t>asks the FTP server </a:t>
            </a:r>
            <a:r>
              <a:rPr lang="en-US" sz="2000" dirty="0" smtClean="0"/>
              <a:t>to establish </a:t>
            </a:r>
            <a:r>
              <a:rPr lang="en-US" sz="2000" dirty="0"/>
              <a:t>a passive connection port, which can </a:t>
            </a:r>
            <a:r>
              <a:rPr lang="en-US" sz="2000" dirty="0" smtClean="0"/>
              <a:t>be on </a:t>
            </a:r>
            <a:r>
              <a:rPr lang="en-US" sz="2000" dirty="0"/>
              <a:t>any port higher than 10,000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dirty="0" smtClean="0"/>
              <a:t>  The </a:t>
            </a:r>
            <a:r>
              <a:rPr lang="en-US" sz="2000" dirty="0"/>
              <a:t>server then binds to this high-numbered </a:t>
            </a:r>
            <a:r>
              <a:rPr lang="en-US" sz="2000" dirty="0" smtClean="0"/>
              <a:t>port for </a:t>
            </a:r>
            <a:r>
              <a:rPr lang="en-US" sz="2000" dirty="0"/>
              <a:t>this </a:t>
            </a:r>
            <a:r>
              <a:rPr lang="en-US" sz="2000" dirty="0" smtClean="0"/>
              <a:t>particular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session </a:t>
            </a:r>
            <a:r>
              <a:rPr lang="en-US" sz="2000" dirty="0"/>
              <a:t>and relays that </a:t>
            </a:r>
            <a:r>
              <a:rPr lang="en-US" sz="2000" dirty="0" err="1" smtClean="0"/>
              <a:t>portnumber</a:t>
            </a:r>
            <a:r>
              <a:rPr lang="en-US" sz="2000" dirty="0" smtClean="0"/>
              <a:t> </a:t>
            </a:r>
            <a:r>
              <a:rPr lang="en-US" sz="2000" dirty="0"/>
              <a:t>back to the client. The client then </a:t>
            </a:r>
            <a:endParaRPr lang="en-US" sz="2000" dirty="0" smtClean="0"/>
          </a:p>
          <a:p>
            <a:r>
              <a:rPr lang="en-US" sz="2000" dirty="0" smtClean="0"/>
              <a:t>      opens the </a:t>
            </a:r>
            <a:r>
              <a:rPr lang="en-US" sz="2000" dirty="0"/>
              <a:t>newly bound port for the data connection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dirty="0" smtClean="0"/>
              <a:t>  Each </a:t>
            </a:r>
            <a:r>
              <a:rPr lang="en-US" sz="2000" dirty="0"/>
              <a:t>data request the client makes results in </a:t>
            </a:r>
            <a:r>
              <a:rPr lang="en-US" sz="2000" dirty="0" smtClean="0"/>
              <a:t>a separate </a:t>
            </a:r>
            <a:r>
              <a:rPr lang="en-US" sz="2000" dirty="0"/>
              <a:t>data </a:t>
            </a:r>
            <a:r>
              <a:rPr lang="en-US" sz="2000" dirty="0" smtClean="0"/>
              <a:t>connection.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Most </a:t>
            </a:r>
            <a:r>
              <a:rPr lang="en-US" sz="2000" dirty="0"/>
              <a:t>modern </a:t>
            </a:r>
            <a:r>
              <a:rPr lang="en-US" sz="2000" dirty="0" smtClean="0"/>
              <a:t>FTP clients </a:t>
            </a:r>
            <a:r>
              <a:rPr lang="en-US" sz="2000" dirty="0"/>
              <a:t>attempt to establish a passive </a:t>
            </a:r>
            <a:r>
              <a:rPr lang="en-US" sz="2000" dirty="0" smtClean="0"/>
              <a:t>connection</a:t>
            </a:r>
          </a:p>
          <a:p>
            <a:r>
              <a:rPr lang="en-US" sz="2000" dirty="0" smtClean="0"/>
              <a:t>     when </a:t>
            </a:r>
            <a:r>
              <a:rPr lang="en-US" sz="2000" dirty="0"/>
              <a:t>requesting data from servers.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310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609600"/>
            <a:ext cx="7002144" cy="55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751481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9</TotalTime>
  <Words>443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6</cp:revision>
  <dcterms:created xsi:type="dcterms:W3CDTF">2006-08-16T00:00:00Z</dcterms:created>
  <dcterms:modified xsi:type="dcterms:W3CDTF">2017-12-20T12:08:45Z</dcterms:modified>
</cp:coreProperties>
</file>