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DBF901-9DFB-497B-9D8F-8D2A694B11B1}" type="datetimeFigureOut">
              <a:rPr lang="en-US" smtClean="0"/>
              <a:t>20/12/2017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A8FF2-D21B-4C58-81CA-C4F58A9608CF}" type="slidenum">
              <a:rPr lang="en-US" smtClean="0"/>
              <a:t>‹#›</a:t>
            </a:fld>
            <a:endParaRPr lang="en-US"/>
          </a:p>
        </p:txBody>
      </p:sp>
    </p:spTree>
    <p:extLst>
      <p:ext uri="{BB962C8B-B14F-4D97-AF65-F5344CB8AC3E}">
        <p14:creationId xmlns:p14="http://schemas.microsoft.com/office/powerpoint/2010/main" val="185028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CA8FF2-D21B-4C58-81CA-C4F58A9608CF}" type="slidenum">
              <a:rPr lang="en-US" smtClean="0"/>
              <a:t>3</a:t>
            </a:fld>
            <a:endParaRPr lang="en-US"/>
          </a:p>
        </p:txBody>
      </p:sp>
    </p:spTree>
    <p:extLst>
      <p:ext uri="{BB962C8B-B14F-4D97-AF65-F5344CB8AC3E}">
        <p14:creationId xmlns:p14="http://schemas.microsoft.com/office/powerpoint/2010/main" val="30512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5"/>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1" name="Slide Number Placeholder 10"/>
          <p:cNvSpPr>
            <a:spLocks noGrp="1"/>
          </p:cNvSpPr>
          <p:nvPr>
            <p:ph type="sldNum" sz="quarter" idx="11"/>
          </p:nvPr>
        </p:nvSpPr>
        <p:spPr/>
        <p:txBody>
          <a:body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1D8BD707-D9CF-40AE-B4C6-C98DA3205C09}" type="datetimeFigureOut">
              <a:rPr lang="en-US" smtClean="0"/>
              <a:pPr/>
              <a:t>20/12/2017</a:t>
            </a:fld>
            <a:endParaRPr lang="en-US"/>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B6F15528-21DE-4FAA-801E-634DDDAF4B2B}" type="slidenum">
              <a:rPr lang="en-US" smtClean="0"/>
              <a:pPr/>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1D8BD707-D9CF-40AE-B4C6-C98DA3205C09}" type="datetimeFigureOut">
              <a:rPr lang="en-US" smtClean="0"/>
              <a:pPr/>
              <a:t>20/12/2017</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1293"/>
            <a:ext cx="9144000" cy="954107"/>
          </a:xfrm>
          <a:prstGeom prst="rect">
            <a:avLst/>
          </a:prstGeom>
        </p:spPr>
        <p:txBody>
          <a:bodyPr wrap="square">
            <a:spAutoFit/>
          </a:bodyPr>
          <a:lstStyle/>
          <a:p>
            <a:pPr algn="ctr"/>
            <a:r>
              <a:rPr lang="en-US" sz="2800" b="1" dirty="0" smtClean="0">
                <a:cs typeface="Times New Roman" pitchFamily="18" charset="0"/>
              </a:rPr>
              <a:t>RAID (</a:t>
            </a:r>
            <a:r>
              <a:rPr lang="en-US" sz="2800" b="1" dirty="0">
                <a:cs typeface="Times New Roman" pitchFamily="18" charset="0"/>
              </a:rPr>
              <a:t>Redundant Array  Of </a:t>
            </a:r>
            <a:r>
              <a:rPr lang="en-US" sz="2800" b="1" dirty="0" err="1">
                <a:cs typeface="Times New Roman" pitchFamily="18" charset="0"/>
              </a:rPr>
              <a:t>InExpensive</a:t>
            </a:r>
            <a:r>
              <a:rPr lang="en-US" sz="2800" b="1" dirty="0">
                <a:cs typeface="Times New Roman" pitchFamily="18" charset="0"/>
              </a:rPr>
              <a:t> Disks</a:t>
            </a:r>
            <a:r>
              <a:rPr lang="en-US" sz="2800" b="1" dirty="0" smtClean="0">
                <a:cs typeface="Times New Roman" pitchFamily="18" charset="0"/>
              </a:rPr>
              <a:t>)</a:t>
            </a:r>
            <a:r>
              <a:rPr lang="en-US" sz="2800" dirty="0">
                <a:cs typeface="Times New Roman" pitchFamily="18" charset="0"/>
              </a:rPr>
              <a:t/>
            </a:r>
            <a:br>
              <a:rPr lang="en-US" sz="2800" dirty="0">
                <a:cs typeface="Times New Roman" pitchFamily="18" charset="0"/>
              </a:rPr>
            </a:br>
            <a:endParaRPr lang="en-US" sz="2800" dirty="0"/>
          </a:p>
        </p:txBody>
      </p:sp>
      <p:sp>
        <p:nvSpPr>
          <p:cNvPr id="5" name="Rectangle 4"/>
          <p:cNvSpPr/>
          <p:nvPr/>
        </p:nvSpPr>
        <p:spPr>
          <a:xfrm>
            <a:off x="609600" y="1676400"/>
            <a:ext cx="7924800" cy="4708981"/>
          </a:xfrm>
          <a:prstGeom prst="rect">
            <a:avLst/>
          </a:prstGeom>
        </p:spPr>
        <p:txBody>
          <a:bodyPr wrap="square">
            <a:spAutoFit/>
          </a:bodyPr>
          <a:lstStyle/>
          <a:p>
            <a:pPr marL="285750" indent="-285750" algn="just">
              <a:buFont typeface="Arial" pitchFamily="34" charset="0"/>
              <a:buChar char="•"/>
            </a:pPr>
            <a:r>
              <a:rPr lang="en-US" sz="2000" dirty="0">
                <a:cs typeface="Times New Roman" pitchFamily="18" charset="0"/>
              </a:rPr>
              <a:t>RAID is an acronym for Redundant Array of Independent (or Inexpensive) Disks. In fact, RAID is the way of combining several independent and relatively small disks into a single storage of a large size. The disks included into the array are called array members. The disks can be combined into the array in different ways which are known as </a:t>
            </a:r>
            <a:r>
              <a:rPr lang="en-US" sz="2000" b="1" dirty="0">
                <a:cs typeface="Times New Roman" pitchFamily="18" charset="0"/>
              </a:rPr>
              <a:t>RAID levels</a:t>
            </a:r>
            <a:r>
              <a:rPr lang="en-US" sz="2000" dirty="0">
                <a:cs typeface="Times New Roman" pitchFamily="18" charset="0"/>
              </a:rPr>
              <a:t>. </a:t>
            </a:r>
            <a:endParaRPr lang="en-US" sz="2000" dirty="0" smtClean="0">
              <a:cs typeface="Times New Roman" pitchFamily="18" charset="0"/>
            </a:endParaRPr>
          </a:p>
          <a:p>
            <a:pPr marL="285750" indent="-285750" algn="just">
              <a:buFont typeface="Arial" pitchFamily="34" charset="0"/>
              <a:buChar char="•"/>
            </a:pPr>
            <a:r>
              <a:rPr lang="en-US" sz="2000" dirty="0" smtClean="0"/>
              <a:t>Each </a:t>
            </a:r>
            <a:r>
              <a:rPr lang="en-US" sz="2000" dirty="0"/>
              <a:t>of RAID levels has its own </a:t>
            </a:r>
            <a:r>
              <a:rPr lang="en-US" sz="2000" dirty="0" smtClean="0"/>
              <a:t>characteristics.</a:t>
            </a:r>
          </a:p>
          <a:p>
            <a:pPr marL="285750" indent="-285750">
              <a:buFont typeface="Arial" pitchFamily="34" charset="0"/>
              <a:buChar char="•"/>
            </a:pPr>
            <a:r>
              <a:rPr lang="en-US" sz="2000" dirty="0"/>
              <a:t>Fault-tolerance which is the ability to survive of one or several </a:t>
            </a:r>
            <a:r>
              <a:rPr lang="en-US" sz="2000" dirty="0" smtClean="0"/>
              <a:t>disk failures.</a:t>
            </a:r>
          </a:p>
          <a:p>
            <a:pPr marL="285750" indent="-285750">
              <a:buFont typeface="Arial" pitchFamily="34" charset="0"/>
              <a:buChar char="•"/>
            </a:pPr>
            <a:r>
              <a:rPr lang="en-US" sz="2000" dirty="0" smtClean="0"/>
              <a:t>Performance </a:t>
            </a:r>
            <a:r>
              <a:rPr lang="en-US" sz="2000" dirty="0"/>
              <a:t>which shows the change in the read and write speed of the entire array as compared to a single disk</a:t>
            </a:r>
            <a:r>
              <a:rPr lang="en-US" sz="2000" dirty="0" smtClean="0"/>
              <a:t>.</a:t>
            </a:r>
          </a:p>
          <a:p>
            <a:pPr marL="285750" indent="-285750">
              <a:buFont typeface="Arial" pitchFamily="34" charset="0"/>
              <a:buChar char="•"/>
            </a:pPr>
            <a:r>
              <a:rPr lang="en-US" sz="2000" dirty="0" smtClean="0"/>
              <a:t>The </a:t>
            </a:r>
            <a:r>
              <a:rPr lang="en-US" sz="2000" dirty="0"/>
              <a:t>capacity of the array which is determined by the amount of user data that can be written to the array. The array capacity depends on the RAID level and does not always match the sum of the sizes of the RAID member disks. </a:t>
            </a:r>
          </a:p>
        </p:txBody>
      </p:sp>
    </p:spTree>
    <p:extLst>
      <p:ext uri="{BB962C8B-B14F-4D97-AF65-F5344CB8AC3E}">
        <p14:creationId xmlns:p14="http://schemas.microsoft.com/office/powerpoint/2010/main" val="190678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25241"/>
            <a:ext cx="8763000" cy="6332759"/>
          </a:xfrm>
          <a:prstGeom prst="rect">
            <a:avLst/>
          </a:prstGeom>
        </p:spPr>
        <p:txBody>
          <a:bodyPr wrap="square">
            <a:spAutoFit/>
          </a:bodyPr>
          <a:lstStyle/>
          <a:p>
            <a:pPr marL="285750" indent="-285750" algn="just">
              <a:lnSpc>
                <a:spcPct val="150000"/>
              </a:lnSpc>
              <a:buFont typeface="Arial" pitchFamily="34" charset="0"/>
              <a:buChar char="•"/>
            </a:pPr>
            <a:r>
              <a:rPr lang="en-US" sz="1600" b="1" dirty="0" smtClean="0">
                <a:cs typeface="Times New Roman" pitchFamily="18" charset="0"/>
              </a:rPr>
              <a:t>RAID </a:t>
            </a:r>
            <a:r>
              <a:rPr lang="en-US" sz="1600" b="1" dirty="0">
                <a:cs typeface="Times New Roman" pitchFamily="18" charset="0"/>
              </a:rPr>
              <a:t>0</a:t>
            </a:r>
            <a:r>
              <a:rPr lang="en-US" sz="1600" dirty="0">
                <a:cs typeface="Times New Roman" pitchFamily="18" charset="0"/>
              </a:rPr>
              <a:t> - based on striping. This RAID level doesn't provide fault tolerance but increases the system performance (high read and write speed</a:t>
            </a:r>
            <a:r>
              <a:rPr lang="en-US" sz="1600" dirty="0" smtClean="0">
                <a:cs typeface="Times New Roman" pitchFamily="18" charset="0"/>
              </a:rPr>
              <a:t>).</a:t>
            </a:r>
          </a:p>
          <a:p>
            <a:pPr marL="285750" indent="-285750" algn="just">
              <a:lnSpc>
                <a:spcPct val="150000"/>
              </a:lnSpc>
              <a:buFont typeface="Arial" pitchFamily="34" charset="0"/>
              <a:buChar char="•"/>
            </a:pPr>
            <a:r>
              <a:rPr lang="en-US" sz="1600" b="1" dirty="0" smtClean="0">
                <a:cs typeface="Times New Roman" pitchFamily="18" charset="0"/>
              </a:rPr>
              <a:t>RAID </a:t>
            </a:r>
            <a:r>
              <a:rPr lang="en-US" sz="1600" b="1" dirty="0">
                <a:cs typeface="Times New Roman" pitchFamily="18" charset="0"/>
              </a:rPr>
              <a:t>1</a:t>
            </a:r>
            <a:r>
              <a:rPr lang="en-US" sz="1600" dirty="0">
                <a:cs typeface="Times New Roman" pitchFamily="18" charset="0"/>
              </a:rPr>
              <a:t> - utilizes mirroring technique, increases read speed in some cases, and provides fault tolerance in the loss of no more than one member disk</a:t>
            </a:r>
            <a:r>
              <a:rPr lang="en-US" sz="1600" dirty="0" smtClean="0">
                <a:cs typeface="Times New Roman" pitchFamily="18" charset="0"/>
              </a:rPr>
              <a:t>.</a:t>
            </a:r>
          </a:p>
          <a:p>
            <a:pPr marL="285750" indent="-285750" algn="just">
              <a:lnSpc>
                <a:spcPct val="150000"/>
              </a:lnSpc>
              <a:buFont typeface="Arial" pitchFamily="34" charset="0"/>
              <a:buChar char="•"/>
            </a:pPr>
            <a:r>
              <a:rPr lang="en-US" sz="1600" b="1" dirty="0" smtClean="0">
                <a:cs typeface="Times New Roman" pitchFamily="18" charset="0"/>
              </a:rPr>
              <a:t>RAID </a:t>
            </a:r>
            <a:r>
              <a:rPr lang="en-US" sz="1600" b="1" dirty="0">
                <a:cs typeface="Times New Roman" pitchFamily="18" charset="0"/>
              </a:rPr>
              <a:t>0+1</a:t>
            </a:r>
            <a:r>
              <a:rPr lang="en-US" sz="1600" dirty="0">
                <a:cs typeface="Times New Roman" pitchFamily="18" charset="0"/>
              </a:rPr>
              <a:t> - based on the combination of striping and mirroring techniques. This RAID level inherits RAID 0 performance and RAID 1 fault tolerance. </a:t>
            </a:r>
            <a:endParaRPr lang="en-US" sz="1600" dirty="0" smtClean="0">
              <a:cs typeface="Times New Roman" pitchFamily="18" charset="0"/>
            </a:endParaRPr>
          </a:p>
          <a:p>
            <a:pPr marL="285750" indent="-285750" algn="just">
              <a:lnSpc>
                <a:spcPct val="150000"/>
              </a:lnSpc>
              <a:buFont typeface="Arial" pitchFamily="34" charset="0"/>
              <a:buChar char="•"/>
            </a:pPr>
            <a:r>
              <a:rPr lang="en-US" sz="1600" b="1" dirty="0" smtClean="0">
                <a:cs typeface="Times New Roman" pitchFamily="18" charset="0"/>
              </a:rPr>
              <a:t>RAID1E</a:t>
            </a:r>
            <a:r>
              <a:rPr lang="en-US" sz="1600" dirty="0" smtClean="0">
                <a:cs typeface="Times New Roman" pitchFamily="18" charset="0"/>
              </a:rPr>
              <a:t> </a:t>
            </a:r>
            <a:r>
              <a:rPr lang="en-US" sz="1600" dirty="0">
                <a:cs typeface="Times New Roman" pitchFamily="18" charset="0"/>
              </a:rPr>
              <a:t>- uses both striping and mirroring techniques, can survive a failure of one member disk or any number of nonadjacent disks. There are three subtypes of RAID 1E layout: </a:t>
            </a:r>
            <a:r>
              <a:rPr lang="en-US" sz="1600" i="1" dirty="0">
                <a:cs typeface="Times New Roman" pitchFamily="18" charset="0"/>
              </a:rPr>
              <a:t>near</a:t>
            </a:r>
            <a:r>
              <a:rPr lang="en-US" sz="1600" dirty="0">
                <a:cs typeface="Times New Roman" pitchFamily="18" charset="0"/>
              </a:rPr>
              <a:t>, </a:t>
            </a:r>
            <a:r>
              <a:rPr lang="en-US" sz="1600" i="1" dirty="0">
                <a:cs typeface="Times New Roman" pitchFamily="18" charset="0"/>
              </a:rPr>
              <a:t>interleaved</a:t>
            </a:r>
            <a:r>
              <a:rPr lang="en-US" sz="1600" dirty="0">
                <a:cs typeface="Times New Roman" pitchFamily="18" charset="0"/>
              </a:rPr>
              <a:t>, and </a:t>
            </a:r>
            <a:r>
              <a:rPr lang="en-US" sz="1600" i="1" dirty="0">
                <a:cs typeface="Times New Roman" pitchFamily="18" charset="0"/>
              </a:rPr>
              <a:t>far</a:t>
            </a:r>
            <a:r>
              <a:rPr lang="en-US" sz="1600" dirty="0">
                <a:cs typeface="Times New Roman" pitchFamily="18" charset="0"/>
              </a:rPr>
              <a:t>. </a:t>
            </a:r>
            <a:endParaRPr lang="en-US" sz="1600" dirty="0" smtClean="0">
              <a:cs typeface="Times New Roman" pitchFamily="18" charset="0"/>
            </a:endParaRPr>
          </a:p>
          <a:p>
            <a:pPr marL="285750" indent="-285750" algn="just">
              <a:lnSpc>
                <a:spcPct val="150000"/>
              </a:lnSpc>
              <a:buFont typeface="Arial" pitchFamily="34" charset="0"/>
              <a:buChar char="•"/>
            </a:pPr>
            <a:r>
              <a:rPr lang="en-US" sz="1600" b="1" dirty="0" smtClean="0">
                <a:cs typeface="Times New Roman" pitchFamily="18" charset="0"/>
              </a:rPr>
              <a:t>RAID</a:t>
            </a:r>
            <a:r>
              <a:rPr lang="en-US" sz="1600" b="1" dirty="0">
                <a:cs typeface="Times New Roman" pitchFamily="18" charset="0"/>
              </a:rPr>
              <a:t> 5</a:t>
            </a:r>
            <a:r>
              <a:rPr lang="en-US" sz="1600" dirty="0">
                <a:cs typeface="Times New Roman" pitchFamily="18" charset="0"/>
              </a:rPr>
              <a:t> - utilizes both striping and parity techniques. Provides the read speed improvement as in RAID 0 approximately, survives the loss of one RAID member disk. </a:t>
            </a:r>
            <a:endParaRPr lang="en-US" sz="1600" dirty="0" smtClean="0">
              <a:cs typeface="Times New Roman" pitchFamily="18" charset="0"/>
            </a:endParaRPr>
          </a:p>
          <a:p>
            <a:pPr marL="285750" indent="-285750" algn="just">
              <a:lnSpc>
                <a:spcPct val="150000"/>
              </a:lnSpc>
              <a:buFont typeface="Arial" pitchFamily="34" charset="0"/>
              <a:buChar char="•"/>
            </a:pPr>
            <a:r>
              <a:rPr lang="en-US" sz="1600" b="1" dirty="0" smtClean="0">
                <a:cs typeface="Times New Roman" pitchFamily="18" charset="0"/>
              </a:rPr>
              <a:t>RAID</a:t>
            </a:r>
            <a:r>
              <a:rPr lang="en-US" sz="1600" b="1" dirty="0">
                <a:cs typeface="Times New Roman" pitchFamily="18" charset="0"/>
              </a:rPr>
              <a:t> 5E</a:t>
            </a:r>
            <a:r>
              <a:rPr lang="en-US" sz="1600" dirty="0">
                <a:cs typeface="Times New Roman" pitchFamily="18" charset="0"/>
              </a:rPr>
              <a:t> - a variation of RAID 5 layout the only difference of which is an integrated spare space allowing to rebuild a failed array immediately in case of a disk failure. </a:t>
            </a:r>
            <a:endParaRPr lang="en-US" sz="1600" dirty="0" smtClean="0">
              <a:cs typeface="Times New Roman" pitchFamily="18" charset="0"/>
            </a:endParaRPr>
          </a:p>
          <a:p>
            <a:pPr marL="285750" indent="-285750" algn="just">
              <a:lnSpc>
                <a:spcPct val="150000"/>
              </a:lnSpc>
              <a:buFont typeface="Arial" pitchFamily="34" charset="0"/>
              <a:buChar char="•"/>
            </a:pPr>
            <a:r>
              <a:rPr lang="en-US" sz="1600" b="1" dirty="0" smtClean="0">
                <a:cs typeface="Times New Roman" pitchFamily="18" charset="0"/>
              </a:rPr>
              <a:t>RAID</a:t>
            </a:r>
            <a:r>
              <a:rPr lang="en-US" sz="1600" b="1" dirty="0">
                <a:cs typeface="Times New Roman" pitchFamily="18" charset="0"/>
              </a:rPr>
              <a:t> 5 with delayed parity</a:t>
            </a:r>
            <a:r>
              <a:rPr lang="en-US" sz="1600" dirty="0">
                <a:cs typeface="Times New Roman" pitchFamily="18" charset="0"/>
              </a:rPr>
              <a:t> - pretty similar to basic RAID 5 layout, but uses nonstandard scheme of striping</a:t>
            </a:r>
            <a:r>
              <a:rPr lang="en-US" sz="1600" dirty="0" smtClean="0">
                <a:cs typeface="Times New Roman" pitchFamily="18" charset="0"/>
              </a:rPr>
              <a:t>.</a:t>
            </a:r>
          </a:p>
          <a:p>
            <a:pPr marL="285750" indent="-285750" algn="just">
              <a:lnSpc>
                <a:spcPct val="150000"/>
              </a:lnSpc>
              <a:buFont typeface="Arial" pitchFamily="34" charset="0"/>
              <a:buChar char="•"/>
            </a:pPr>
            <a:r>
              <a:rPr lang="en-US" sz="1600" b="1" dirty="0" smtClean="0">
                <a:cs typeface="Times New Roman" pitchFamily="18" charset="0"/>
              </a:rPr>
              <a:t>RAID</a:t>
            </a:r>
            <a:r>
              <a:rPr lang="en-US" sz="1600" b="1" dirty="0">
                <a:cs typeface="Times New Roman" pitchFamily="18" charset="0"/>
              </a:rPr>
              <a:t> 6</a:t>
            </a:r>
            <a:r>
              <a:rPr lang="en-US" sz="1600" dirty="0">
                <a:cs typeface="Times New Roman" pitchFamily="18" charset="0"/>
              </a:rPr>
              <a:t> - similar to RAID 5 but uses two different parity functions. The read speed is the same as in RAID 5. </a:t>
            </a:r>
            <a:endParaRPr lang="en-US" sz="1600" dirty="0"/>
          </a:p>
        </p:txBody>
      </p:sp>
      <p:sp>
        <p:nvSpPr>
          <p:cNvPr id="3" name="Rectangle 2"/>
          <p:cNvSpPr/>
          <p:nvPr/>
        </p:nvSpPr>
        <p:spPr>
          <a:xfrm>
            <a:off x="557013" y="76200"/>
            <a:ext cx="1957587" cy="461665"/>
          </a:xfrm>
          <a:prstGeom prst="rect">
            <a:avLst/>
          </a:prstGeom>
        </p:spPr>
        <p:txBody>
          <a:bodyPr wrap="none">
            <a:spAutoFit/>
          </a:bodyPr>
          <a:lstStyle/>
          <a:p>
            <a:r>
              <a:rPr lang="en-US" sz="2400" b="1" dirty="0">
                <a:cs typeface="Times New Roman" pitchFamily="18" charset="0"/>
              </a:rPr>
              <a:t>RAID </a:t>
            </a:r>
            <a:r>
              <a:rPr lang="en-US" sz="2400" b="1" dirty="0" smtClean="0">
                <a:cs typeface="Times New Roman" pitchFamily="18" charset="0"/>
              </a:rPr>
              <a:t>levels :- </a:t>
            </a:r>
            <a:endParaRPr lang="en-US" dirty="0"/>
          </a:p>
        </p:txBody>
      </p:sp>
    </p:spTree>
    <p:extLst>
      <p:ext uri="{BB962C8B-B14F-4D97-AF65-F5344CB8AC3E}">
        <p14:creationId xmlns:p14="http://schemas.microsoft.com/office/powerpoint/2010/main" val="308902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6738"/>
            <a:ext cx="7620000" cy="1292662"/>
          </a:xfrm>
          <a:prstGeom prst="rect">
            <a:avLst/>
          </a:prstGeom>
        </p:spPr>
        <p:txBody>
          <a:bodyPr wrap="square">
            <a:spAutoFit/>
          </a:bodyPr>
          <a:lstStyle/>
          <a:p>
            <a:pPr marL="342900" indent="-342900">
              <a:buFont typeface="Arial" pitchFamily="34" charset="0"/>
              <a:buChar char="•"/>
            </a:pPr>
            <a:r>
              <a:rPr lang="en-US" sz="2000" dirty="0" smtClean="0">
                <a:cs typeface="Times New Roman" pitchFamily="18" charset="0"/>
              </a:rPr>
              <a:t>RAID </a:t>
            </a:r>
            <a:r>
              <a:rPr lang="en-US" sz="2000" dirty="0">
                <a:cs typeface="Times New Roman" pitchFamily="18" charset="0"/>
              </a:rPr>
              <a:t>can be created by two different ways</a:t>
            </a:r>
            <a:r>
              <a:rPr lang="en-US" sz="2000" dirty="0" smtClean="0">
                <a:cs typeface="Times New Roman" pitchFamily="18" charset="0"/>
              </a:rPr>
              <a:t>:</a:t>
            </a:r>
          </a:p>
          <a:p>
            <a:pPr marL="800100" lvl="1" indent="-342900">
              <a:buFont typeface="Arial" pitchFamily="34" charset="0"/>
              <a:buChar char="•"/>
            </a:pPr>
            <a:r>
              <a:rPr lang="en-US" sz="2000" b="1" dirty="0" smtClean="0">
                <a:cs typeface="Times New Roman" pitchFamily="18" charset="0"/>
              </a:rPr>
              <a:t>Software RAID.</a:t>
            </a:r>
          </a:p>
          <a:p>
            <a:pPr marL="800100" lvl="1" indent="-342900">
              <a:buFont typeface="Arial" pitchFamily="34" charset="0"/>
              <a:buChar char="•"/>
            </a:pPr>
            <a:r>
              <a:rPr lang="en-US" sz="2000" b="1" dirty="0" smtClean="0">
                <a:cs typeface="Times New Roman" pitchFamily="18" charset="0"/>
              </a:rPr>
              <a:t>Hardware RAID</a:t>
            </a:r>
            <a:r>
              <a:rPr lang="en-US" sz="2000" b="1" dirty="0">
                <a:cs typeface="Times New Roman" pitchFamily="18" charset="0"/>
              </a:rPr>
              <a:t>.</a:t>
            </a:r>
            <a:r>
              <a:rPr lang="en-US" b="1" dirty="0"/>
              <a:t/>
            </a:r>
            <a:br>
              <a:rPr lang="en-US" b="1" dirty="0"/>
            </a:br>
            <a:endParaRPr lang="en-US" b="1" dirty="0"/>
          </a:p>
        </p:txBody>
      </p:sp>
      <p:sp>
        <p:nvSpPr>
          <p:cNvPr id="5" name="Rectangle 4"/>
          <p:cNvSpPr/>
          <p:nvPr/>
        </p:nvSpPr>
        <p:spPr>
          <a:xfrm>
            <a:off x="609600" y="681335"/>
            <a:ext cx="3384260" cy="461665"/>
          </a:xfrm>
          <a:prstGeom prst="rect">
            <a:avLst/>
          </a:prstGeom>
        </p:spPr>
        <p:txBody>
          <a:bodyPr wrap="none">
            <a:spAutoFit/>
          </a:bodyPr>
          <a:lstStyle/>
          <a:p>
            <a:r>
              <a:rPr lang="en-US" sz="2400" b="1" dirty="0">
                <a:cs typeface="Times New Roman" pitchFamily="18" charset="0"/>
              </a:rPr>
              <a:t>RAID implementations :-</a:t>
            </a:r>
          </a:p>
        </p:txBody>
      </p:sp>
    </p:spTree>
    <p:extLst>
      <p:ext uri="{BB962C8B-B14F-4D97-AF65-F5344CB8AC3E}">
        <p14:creationId xmlns:p14="http://schemas.microsoft.com/office/powerpoint/2010/main" val="1131879982"/>
      </p:ext>
    </p:extLst>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3</TotalTime>
  <Words>300</Words>
  <Application>Microsoft Office PowerPoint</Application>
  <PresentationFormat>On-screen Show (4:3)</PresentationFormat>
  <Paragraphs>20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Tradeshow</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Amit</cp:lastModifiedBy>
  <cp:revision>2</cp:revision>
  <dcterms:created xsi:type="dcterms:W3CDTF">2006-08-16T00:00:00Z</dcterms:created>
  <dcterms:modified xsi:type="dcterms:W3CDTF">2017-12-20T11:48:00Z</dcterms:modified>
</cp:coreProperties>
</file>