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406020"/>
            <a:ext cx="6172199" cy="2251579"/>
          </a:xfrm>
        </p:spPr>
        <p:txBody>
          <a:bodyPr lIns="0" rIns="0" anchor="t">
            <a:noAutofit/>
          </a:bodyPr>
          <a:lstStyle>
            <a:lvl1pP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066800" y="3905864"/>
            <a:ext cx="6172200" cy="1123336"/>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4400" y="1554480"/>
            <a:ext cx="4222308" cy="38862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9848" y="1554480"/>
            <a:ext cx="2075688" cy="3886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6432" y="1554480"/>
            <a:ext cx="4224528" cy="3886200"/>
          </a:xfrm>
        </p:spPr>
        <p:txBody>
          <a:bodyPr vert="eaVe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1545336"/>
            <a:ext cx="4224528"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8"/>
          <p:cNvSpPr>
            <a:spLocks noGrp="1"/>
          </p:cNvSpPr>
          <p:nvPr>
            <p:ph type="dt" sz="half" idx="14"/>
          </p:nvPr>
        </p:nvSpPr>
        <p:spPr/>
        <p:txBody>
          <a:bodyPr/>
          <a:lstStyle/>
          <a:p>
            <a:fld id="{1D8BD707-D9CF-40AE-B4C6-C98DA3205C09}" type="datetimeFigureOut">
              <a:rPr lang="en-US" smtClean="0"/>
              <a:pPr/>
              <a:t>20/12/2017</a:t>
            </a:fld>
            <a:endParaRPr lang="en-US"/>
          </a:p>
        </p:txBody>
      </p:sp>
      <p:sp>
        <p:nvSpPr>
          <p:cNvPr id="10" name="Slide Number Placeholder 9"/>
          <p:cNvSpPr>
            <a:spLocks noGrp="1"/>
          </p:cNvSpPr>
          <p:nvPr>
            <p:ph type="sldNum" sz="quarter" idx="15"/>
          </p:nvPr>
        </p:nvSpPr>
        <p:spPr/>
        <p:txBody>
          <a:bodyPr/>
          <a:lstStyle/>
          <a:p>
            <a:fld id="{B6F15528-21DE-4FAA-801E-634DDDAF4B2B}" type="slidenum">
              <a:rPr lang="en-US" smtClean="0"/>
              <a:pPr/>
              <a:t>‹#›</a:t>
            </a:fld>
            <a:endParaRPr lang="en-US"/>
          </a:p>
        </p:txBody>
      </p:sp>
      <p:sp>
        <p:nvSpPr>
          <p:cNvPr id="11" name="Footer Placeholder 10"/>
          <p:cNvSpPr>
            <a:spLocks noGrp="1"/>
          </p:cNvSpPr>
          <p:nvPr>
            <p:ph type="ftr" sz="quarter" idx="16"/>
          </p:nvPr>
        </p:nvSpPr>
        <p:spPr/>
        <p:txBody>
          <a:bodyPr/>
          <a:lstStyle/>
          <a:p>
            <a:endParaRPr lang="en-US"/>
          </a:p>
        </p:txBody>
      </p:sp>
      <p:sp>
        <p:nvSpPr>
          <p:cNvPr id="12" name="Title 1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9848" y="1472184"/>
            <a:ext cx="6172200" cy="2130552"/>
          </a:xfrm>
        </p:spPr>
        <p:txBody>
          <a:bodyPr anchor="t">
            <a:noAutofit/>
          </a:bodyPr>
          <a:lstStyle>
            <a:lvl1pPr algn="l">
              <a:defRPr sz="48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069848" y="3886200"/>
            <a:ext cx="6172200" cy="914400"/>
          </a:xfrm>
        </p:spPr>
        <p:txBody>
          <a:bodyPr anchor="t">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6325" cy="1066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486998" y="1915859"/>
            <a:ext cx="3646966" cy="288142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6754" y="1915881"/>
            <a:ext cx="3639311" cy="2881398"/>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10" name="Slide Number Placeholder 9"/>
          <p:cNvSpPr>
            <a:spLocks noGrp="1"/>
          </p:cNvSpPr>
          <p:nvPr>
            <p:ph type="sldNum" sz="quarter" idx="11"/>
          </p:nvPr>
        </p:nvSpPr>
        <p:spPr/>
        <p:txBody>
          <a:bodyPr/>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493776" y="6356350"/>
            <a:ext cx="5102352" cy="365125"/>
          </a:xfrm>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5734" cy="1066799"/>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95301" y="1916113"/>
            <a:ext cx="3638550"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860676"/>
            <a:ext cx="3638550" cy="28828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2625" y="1916113"/>
            <a:ext cx="3660775"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92626" y="2860676"/>
            <a:ext cx="3651250" cy="288290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11" name="Slide Number Placeholder 10"/>
          <p:cNvSpPr>
            <a:spLocks noGrp="1"/>
          </p:cNvSpPr>
          <p:nvPr>
            <p:ph type="sldNum" sz="quarter" idx="11"/>
          </p:nvPr>
        </p:nvSpPr>
        <p:spPr/>
        <p:txBody>
          <a:bodyPr/>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493776" y="6356350"/>
            <a:ext cx="5102352" cy="365125"/>
          </a:xfrm>
        </p:spPr>
        <p:txBody>
          <a:body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2800" y="1551543"/>
            <a:ext cx="1828800" cy="365125"/>
          </a:xfrm>
        </p:spPr>
        <p:txBody>
          <a:bodyPr/>
          <a:lstStyle/>
          <a:p>
            <a:fld id="{1D8BD707-D9CF-40AE-B4C6-C98DA3205C09}" type="datetimeFigureOut">
              <a:rPr lang="en-US" smtClean="0"/>
              <a:pPr/>
              <a:t>20/12/2017</a:t>
            </a:fld>
            <a:endParaRPr lang="en-US"/>
          </a:p>
        </p:txBody>
      </p:sp>
      <p:sp>
        <p:nvSpPr>
          <p:cNvPr id="5" name="Title 4"/>
          <p:cNvSpPr>
            <a:spLocks noGrp="1"/>
          </p:cNvSpPr>
          <p:nvPr>
            <p:ph type="title"/>
          </p:nvPr>
        </p:nvSpPr>
        <p:spPr/>
        <p:txBody>
          <a:bodyPr/>
          <a:lstStyle/>
          <a:p>
            <a:r>
              <a:rPr lang="en-US" smtClean="0"/>
              <a:t>Click to edit Master title style</a:t>
            </a:r>
            <a:endParaRPr lang="en-US" dirty="0"/>
          </a:p>
        </p:txBody>
      </p:sp>
      <p:sp>
        <p:nvSpPr>
          <p:cNvPr id="4" name="Slide Number Placeholder 3"/>
          <p:cNvSpPr>
            <a:spLocks noGrp="1"/>
          </p:cNvSpPr>
          <p:nvPr>
            <p:ph type="sldNum" sz="quarter" idx="11"/>
          </p:nvPr>
        </p:nvSpPr>
        <p:spPr/>
        <p:txBody>
          <a:bodyPr/>
          <a:lstStyle/>
          <a:p>
            <a:fld id="{B6F15528-21DE-4FAA-801E-634DDDAF4B2B}" type="slidenum">
              <a:rPr lang="en-US" smtClean="0"/>
              <a:pPr/>
              <a:t>‹#›</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0" y="1920876"/>
            <a:ext cx="3654425" cy="2889249"/>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93776" y="606425"/>
            <a:ext cx="3629025" cy="1041400"/>
          </a:xfrm>
        </p:spPr>
        <p:txBody>
          <a:bodyPr anchor="t">
            <a:normAutofit/>
          </a:bodyPr>
          <a:lstStyle>
            <a:lvl1pPr algn="l">
              <a:defRPr sz="18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 y="1920875"/>
            <a:ext cx="3629025" cy="1812925"/>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493776" y="6356350"/>
            <a:ext cx="5102352" cy="365125"/>
          </a:xfrm>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776" y="600074"/>
            <a:ext cx="2074862" cy="1981201"/>
          </a:xfrm>
          <a:ln>
            <a:noFill/>
          </a:ln>
        </p:spPr>
        <p:txBody>
          <a:bodyPr anchor="t">
            <a:normAutofit/>
          </a:bodyPr>
          <a:lstStyle>
            <a:lvl1pPr algn="l">
              <a:defRPr sz="1800" b="0"/>
            </a:lvl1pPr>
          </a:lstStyle>
          <a:p>
            <a:r>
              <a:rPr lang="en-US" smtClean="0"/>
              <a:t>Click to edit Master title style</a:t>
            </a:r>
            <a:endParaRPr lang="en-US" dirty="0"/>
          </a:p>
        </p:txBody>
      </p:sp>
      <p:sp>
        <p:nvSpPr>
          <p:cNvPr id="3" name="Picture Placeholder 2"/>
          <p:cNvSpPr>
            <a:spLocks noGrp="1"/>
          </p:cNvSpPr>
          <p:nvPr>
            <p:ph type="pic" idx="1"/>
          </p:nvPr>
        </p:nvSpPr>
        <p:spPr>
          <a:xfrm>
            <a:off x="2963862" y="1650999"/>
            <a:ext cx="5627687" cy="42207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963862" y="614363"/>
            <a:ext cx="3741738" cy="90963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493776" y="6356350"/>
            <a:ext cx="5102352" cy="365125"/>
          </a:xfrm>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1554480"/>
            <a:ext cx="2073348" cy="197946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54400" y="1547036"/>
            <a:ext cx="4222308" cy="38862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162800" y="189468"/>
            <a:ext cx="1828800"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1D8BD707-D9CF-40AE-B4C6-C98DA3205C09}" type="datetimeFigureOut">
              <a:rPr lang="en-US" smtClean="0"/>
              <a:pPr/>
              <a:t>20/12/2017</a:t>
            </a:fld>
            <a:endParaRPr lang="en-US"/>
          </a:p>
        </p:txBody>
      </p:sp>
      <p:sp>
        <p:nvSpPr>
          <p:cNvPr id="5" name="Footer Placeholder 4"/>
          <p:cNvSpPr>
            <a:spLocks noGrp="1"/>
          </p:cNvSpPr>
          <p:nvPr>
            <p:ph type="ftr" sz="quarter" idx="3"/>
          </p:nvPr>
        </p:nvSpPr>
        <p:spPr>
          <a:xfrm>
            <a:off x="1069848" y="6356350"/>
            <a:ext cx="5102352" cy="365125"/>
          </a:xfrm>
          <a:prstGeom prst="rect">
            <a:avLst/>
          </a:prstGeom>
        </p:spPr>
        <p:txBody>
          <a:bodyPr vert="horz" lIns="91440" tIns="45720" rIns="91440" bIns="45720" rtlCol="0" anchor="t"/>
          <a:lstStyle>
            <a:lvl1pPr algn="l">
              <a:defRPr sz="1200">
                <a:solidFill>
                  <a:schemeClr val="tx1"/>
                </a:solidFill>
              </a:defRPr>
            </a:lvl1pPr>
          </a:lstStyle>
          <a:p>
            <a:endParaRPr lang="en-US"/>
          </a:p>
        </p:txBody>
      </p:sp>
      <p:sp>
        <p:nvSpPr>
          <p:cNvPr id="6" name="Slide Number Placeholder 5"/>
          <p:cNvSpPr>
            <a:spLocks noGrp="1"/>
          </p:cNvSpPr>
          <p:nvPr>
            <p:ph type="sldNum" sz="quarter" idx="4"/>
          </p:nvPr>
        </p:nvSpPr>
        <p:spPr>
          <a:xfrm>
            <a:off x="7159752" y="6356350"/>
            <a:ext cx="1137684"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52400"/>
            <a:ext cx="6858000" cy="738664"/>
          </a:xfrm>
          <a:prstGeom prst="rect">
            <a:avLst/>
          </a:prstGeom>
        </p:spPr>
        <p:txBody>
          <a:bodyPr wrap="square">
            <a:spAutoFit/>
          </a:bodyPr>
          <a:lstStyle/>
          <a:p>
            <a:pPr algn="ctr"/>
            <a:r>
              <a:rPr lang="en-US" sz="2400" b="1" dirty="0">
                <a:cs typeface="Times New Roman" pitchFamily="18" charset="0"/>
              </a:rPr>
              <a:t>Difference Between UNIX And LINUX </a:t>
            </a:r>
            <a:r>
              <a:rPr lang="en-US" sz="2400" b="1" dirty="0" smtClean="0">
                <a:cs typeface="Times New Roman" pitchFamily="18" charset="0"/>
              </a:rPr>
              <a:t>Flavors</a:t>
            </a:r>
            <a:r>
              <a:rPr lang="en-US" b="1" dirty="0">
                <a:cs typeface="Times New Roman" pitchFamily="18" charset="0"/>
              </a:rPr>
              <a:t/>
            </a:r>
            <a:br>
              <a:rPr lang="en-US" b="1" dirty="0">
                <a:cs typeface="Times New Roman" pitchFamily="18" charset="0"/>
              </a:rPr>
            </a:br>
            <a:endParaRPr lang="en-US" dirty="0"/>
          </a:p>
        </p:txBody>
      </p:sp>
      <p:sp>
        <p:nvSpPr>
          <p:cNvPr id="5" name="Rectangle 4"/>
          <p:cNvSpPr/>
          <p:nvPr/>
        </p:nvSpPr>
        <p:spPr>
          <a:xfrm>
            <a:off x="685800" y="762000"/>
            <a:ext cx="1194558" cy="461665"/>
          </a:xfrm>
          <a:prstGeom prst="rect">
            <a:avLst/>
          </a:prstGeom>
        </p:spPr>
        <p:txBody>
          <a:bodyPr wrap="none">
            <a:spAutoFit/>
          </a:bodyPr>
          <a:lstStyle/>
          <a:p>
            <a:r>
              <a:rPr lang="en-US" sz="2400" b="1" dirty="0" smtClean="0">
                <a:cs typeface="Times New Roman" pitchFamily="18" charset="0"/>
              </a:rPr>
              <a:t>Linux </a:t>
            </a:r>
            <a:r>
              <a:rPr lang="en-US" sz="2400" b="1" dirty="0">
                <a:cs typeface="Times New Roman" pitchFamily="18" charset="0"/>
              </a:rPr>
              <a:t>:- </a:t>
            </a:r>
            <a:endParaRPr lang="en-US" sz="2400" dirty="0"/>
          </a:p>
        </p:txBody>
      </p:sp>
      <p:sp>
        <p:nvSpPr>
          <p:cNvPr id="6" name="Rectangle 5"/>
          <p:cNvSpPr/>
          <p:nvPr/>
        </p:nvSpPr>
        <p:spPr>
          <a:xfrm>
            <a:off x="609600" y="1219200"/>
            <a:ext cx="8077200" cy="5866350"/>
          </a:xfrm>
          <a:prstGeom prst="rect">
            <a:avLst/>
          </a:prstGeom>
        </p:spPr>
        <p:txBody>
          <a:bodyPr wrap="square">
            <a:spAutoFit/>
          </a:bodyPr>
          <a:lstStyle/>
          <a:p>
            <a:pPr marL="285750" indent="-285750" algn="just">
              <a:lnSpc>
                <a:spcPct val="150000"/>
              </a:lnSpc>
              <a:buFont typeface="Arial" pitchFamily="34" charset="0"/>
              <a:buChar char="•"/>
            </a:pPr>
            <a:r>
              <a:rPr lang="en-US" dirty="0">
                <a:cs typeface="Times New Roman" pitchFamily="18" charset="0"/>
              </a:rPr>
              <a:t>The Source Code of Linux is freely available to its Users</a:t>
            </a:r>
            <a:r>
              <a:rPr lang="en-US" dirty="0" smtClean="0">
                <a:cs typeface="Times New Roman" pitchFamily="18" charset="0"/>
              </a:rPr>
              <a:t>.</a:t>
            </a:r>
          </a:p>
          <a:p>
            <a:pPr marL="285750" indent="-285750" algn="just">
              <a:lnSpc>
                <a:spcPct val="150000"/>
              </a:lnSpc>
              <a:buFont typeface="Arial" pitchFamily="34" charset="0"/>
              <a:buChar char="•"/>
            </a:pPr>
            <a:r>
              <a:rPr lang="en-US" dirty="0" smtClean="0">
                <a:cs typeface="Times New Roman" pitchFamily="18" charset="0"/>
              </a:rPr>
              <a:t>Linux </a:t>
            </a:r>
            <a:r>
              <a:rPr lang="en-US" dirty="0">
                <a:cs typeface="Times New Roman" pitchFamily="18" charset="0"/>
              </a:rPr>
              <a:t>primarily uses Graphical User Interface with an optional Command Line Interface</a:t>
            </a:r>
            <a:r>
              <a:rPr lang="en-US" dirty="0" smtClean="0">
                <a:cs typeface="Times New Roman" pitchFamily="18" charset="0"/>
              </a:rPr>
              <a:t>.</a:t>
            </a:r>
          </a:p>
          <a:p>
            <a:pPr marL="285750" indent="-285750" algn="just">
              <a:lnSpc>
                <a:spcPct val="150000"/>
              </a:lnSpc>
              <a:buFont typeface="Arial" pitchFamily="34" charset="0"/>
              <a:buChar char="•"/>
            </a:pPr>
            <a:r>
              <a:rPr lang="en-US" dirty="0" smtClean="0">
                <a:cs typeface="Times New Roman" pitchFamily="18" charset="0"/>
              </a:rPr>
              <a:t>Linux </a:t>
            </a:r>
            <a:r>
              <a:rPr lang="en-US" dirty="0">
                <a:cs typeface="Times New Roman" pitchFamily="18" charset="0"/>
              </a:rPr>
              <a:t>OS is portable and can be executed in different Hard Drives</a:t>
            </a:r>
            <a:r>
              <a:rPr lang="en-US" dirty="0" smtClean="0">
                <a:cs typeface="Times New Roman" pitchFamily="18" charset="0"/>
              </a:rPr>
              <a:t>.</a:t>
            </a:r>
          </a:p>
          <a:p>
            <a:pPr marL="285750" indent="-285750" algn="just">
              <a:lnSpc>
                <a:spcPct val="150000"/>
              </a:lnSpc>
              <a:buFont typeface="Arial" pitchFamily="34" charset="0"/>
              <a:buChar char="•"/>
            </a:pPr>
            <a:r>
              <a:rPr lang="en-US" dirty="0" smtClean="0">
                <a:cs typeface="Times New Roman" pitchFamily="18" charset="0"/>
              </a:rPr>
              <a:t>Linux </a:t>
            </a:r>
            <a:r>
              <a:rPr lang="en-US" dirty="0">
                <a:cs typeface="Times New Roman" pitchFamily="18" charset="0"/>
              </a:rPr>
              <a:t>is very flexible and can be installed on most of the Home Based Pcs</a:t>
            </a:r>
            <a:r>
              <a:rPr lang="en-US" dirty="0" smtClean="0">
                <a:cs typeface="Times New Roman" pitchFamily="18" charset="0"/>
              </a:rPr>
              <a:t>.</a:t>
            </a:r>
          </a:p>
          <a:p>
            <a:pPr marL="285750" indent="-285750" algn="just">
              <a:lnSpc>
                <a:spcPct val="150000"/>
              </a:lnSpc>
              <a:buFont typeface="Arial" pitchFamily="34" charset="0"/>
              <a:buChar char="•"/>
            </a:pPr>
            <a:r>
              <a:rPr lang="en-US" dirty="0" smtClean="0">
                <a:cs typeface="Times New Roman" pitchFamily="18" charset="0"/>
              </a:rPr>
              <a:t>Linux </a:t>
            </a:r>
            <a:r>
              <a:rPr lang="en-US" dirty="0">
                <a:cs typeface="Times New Roman" pitchFamily="18" charset="0"/>
              </a:rPr>
              <a:t>is mainly used in Home Based PC, Mobile Phones, Desktops, etc</a:t>
            </a:r>
            <a:r>
              <a:rPr lang="en-US" dirty="0" smtClean="0">
                <a:cs typeface="Times New Roman" pitchFamily="18" charset="0"/>
              </a:rPr>
              <a:t>.</a:t>
            </a:r>
          </a:p>
          <a:p>
            <a:pPr marL="285750" indent="-285750" algn="just">
              <a:lnSpc>
                <a:spcPct val="150000"/>
              </a:lnSpc>
              <a:buFont typeface="Arial" pitchFamily="34" charset="0"/>
              <a:buChar char="•"/>
            </a:pPr>
            <a:r>
              <a:rPr lang="en-US" dirty="0" smtClean="0">
                <a:cs typeface="Times New Roman" pitchFamily="18" charset="0"/>
              </a:rPr>
              <a:t>Different </a:t>
            </a:r>
            <a:r>
              <a:rPr lang="en-US" dirty="0">
                <a:cs typeface="Times New Roman" pitchFamily="18" charset="0"/>
              </a:rPr>
              <a:t>Versions of Linux are: Ubuntu, </a:t>
            </a:r>
            <a:r>
              <a:rPr lang="en-US" dirty="0" err="1">
                <a:cs typeface="Times New Roman" pitchFamily="18" charset="0"/>
              </a:rPr>
              <a:t>Debian</a:t>
            </a:r>
            <a:r>
              <a:rPr lang="en-US" dirty="0">
                <a:cs typeface="Times New Roman" pitchFamily="18" charset="0"/>
              </a:rPr>
              <a:t>, </a:t>
            </a:r>
            <a:r>
              <a:rPr lang="en-US" dirty="0" err="1">
                <a:cs typeface="Times New Roman" pitchFamily="18" charset="0"/>
              </a:rPr>
              <a:t>OpenSuse</a:t>
            </a:r>
            <a:r>
              <a:rPr lang="en-US" dirty="0">
                <a:cs typeface="Times New Roman" pitchFamily="18" charset="0"/>
              </a:rPr>
              <a:t>, </a:t>
            </a:r>
            <a:r>
              <a:rPr lang="en-US" dirty="0" err="1">
                <a:cs typeface="Times New Roman" pitchFamily="18" charset="0"/>
              </a:rPr>
              <a:t>Redhat</a:t>
            </a:r>
            <a:r>
              <a:rPr lang="en-US" dirty="0">
                <a:cs typeface="Times New Roman" pitchFamily="18" charset="0"/>
              </a:rPr>
              <a:t>, Solaris, etc</a:t>
            </a:r>
            <a:r>
              <a:rPr lang="en-US" dirty="0" smtClean="0">
                <a:cs typeface="Times New Roman" pitchFamily="18" charset="0"/>
              </a:rPr>
              <a:t>.</a:t>
            </a:r>
          </a:p>
          <a:p>
            <a:pPr marL="285750" indent="-285750" algn="just">
              <a:lnSpc>
                <a:spcPct val="150000"/>
              </a:lnSpc>
              <a:buFont typeface="Arial" pitchFamily="34" charset="0"/>
              <a:buChar char="•"/>
            </a:pPr>
            <a:r>
              <a:rPr lang="en-US" dirty="0" smtClean="0">
                <a:cs typeface="Times New Roman" pitchFamily="18" charset="0"/>
              </a:rPr>
              <a:t>Linux </a:t>
            </a:r>
            <a:r>
              <a:rPr lang="en-US" dirty="0">
                <a:cs typeface="Times New Roman" pitchFamily="18" charset="0"/>
              </a:rPr>
              <a:t>Installation is economical and doesn’t require much specific and high end hardware</a:t>
            </a:r>
            <a:r>
              <a:rPr lang="en-US" dirty="0" smtClean="0">
                <a:cs typeface="Times New Roman" pitchFamily="18" charset="0"/>
              </a:rPr>
              <a:t>.</a:t>
            </a:r>
          </a:p>
          <a:p>
            <a:pPr marL="285750" indent="-285750" algn="just">
              <a:lnSpc>
                <a:spcPct val="150000"/>
              </a:lnSpc>
              <a:buFont typeface="Arial" pitchFamily="34" charset="0"/>
              <a:buChar char="•"/>
            </a:pPr>
            <a:r>
              <a:rPr lang="en-US" dirty="0" smtClean="0">
                <a:cs typeface="Times New Roman" pitchFamily="18" charset="0"/>
              </a:rPr>
              <a:t>The </a:t>
            </a:r>
            <a:r>
              <a:rPr lang="en-US" dirty="0" err="1">
                <a:cs typeface="Times New Roman" pitchFamily="18" charset="0"/>
              </a:rPr>
              <a:t>Filesystems</a:t>
            </a:r>
            <a:r>
              <a:rPr lang="en-US" dirty="0">
                <a:cs typeface="Times New Roman" pitchFamily="18" charset="0"/>
              </a:rPr>
              <a:t> supported by Linux are as follows: </a:t>
            </a:r>
            <a:r>
              <a:rPr lang="en-US" dirty="0" err="1">
                <a:cs typeface="Times New Roman" pitchFamily="18" charset="0"/>
              </a:rPr>
              <a:t>xfs</a:t>
            </a:r>
            <a:r>
              <a:rPr lang="en-US" dirty="0">
                <a:cs typeface="Times New Roman" pitchFamily="18" charset="0"/>
              </a:rPr>
              <a:t>, </a:t>
            </a:r>
            <a:r>
              <a:rPr lang="en-US" dirty="0" err="1">
                <a:cs typeface="Times New Roman" pitchFamily="18" charset="0"/>
              </a:rPr>
              <a:t>ramfs</a:t>
            </a:r>
            <a:r>
              <a:rPr lang="en-US" dirty="0">
                <a:cs typeface="Times New Roman" pitchFamily="18" charset="0"/>
              </a:rPr>
              <a:t>, </a:t>
            </a:r>
            <a:r>
              <a:rPr lang="en-US" dirty="0" err="1">
                <a:cs typeface="Times New Roman" pitchFamily="18" charset="0"/>
              </a:rPr>
              <a:t>nfs</a:t>
            </a:r>
            <a:r>
              <a:rPr lang="en-US" dirty="0">
                <a:cs typeface="Times New Roman" pitchFamily="18" charset="0"/>
              </a:rPr>
              <a:t>, </a:t>
            </a:r>
            <a:r>
              <a:rPr lang="en-US" dirty="0" err="1">
                <a:cs typeface="Times New Roman" pitchFamily="18" charset="0"/>
              </a:rPr>
              <a:t>vfat</a:t>
            </a:r>
            <a:r>
              <a:rPr lang="en-US" dirty="0">
                <a:cs typeface="Times New Roman" pitchFamily="18" charset="0"/>
              </a:rPr>
              <a:t>, </a:t>
            </a:r>
            <a:r>
              <a:rPr lang="en-US" dirty="0" err="1">
                <a:cs typeface="Times New Roman" pitchFamily="18" charset="0"/>
              </a:rPr>
              <a:t>cramfsm</a:t>
            </a:r>
            <a:r>
              <a:rPr lang="en-US" dirty="0">
                <a:cs typeface="Times New Roman" pitchFamily="18" charset="0"/>
              </a:rPr>
              <a:t> ext3, ext4, ext2, ext1, </a:t>
            </a:r>
            <a:r>
              <a:rPr lang="en-US" dirty="0" err="1">
                <a:cs typeface="Times New Roman" pitchFamily="18" charset="0"/>
              </a:rPr>
              <a:t>ufs</a:t>
            </a:r>
            <a:r>
              <a:rPr lang="en-US" dirty="0">
                <a:cs typeface="Times New Roman" pitchFamily="18" charset="0"/>
              </a:rPr>
              <a:t>, </a:t>
            </a:r>
            <a:r>
              <a:rPr lang="en-US" dirty="0" err="1">
                <a:cs typeface="Times New Roman" pitchFamily="18" charset="0"/>
              </a:rPr>
              <a:t>autofs</a:t>
            </a:r>
            <a:r>
              <a:rPr lang="en-US" dirty="0">
                <a:cs typeface="Times New Roman" pitchFamily="18" charset="0"/>
              </a:rPr>
              <a:t>, </a:t>
            </a:r>
            <a:r>
              <a:rPr lang="en-US" dirty="0" err="1">
                <a:cs typeface="Times New Roman" pitchFamily="18" charset="0"/>
              </a:rPr>
              <a:t>devpts</a:t>
            </a:r>
            <a:r>
              <a:rPr lang="en-US" dirty="0">
                <a:cs typeface="Times New Roman" pitchFamily="18" charset="0"/>
              </a:rPr>
              <a:t>, </a:t>
            </a:r>
            <a:r>
              <a:rPr lang="en-US" dirty="0" err="1" smtClean="0">
                <a:cs typeface="Times New Roman" pitchFamily="18" charset="0"/>
              </a:rPr>
              <a:t>ntfs</a:t>
            </a:r>
            <a:endParaRPr lang="en-US" dirty="0" smtClean="0">
              <a:cs typeface="Times New Roman" pitchFamily="18" charset="0"/>
            </a:endParaRPr>
          </a:p>
          <a:p>
            <a:pPr marL="285750" indent="-285750" algn="just">
              <a:lnSpc>
                <a:spcPct val="150000"/>
              </a:lnSpc>
              <a:buFont typeface="Arial" pitchFamily="34" charset="0"/>
              <a:buChar char="•"/>
            </a:pPr>
            <a:r>
              <a:rPr lang="en-US" dirty="0" smtClean="0">
                <a:cs typeface="Times New Roman" pitchFamily="18" charset="0"/>
              </a:rPr>
              <a:t>Linux </a:t>
            </a:r>
            <a:r>
              <a:rPr lang="en-US" dirty="0">
                <a:cs typeface="Times New Roman" pitchFamily="18" charset="0"/>
              </a:rPr>
              <a:t>is development by an active Linux Community worldwide.</a:t>
            </a:r>
            <a:r>
              <a:rPr lang="en-US" sz="1400" dirty="0"/>
              <a:t/>
            </a:r>
            <a:br>
              <a:rPr lang="en-US" sz="1400" dirty="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152400"/>
            <a:ext cx="1228221" cy="523220"/>
          </a:xfrm>
          <a:prstGeom prst="rect">
            <a:avLst/>
          </a:prstGeom>
        </p:spPr>
        <p:txBody>
          <a:bodyPr wrap="none">
            <a:spAutoFit/>
          </a:bodyPr>
          <a:lstStyle/>
          <a:p>
            <a:r>
              <a:rPr lang="en-US" sz="2800" b="1" dirty="0" smtClean="0"/>
              <a:t>Unix :- </a:t>
            </a:r>
            <a:endParaRPr lang="en-US" b="1" dirty="0"/>
          </a:p>
        </p:txBody>
      </p:sp>
      <p:sp>
        <p:nvSpPr>
          <p:cNvPr id="6" name="Rectangle 5"/>
          <p:cNvSpPr/>
          <p:nvPr/>
        </p:nvSpPr>
        <p:spPr>
          <a:xfrm>
            <a:off x="533400" y="609600"/>
            <a:ext cx="7924800" cy="6507935"/>
          </a:xfrm>
          <a:prstGeom prst="rect">
            <a:avLst/>
          </a:prstGeom>
        </p:spPr>
        <p:txBody>
          <a:bodyPr wrap="square">
            <a:spAutoFit/>
          </a:bodyPr>
          <a:lstStyle/>
          <a:p>
            <a:pPr marL="342900" indent="-342900">
              <a:lnSpc>
                <a:spcPct val="150000"/>
              </a:lnSpc>
              <a:buFont typeface="Arial" pitchFamily="34" charset="0"/>
              <a:buChar char="•"/>
            </a:pPr>
            <a:r>
              <a:rPr lang="en-US" sz="2000" dirty="0">
                <a:cs typeface="Times New Roman" pitchFamily="18" charset="0"/>
              </a:rPr>
              <a:t>The Source Code of Unix is not available for the general public</a:t>
            </a:r>
            <a:r>
              <a:rPr lang="en-US" sz="2000" dirty="0" smtClean="0">
                <a:cs typeface="Times New Roman" pitchFamily="18" charset="0"/>
              </a:rPr>
              <a:t>.</a:t>
            </a:r>
          </a:p>
          <a:p>
            <a:pPr marL="342900" indent="-342900">
              <a:lnSpc>
                <a:spcPct val="150000"/>
              </a:lnSpc>
              <a:buFont typeface="Arial" pitchFamily="34" charset="0"/>
              <a:buChar char="•"/>
            </a:pPr>
            <a:r>
              <a:rPr lang="en-US" sz="2000" dirty="0" smtClean="0">
                <a:cs typeface="Times New Roman" pitchFamily="18" charset="0"/>
              </a:rPr>
              <a:t>Unix </a:t>
            </a:r>
            <a:r>
              <a:rPr lang="en-US" sz="2000" dirty="0">
                <a:cs typeface="Times New Roman" pitchFamily="18" charset="0"/>
              </a:rPr>
              <a:t>primarily uses Command Line Interface</a:t>
            </a:r>
            <a:r>
              <a:rPr lang="en-US" sz="2000" dirty="0" smtClean="0">
                <a:cs typeface="Times New Roman" pitchFamily="18" charset="0"/>
              </a:rPr>
              <a:t>.</a:t>
            </a:r>
          </a:p>
          <a:p>
            <a:pPr marL="342900" indent="-342900">
              <a:lnSpc>
                <a:spcPct val="150000"/>
              </a:lnSpc>
              <a:buFont typeface="Arial" pitchFamily="34" charset="0"/>
              <a:buChar char="•"/>
            </a:pPr>
            <a:r>
              <a:rPr lang="en-US" sz="2000" dirty="0" smtClean="0">
                <a:cs typeface="Times New Roman" pitchFamily="18" charset="0"/>
              </a:rPr>
              <a:t>Unix </a:t>
            </a:r>
            <a:r>
              <a:rPr lang="en-US" sz="2000" dirty="0">
                <a:cs typeface="Times New Roman" pitchFamily="18" charset="0"/>
              </a:rPr>
              <a:t>is not portable</a:t>
            </a:r>
            <a:r>
              <a:rPr lang="en-US" sz="2000" dirty="0" smtClean="0">
                <a:cs typeface="Times New Roman" pitchFamily="18" charset="0"/>
              </a:rPr>
              <a:t>.</a:t>
            </a:r>
          </a:p>
          <a:p>
            <a:pPr marL="342900" indent="-342900">
              <a:lnSpc>
                <a:spcPct val="150000"/>
              </a:lnSpc>
              <a:buFont typeface="Arial" pitchFamily="34" charset="0"/>
              <a:buChar char="•"/>
            </a:pPr>
            <a:r>
              <a:rPr lang="en-US" sz="2000" dirty="0" smtClean="0">
                <a:cs typeface="Times New Roman" pitchFamily="18" charset="0"/>
              </a:rPr>
              <a:t>Unix </a:t>
            </a:r>
            <a:r>
              <a:rPr lang="en-US" sz="2000" dirty="0">
                <a:cs typeface="Times New Roman" pitchFamily="18" charset="0"/>
              </a:rPr>
              <a:t>has a rigid requirement of the Hardware. Hence, cannot be installed on every other machine</a:t>
            </a:r>
            <a:r>
              <a:rPr lang="en-US" sz="2000" dirty="0" smtClean="0">
                <a:cs typeface="Times New Roman" pitchFamily="18" charset="0"/>
              </a:rPr>
              <a:t>.</a:t>
            </a:r>
          </a:p>
          <a:p>
            <a:pPr marL="342900" indent="-342900">
              <a:lnSpc>
                <a:spcPct val="150000"/>
              </a:lnSpc>
              <a:buFont typeface="Arial" pitchFamily="34" charset="0"/>
              <a:buChar char="•"/>
            </a:pPr>
            <a:r>
              <a:rPr lang="en-US" sz="2000" dirty="0" smtClean="0">
                <a:cs typeface="Times New Roman" pitchFamily="18" charset="0"/>
              </a:rPr>
              <a:t>Unix </a:t>
            </a:r>
            <a:r>
              <a:rPr lang="en-US" sz="2000" dirty="0">
                <a:cs typeface="Times New Roman" pitchFamily="18" charset="0"/>
              </a:rPr>
              <a:t>is mainly used in Server Systems, Mainframes and High End Computers</a:t>
            </a:r>
            <a:r>
              <a:rPr lang="en-US" sz="2000" dirty="0" smtClean="0">
                <a:cs typeface="Times New Roman" pitchFamily="18" charset="0"/>
              </a:rPr>
              <a:t>.</a:t>
            </a:r>
          </a:p>
          <a:p>
            <a:pPr marL="342900" indent="-342900">
              <a:lnSpc>
                <a:spcPct val="150000"/>
              </a:lnSpc>
              <a:buFont typeface="Arial" pitchFamily="34" charset="0"/>
              <a:buChar char="•"/>
            </a:pPr>
            <a:r>
              <a:rPr lang="en-US" sz="2000" dirty="0" smtClean="0">
                <a:cs typeface="Times New Roman" pitchFamily="18" charset="0"/>
              </a:rPr>
              <a:t>Different </a:t>
            </a:r>
            <a:r>
              <a:rPr lang="en-US" sz="2000" dirty="0">
                <a:cs typeface="Times New Roman" pitchFamily="18" charset="0"/>
              </a:rPr>
              <a:t>Versions of Unix are: AIS, HP-UX, BSD, Iris, etc</a:t>
            </a:r>
            <a:r>
              <a:rPr lang="en-US" sz="2000" dirty="0" smtClean="0">
                <a:cs typeface="Times New Roman" pitchFamily="18" charset="0"/>
              </a:rPr>
              <a:t>.</a:t>
            </a:r>
          </a:p>
          <a:p>
            <a:pPr marL="342900" indent="-342900">
              <a:lnSpc>
                <a:spcPct val="150000"/>
              </a:lnSpc>
              <a:buFont typeface="Arial" pitchFamily="34" charset="0"/>
              <a:buChar char="•"/>
            </a:pPr>
            <a:r>
              <a:rPr lang="en-US" sz="2000" dirty="0" smtClean="0">
                <a:cs typeface="Times New Roman" pitchFamily="18" charset="0"/>
              </a:rPr>
              <a:t>Unix </a:t>
            </a:r>
            <a:r>
              <a:rPr lang="en-US" sz="2000" dirty="0">
                <a:cs typeface="Times New Roman" pitchFamily="18" charset="0"/>
              </a:rPr>
              <a:t>Installation is comparatively costlier as it requires more specific hardware circuitry</a:t>
            </a:r>
            <a:r>
              <a:rPr lang="en-US" sz="2000" dirty="0" smtClean="0">
                <a:cs typeface="Times New Roman" pitchFamily="18" charset="0"/>
              </a:rPr>
              <a:t>.</a:t>
            </a:r>
          </a:p>
          <a:p>
            <a:pPr marL="342900" indent="-342900">
              <a:lnSpc>
                <a:spcPct val="150000"/>
              </a:lnSpc>
              <a:buFont typeface="Arial" pitchFamily="34" charset="0"/>
              <a:buChar char="•"/>
            </a:pPr>
            <a:r>
              <a:rPr lang="en-US" sz="2000" dirty="0" smtClean="0">
                <a:cs typeface="Times New Roman" pitchFamily="18" charset="0"/>
              </a:rPr>
              <a:t>The </a:t>
            </a:r>
            <a:r>
              <a:rPr lang="en-US" sz="2000" dirty="0" err="1">
                <a:cs typeface="Times New Roman" pitchFamily="18" charset="0"/>
              </a:rPr>
              <a:t>Filesystems</a:t>
            </a:r>
            <a:r>
              <a:rPr lang="en-US" sz="2000" dirty="0">
                <a:cs typeface="Times New Roman" pitchFamily="18" charset="0"/>
              </a:rPr>
              <a:t> supported by Unix are as follows: </a:t>
            </a:r>
            <a:r>
              <a:rPr lang="en-US" sz="2000" dirty="0" err="1">
                <a:cs typeface="Times New Roman" pitchFamily="18" charset="0"/>
              </a:rPr>
              <a:t>zfs</a:t>
            </a:r>
            <a:r>
              <a:rPr lang="en-US" sz="2000" dirty="0">
                <a:cs typeface="Times New Roman" pitchFamily="18" charset="0"/>
              </a:rPr>
              <a:t>, </a:t>
            </a:r>
            <a:r>
              <a:rPr lang="en-US" sz="2000" dirty="0" err="1">
                <a:cs typeface="Times New Roman" pitchFamily="18" charset="0"/>
              </a:rPr>
              <a:t>js</a:t>
            </a:r>
            <a:r>
              <a:rPr lang="en-US" sz="2000" dirty="0">
                <a:cs typeface="Times New Roman" pitchFamily="18" charset="0"/>
              </a:rPr>
              <a:t>, </a:t>
            </a:r>
            <a:r>
              <a:rPr lang="en-US" sz="2000" dirty="0" err="1">
                <a:cs typeface="Times New Roman" pitchFamily="18" charset="0"/>
              </a:rPr>
              <a:t>hfx</a:t>
            </a:r>
            <a:r>
              <a:rPr lang="en-US" sz="2000" dirty="0">
                <a:cs typeface="Times New Roman" pitchFamily="18" charset="0"/>
              </a:rPr>
              <a:t>, </a:t>
            </a:r>
            <a:r>
              <a:rPr lang="en-US" sz="2000" dirty="0" err="1">
                <a:cs typeface="Times New Roman" pitchFamily="18" charset="0"/>
              </a:rPr>
              <a:t>gps</a:t>
            </a:r>
            <a:r>
              <a:rPr lang="en-US" sz="2000" dirty="0">
                <a:cs typeface="Times New Roman" pitchFamily="18" charset="0"/>
              </a:rPr>
              <a:t>, </a:t>
            </a:r>
            <a:r>
              <a:rPr lang="en-US" sz="2000" dirty="0" err="1">
                <a:cs typeface="Times New Roman" pitchFamily="18" charset="0"/>
              </a:rPr>
              <a:t>xfs</a:t>
            </a:r>
            <a:r>
              <a:rPr lang="en-US" sz="2000" dirty="0">
                <a:cs typeface="Times New Roman" pitchFamily="18" charset="0"/>
              </a:rPr>
              <a:t>, </a:t>
            </a:r>
            <a:r>
              <a:rPr lang="en-US" sz="2000" dirty="0" err="1">
                <a:cs typeface="Times New Roman" pitchFamily="18" charset="0"/>
              </a:rPr>
              <a:t>gps</a:t>
            </a:r>
            <a:r>
              <a:rPr lang="en-US" sz="2000" dirty="0">
                <a:cs typeface="Times New Roman" pitchFamily="18" charset="0"/>
              </a:rPr>
              <a:t>, </a:t>
            </a:r>
            <a:r>
              <a:rPr lang="en-US" sz="2000" dirty="0" err="1">
                <a:cs typeface="Times New Roman" pitchFamily="18" charset="0"/>
              </a:rPr>
              <a:t>xfs</a:t>
            </a:r>
            <a:r>
              <a:rPr lang="en-US" sz="2000" dirty="0">
                <a:cs typeface="Times New Roman" pitchFamily="18" charset="0"/>
              </a:rPr>
              <a:t>, </a:t>
            </a:r>
            <a:r>
              <a:rPr lang="en-US" sz="2000" dirty="0" err="1">
                <a:cs typeface="Times New Roman" pitchFamily="18" charset="0"/>
              </a:rPr>
              <a:t>vxfs</a:t>
            </a:r>
            <a:r>
              <a:rPr lang="en-US" sz="2000" dirty="0" smtClean="0">
                <a:cs typeface="Times New Roman" pitchFamily="18" charset="0"/>
              </a:rPr>
              <a:t>.</a:t>
            </a:r>
          </a:p>
          <a:p>
            <a:pPr marL="342900" indent="-342900">
              <a:lnSpc>
                <a:spcPct val="150000"/>
              </a:lnSpc>
              <a:buFont typeface="Arial" pitchFamily="34" charset="0"/>
              <a:buChar char="•"/>
            </a:pPr>
            <a:r>
              <a:rPr lang="en-US" sz="2000" dirty="0" smtClean="0">
                <a:cs typeface="Times New Roman" pitchFamily="18" charset="0"/>
              </a:rPr>
              <a:t>Unix </a:t>
            </a:r>
            <a:r>
              <a:rPr lang="en-US" sz="2000" dirty="0">
                <a:cs typeface="Times New Roman" pitchFamily="18" charset="0"/>
              </a:rPr>
              <a:t>is developed by AT&amp;T Developers.</a:t>
            </a:r>
            <a:r>
              <a:rPr lang="en-US" sz="2000" dirty="0"/>
              <a:t/>
            </a:r>
            <a:br>
              <a:rPr lang="en-US" sz="2000" dirty="0"/>
            </a:br>
            <a:endParaRPr lang="en-US" sz="2000" dirty="0"/>
          </a:p>
        </p:txBody>
      </p:sp>
    </p:spTree>
    <p:extLst>
      <p:ext uri="{BB962C8B-B14F-4D97-AF65-F5344CB8AC3E}">
        <p14:creationId xmlns:p14="http://schemas.microsoft.com/office/powerpoint/2010/main" val="493310798"/>
      </p:ext>
    </p:extLst>
  </p:cSld>
  <p:clrMapOvr>
    <a:masterClrMapping/>
  </p:clrMapOvr>
</p:sld>
</file>

<file path=ppt/theme/theme1.xml><?xml version="1.0" encoding="utf-8"?>
<a:theme xmlns:a="http://schemas.openxmlformats.org/drawingml/2006/main" name="Tradeshow">
  <a:themeElements>
    <a:clrScheme name="Tradeshow">
      <a:dk1>
        <a:srgbClr val="3F3F3F"/>
      </a:dk1>
      <a:lt1>
        <a:srgbClr val="FFFFFF"/>
      </a:lt1>
      <a:dk2>
        <a:srgbClr val="7DAFC3"/>
      </a:dk2>
      <a:lt2>
        <a:srgbClr val="E5E4DF"/>
      </a:lt2>
      <a:accent1>
        <a:srgbClr val="7C959A"/>
      </a:accent1>
      <a:accent2>
        <a:srgbClr val="DB8631"/>
      </a:accent2>
      <a:accent3>
        <a:srgbClr val="E3CC5A"/>
      </a:accent3>
      <a:accent4>
        <a:srgbClr val="ACADA8"/>
      </a:accent4>
      <a:accent5>
        <a:srgbClr val="927C61"/>
      </a:accent5>
      <a:accent6>
        <a:srgbClr val="B3B435"/>
      </a:accent6>
      <a:hlink>
        <a:srgbClr val="0079A4"/>
      </a:hlink>
      <a:folHlink>
        <a:srgbClr val="595959"/>
      </a:folHlink>
    </a:clrScheme>
    <a:fontScheme name="Tradeshow">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adeshow">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TM01859861[[fn=Tradeshow]]</Template>
  <TotalTime>17</TotalTime>
  <Words>274</Words>
  <Application>Microsoft Office PowerPoint</Application>
  <PresentationFormat>On-screen Show (4:3)</PresentationFormat>
  <Paragraphs>21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Tradeshow</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 Between UNIX And LINUX Flavors. Unix  The Source Code of Linux is freely available to its Users. Linux primarily uses Graphical User Interface with an optional Command Line Interface. Linux OS is portable and can be executed in different Hard Drives. Linux is very flexible and can be installed on most of the Home Based Pcs. Linux is mainly used in Home Based PC, Mobile Phones, Desktops, etc. Different Versions of Linux are: Ubuntu, Debian, OpenSuse, Redhat, Solaris, etc. Linux Installation is economical and doesn’t require much specific and high end hardware. The Filesystems supported by Linux are as follows: xfs, ramfs, nfs, vfat, cramfsm ext3, ext4, ext2, ext1, ufs, autofs, devpts, ntfs Linux is development by an active Linux Community worldwide. </dc:title>
  <dc:creator>levitha</dc:creator>
  <cp:lastModifiedBy>Amit</cp:lastModifiedBy>
  <cp:revision>6</cp:revision>
  <dcterms:created xsi:type="dcterms:W3CDTF">2006-08-16T00:00:00Z</dcterms:created>
  <dcterms:modified xsi:type="dcterms:W3CDTF">2017-12-20T11:18:01Z</dcterms:modified>
</cp:coreProperties>
</file>