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5"/>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1" name="Slide Number Placeholder 10"/>
          <p:cNvSpPr>
            <a:spLocks noGrp="1"/>
          </p:cNvSpPr>
          <p:nvPr>
            <p:ph type="sldNum" sz="quarter" idx="11"/>
          </p:nvPr>
        </p:nvSpPr>
        <p:spPr/>
        <p:txBody>
          <a:body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1D8BD707-D9CF-40AE-B4C6-C98DA3205C09}" type="datetimeFigureOut">
              <a:rPr lang="en-US" smtClean="0"/>
              <a:pPr/>
              <a:t>20/12/2017</a:t>
            </a:fld>
            <a:endParaRPr lang="en-US"/>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B6F15528-21DE-4FAA-801E-634DDDAF4B2B}" type="slidenum">
              <a:rPr lang="en-US" smtClean="0"/>
              <a:pPr/>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1D8BD707-D9CF-40AE-B4C6-C98DA3205C09}" type="datetimeFigureOut">
              <a:rPr lang="en-US" smtClean="0"/>
              <a:pPr/>
              <a:t>20/12/2017</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381000"/>
            <a:ext cx="4828566" cy="584775"/>
          </a:xfrm>
          <a:prstGeom prst="rect">
            <a:avLst/>
          </a:prstGeom>
        </p:spPr>
        <p:txBody>
          <a:bodyPr wrap="none">
            <a:spAutoFit/>
          </a:bodyPr>
          <a:lstStyle/>
          <a:p>
            <a:pPr fontAlgn="auto"/>
            <a:r>
              <a:rPr lang="en-US" sz="3200" b="1" dirty="0"/>
              <a:t>Advanced File Permissions</a:t>
            </a:r>
            <a:endParaRPr lang="en-US" sz="3200" dirty="0"/>
          </a:p>
        </p:txBody>
      </p:sp>
      <p:sp>
        <p:nvSpPr>
          <p:cNvPr id="5" name="Text Box 1"/>
          <p:cNvSpPr txBox="1">
            <a:spLocks noChangeArrowheads="1"/>
          </p:cNvSpPr>
          <p:nvPr/>
        </p:nvSpPr>
        <p:spPr bwMode="auto">
          <a:xfrm>
            <a:off x="457200" y="1245394"/>
            <a:ext cx="8458200"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defPPr>
              <a:defRPr lang="en-GB"/>
            </a:defPPr>
            <a:lvl1pPr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1pPr>
            <a:lvl2pPr marL="742950" indent="-28575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2pPr>
            <a:lvl3pPr marL="11430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3pPr>
            <a:lvl4pPr marL="16002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4pPr>
            <a:lvl5pPr marL="20574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a:lstStyle>
          <a:p>
            <a:pPr>
              <a:lnSpc>
                <a:spcPct val="83000"/>
              </a:lnSpc>
              <a:spcAft>
                <a:spcPts val="1288"/>
              </a:spcAft>
              <a:buClrTx/>
            </a:pPr>
            <a:r>
              <a:rPr lang="en-US" sz="2000" dirty="0" smtClean="0">
                <a:solidFill>
                  <a:schemeClr val="tx1"/>
                </a:solidFill>
                <a:latin typeface="+mn-lt"/>
              </a:rPr>
              <a:t>Every </a:t>
            </a:r>
            <a:r>
              <a:rPr lang="en-US" sz="2000" dirty="0">
                <a:solidFill>
                  <a:schemeClr val="tx1"/>
                </a:solidFill>
                <a:latin typeface="+mn-lt"/>
              </a:rPr>
              <a:t>file and directory in your UNIX/Linux system has following 3 permissions defined for all the 3 owners discussed above.</a:t>
            </a:r>
          </a:p>
          <a:p>
            <a:pPr>
              <a:lnSpc>
                <a:spcPct val="83000"/>
              </a:lnSpc>
              <a:spcAft>
                <a:spcPts val="1288"/>
              </a:spcAft>
              <a:buClrTx/>
            </a:pPr>
            <a:endParaRPr lang="en-US" sz="2000" dirty="0">
              <a:solidFill>
                <a:schemeClr val="tx1"/>
              </a:solidFill>
              <a:latin typeface="+mn-lt"/>
            </a:endParaRPr>
          </a:p>
          <a:p>
            <a:pPr>
              <a:lnSpc>
                <a:spcPct val="83000"/>
              </a:lnSpc>
              <a:spcAft>
                <a:spcPts val="1288"/>
              </a:spcAft>
              <a:buClrTx/>
            </a:pPr>
            <a:r>
              <a:rPr lang="en-US" sz="2000" b="1" dirty="0" smtClean="0">
                <a:solidFill>
                  <a:schemeClr val="tx1"/>
                </a:solidFill>
                <a:latin typeface="+mn-lt"/>
              </a:rPr>
              <a:t>Read :- </a:t>
            </a:r>
            <a:r>
              <a:rPr lang="en-US" sz="2000" dirty="0">
                <a:solidFill>
                  <a:schemeClr val="tx1"/>
                </a:solidFill>
                <a:latin typeface="+mn-lt"/>
              </a:rPr>
              <a:t>This permission give you the authority to open and read a file. Read permission on a directory gives you the ability to lists its content.</a:t>
            </a:r>
          </a:p>
          <a:p>
            <a:pPr>
              <a:lnSpc>
                <a:spcPct val="83000"/>
              </a:lnSpc>
              <a:spcAft>
                <a:spcPts val="1288"/>
              </a:spcAft>
              <a:buClrTx/>
            </a:pPr>
            <a:r>
              <a:rPr lang="en-US" sz="2000" b="1" dirty="0" smtClean="0">
                <a:solidFill>
                  <a:schemeClr val="tx1"/>
                </a:solidFill>
                <a:latin typeface="+mn-lt"/>
              </a:rPr>
              <a:t>Write :- </a:t>
            </a:r>
            <a:r>
              <a:rPr lang="en-US" sz="2000" dirty="0">
                <a:solidFill>
                  <a:schemeClr val="tx1"/>
                </a:solidFill>
                <a:latin typeface="+mn-lt"/>
              </a:rPr>
              <a:t>The right permission gives you the authority to modify the contents of a file. The write permission on a directory gives you the authority to add, remove and rename files stored in the directory. Consider a scenario where you have to write permission on file but do not have write permission on the directory where the file is stored. You will be able to modify the file contents. But you will not be able to rename, move or remove the file from the directory.</a:t>
            </a:r>
          </a:p>
          <a:p>
            <a:pPr>
              <a:lnSpc>
                <a:spcPct val="83000"/>
              </a:lnSpc>
              <a:spcAft>
                <a:spcPts val="1288"/>
              </a:spcAft>
              <a:buClrTx/>
            </a:pPr>
            <a:r>
              <a:rPr lang="en-US" sz="2000" b="1" dirty="0" smtClean="0">
                <a:solidFill>
                  <a:schemeClr val="tx1"/>
                </a:solidFill>
                <a:latin typeface="+mn-lt"/>
              </a:rPr>
              <a:t>Execute :-  </a:t>
            </a:r>
            <a:r>
              <a:rPr lang="en-US" sz="2000" dirty="0">
                <a:solidFill>
                  <a:schemeClr val="tx1"/>
                </a:solidFill>
                <a:latin typeface="+mn-lt"/>
              </a:rPr>
              <a:t>In Windows, an executable program usually has an extension ".exe" and which you can easily run. In Unix/Linux, you cannot run a program unless the execute permission is set. If the execute permission is not set, you might still be able to see/modify the program code(provided read &amp; write permissions are set), but not run it.</a:t>
            </a:r>
          </a:p>
          <a:p>
            <a:pPr eaLnBrk="1" hangingPunct="1">
              <a:lnSpc>
                <a:spcPct val="83000"/>
              </a:lnSpc>
              <a:spcAft>
                <a:spcPts val="1288"/>
              </a:spcAft>
              <a:buClrTx/>
            </a:pPr>
            <a:endParaRPr lang="en-GB" b="1" dirty="0">
              <a:solidFill>
                <a:schemeClr val="tx1"/>
              </a:solidFill>
              <a:latin typeface="+mn-lt"/>
            </a:endParaRPr>
          </a:p>
        </p:txBody>
      </p:sp>
    </p:spTree>
    <p:extLst>
      <p:ext uri="{BB962C8B-B14F-4D97-AF65-F5344CB8AC3E}">
        <p14:creationId xmlns:p14="http://schemas.microsoft.com/office/powerpoint/2010/main" val="229038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381000"/>
            <a:ext cx="4828566" cy="584775"/>
          </a:xfrm>
          <a:prstGeom prst="rect">
            <a:avLst/>
          </a:prstGeom>
        </p:spPr>
        <p:txBody>
          <a:bodyPr wrap="none">
            <a:spAutoFit/>
          </a:bodyPr>
          <a:lstStyle/>
          <a:p>
            <a:pPr fontAlgn="auto"/>
            <a:r>
              <a:rPr lang="en-US" sz="3200" b="1" dirty="0"/>
              <a:t>Advanced File Permissions</a:t>
            </a:r>
            <a:endParaRPr lang="en-US" sz="3200" dirty="0"/>
          </a:p>
        </p:txBody>
      </p:sp>
      <p:sp>
        <p:nvSpPr>
          <p:cNvPr id="5" name="Text Box 1"/>
          <p:cNvSpPr txBox="1">
            <a:spLocks noChangeArrowheads="1"/>
          </p:cNvSpPr>
          <p:nvPr/>
        </p:nvSpPr>
        <p:spPr bwMode="auto">
          <a:xfrm>
            <a:off x="668338" y="1245394"/>
            <a:ext cx="7807325"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defPPr>
              <a:defRPr lang="en-GB"/>
            </a:defPPr>
            <a:lvl1pPr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1pPr>
            <a:lvl2pPr marL="742950" indent="-28575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2pPr>
            <a:lvl3pPr marL="11430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3pPr>
            <a:lvl4pPr marL="16002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4pPr>
            <a:lvl5pPr marL="20574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a:lstStyle>
          <a:p>
            <a:pPr eaLnBrk="1" hangingPunct="1">
              <a:lnSpc>
                <a:spcPct val="83000"/>
              </a:lnSpc>
              <a:spcAft>
                <a:spcPts val="1288"/>
              </a:spcAft>
              <a:buClrTx/>
            </a:pPr>
            <a:r>
              <a:rPr lang="en-GB" sz="2900" dirty="0">
                <a:solidFill>
                  <a:schemeClr val="tx1"/>
                </a:solidFill>
                <a:latin typeface="+mn-lt"/>
              </a:rPr>
              <a:t>Absolute mode:</a:t>
            </a:r>
          </a:p>
          <a:p>
            <a:pPr eaLnBrk="1" hangingPunct="1">
              <a:spcAft>
                <a:spcPts val="1038"/>
              </a:spcAft>
              <a:buClrTx/>
            </a:pPr>
            <a:r>
              <a:rPr lang="en-GB" dirty="0">
                <a:solidFill>
                  <a:schemeClr val="tx1"/>
                </a:solidFill>
                <a:latin typeface="+mn-lt"/>
              </a:rPr>
              <a:t>We use octal (base eight) values represented like this:</a:t>
            </a:r>
          </a:p>
          <a:p>
            <a:pPr eaLnBrk="1" hangingPunct="1">
              <a:lnSpc>
                <a:spcPct val="94000"/>
              </a:lnSpc>
              <a:spcAft>
                <a:spcPts val="525"/>
              </a:spcAft>
              <a:buClrTx/>
            </a:pPr>
            <a:r>
              <a:rPr lang="en-GB" sz="1600" u="sng" dirty="0">
                <a:solidFill>
                  <a:schemeClr val="tx1"/>
                </a:solidFill>
                <a:latin typeface="+mn-lt"/>
              </a:rPr>
              <a:t>Letter</a:t>
            </a:r>
            <a:r>
              <a:rPr lang="en-GB" sz="1600" dirty="0">
                <a:solidFill>
                  <a:schemeClr val="tx1"/>
                </a:solidFill>
                <a:latin typeface="+mn-lt"/>
              </a:rPr>
              <a:t>  </a:t>
            </a:r>
            <a:r>
              <a:rPr lang="en-GB" sz="1600" u="sng" dirty="0">
                <a:solidFill>
                  <a:schemeClr val="tx1"/>
                </a:solidFill>
                <a:latin typeface="+mn-lt"/>
              </a:rPr>
              <a:t>Permission</a:t>
            </a:r>
            <a:r>
              <a:rPr lang="en-GB" sz="1600" dirty="0">
                <a:solidFill>
                  <a:schemeClr val="tx1"/>
                </a:solidFill>
                <a:latin typeface="+mn-lt"/>
              </a:rPr>
              <a:t>   </a:t>
            </a:r>
            <a:r>
              <a:rPr lang="en-GB" sz="1600" u="sng" dirty="0">
                <a:solidFill>
                  <a:schemeClr val="tx1"/>
                </a:solidFill>
                <a:latin typeface="+mn-lt"/>
              </a:rPr>
              <a:t>Value</a:t>
            </a:r>
          </a:p>
          <a:p>
            <a:pPr eaLnBrk="1" hangingPunct="1">
              <a:lnSpc>
                <a:spcPct val="94000"/>
              </a:lnSpc>
              <a:spcAft>
                <a:spcPts val="525"/>
              </a:spcAft>
              <a:buClrTx/>
            </a:pPr>
            <a:r>
              <a:rPr lang="en-GB" sz="1600" dirty="0">
                <a:solidFill>
                  <a:schemeClr val="tx1"/>
                </a:solidFill>
                <a:latin typeface="+mn-lt"/>
              </a:rPr>
              <a:t>R       </a:t>
            </a:r>
            <a:r>
              <a:rPr lang="en-GB" sz="1600" dirty="0" smtClean="0">
                <a:solidFill>
                  <a:schemeClr val="tx1"/>
                </a:solidFill>
                <a:latin typeface="+mn-lt"/>
              </a:rPr>
              <a:t>		read      	 </a:t>
            </a:r>
            <a:r>
              <a:rPr lang="en-GB" sz="1600" dirty="0">
                <a:solidFill>
                  <a:schemeClr val="tx1"/>
                </a:solidFill>
                <a:latin typeface="+mn-lt"/>
              </a:rPr>
              <a:t>4</a:t>
            </a:r>
          </a:p>
          <a:p>
            <a:pPr eaLnBrk="1" hangingPunct="1">
              <a:lnSpc>
                <a:spcPct val="94000"/>
              </a:lnSpc>
              <a:spcAft>
                <a:spcPts val="525"/>
              </a:spcAft>
              <a:buClrTx/>
            </a:pPr>
            <a:r>
              <a:rPr lang="en-GB" sz="1600" dirty="0">
                <a:solidFill>
                  <a:schemeClr val="tx1"/>
                </a:solidFill>
                <a:latin typeface="+mn-lt"/>
              </a:rPr>
              <a:t>W    </a:t>
            </a:r>
            <a:r>
              <a:rPr lang="en-GB" sz="1600" dirty="0" smtClean="0">
                <a:solidFill>
                  <a:schemeClr val="tx1"/>
                </a:solidFill>
                <a:latin typeface="+mn-lt"/>
              </a:rPr>
              <a:t>		write          	  </a:t>
            </a:r>
            <a:r>
              <a:rPr lang="en-GB" sz="1600" dirty="0">
                <a:solidFill>
                  <a:schemeClr val="tx1"/>
                </a:solidFill>
                <a:latin typeface="+mn-lt"/>
              </a:rPr>
              <a:t>2</a:t>
            </a:r>
          </a:p>
          <a:p>
            <a:pPr eaLnBrk="1" hangingPunct="1">
              <a:lnSpc>
                <a:spcPct val="94000"/>
              </a:lnSpc>
              <a:spcAft>
                <a:spcPts val="525"/>
              </a:spcAft>
              <a:buClrTx/>
            </a:pPr>
            <a:r>
              <a:rPr lang="en-GB" sz="1600" dirty="0">
                <a:solidFill>
                  <a:schemeClr val="tx1"/>
                </a:solidFill>
                <a:latin typeface="+mn-lt"/>
              </a:rPr>
              <a:t>X      </a:t>
            </a:r>
            <a:r>
              <a:rPr lang="en-GB" sz="1600" dirty="0" smtClean="0">
                <a:solidFill>
                  <a:schemeClr val="tx1"/>
                </a:solidFill>
                <a:latin typeface="+mn-lt"/>
              </a:rPr>
              <a:t> 		execute 	  </a:t>
            </a:r>
            <a:r>
              <a:rPr lang="en-GB" sz="1600" dirty="0">
                <a:solidFill>
                  <a:schemeClr val="tx1"/>
                </a:solidFill>
                <a:latin typeface="+mn-lt"/>
              </a:rPr>
              <a:t>1</a:t>
            </a:r>
          </a:p>
          <a:p>
            <a:pPr eaLnBrk="1" hangingPunct="1">
              <a:lnSpc>
                <a:spcPct val="94000"/>
              </a:lnSpc>
              <a:spcAft>
                <a:spcPts val="525"/>
              </a:spcAft>
              <a:buClrTx/>
            </a:pPr>
            <a:r>
              <a:rPr lang="en-GB" sz="1600" dirty="0">
                <a:solidFill>
                  <a:schemeClr val="tx1"/>
                </a:solidFill>
                <a:latin typeface="+mn-lt"/>
              </a:rPr>
              <a:t>-       </a:t>
            </a:r>
            <a:r>
              <a:rPr lang="en-GB" sz="1600" dirty="0" smtClean="0">
                <a:solidFill>
                  <a:schemeClr val="tx1"/>
                </a:solidFill>
                <a:latin typeface="+mn-lt"/>
              </a:rPr>
              <a:t> 		 none      	  </a:t>
            </a:r>
            <a:r>
              <a:rPr lang="en-GB" sz="1600" dirty="0">
                <a:solidFill>
                  <a:schemeClr val="tx1"/>
                </a:solidFill>
                <a:latin typeface="+mn-lt"/>
              </a:rPr>
              <a:t>0</a:t>
            </a:r>
          </a:p>
          <a:p>
            <a:pPr eaLnBrk="1" hangingPunct="1">
              <a:spcAft>
                <a:spcPts val="1288"/>
              </a:spcAft>
              <a:buClrTx/>
            </a:pPr>
            <a:r>
              <a:rPr lang="en-GB" dirty="0">
                <a:solidFill>
                  <a:schemeClr val="tx1"/>
                </a:solidFill>
                <a:latin typeface="+mn-lt"/>
              </a:rPr>
              <a:t>For each column, User, Group or Other you can set values from 0 to 7. Here is what each means:</a:t>
            </a:r>
          </a:p>
          <a:p>
            <a:pPr eaLnBrk="1" hangingPunct="1">
              <a:spcAft>
                <a:spcPts val="1288"/>
              </a:spcAft>
              <a:buClrTx/>
            </a:pPr>
            <a:r>
              <a:rPr lang="en-GB" dirty="0">
                <a:solidFill>
                  <a:schemeClr val="tx1"/>
                </a:solidFill>
                <a:latin typeface="+mn-lt"/>
              </a:rPr>
              <a:t>0= </a:t>
            </a:r>
            <a:r>
              <a:rPr lang="en-GB" b="1" dirty="0">
                <a:solidFill>
                  <a:schemeClr val="tx1"/>
                </a:solidFill>
                <a:latin typeface="+mn-lt"/>
              </a:rPr>
              <a:t>---</a:t>
            </a:r>
            <a:r>
              <a:rPr lang="en-GB" dirty="0">
                <a:solidFill>
                  <a:schemeClr val="tx1"/>
                </a:solidFill>
                <a:latin typeface="+mn-lt"/>
              </a:rPr>
              <a:t>				1= </a:t>
            </a:r>
            <a:r>
              <a:rPr lang="en-GB" b="1" dirty="0">
                <a:solidFill>
                  <a:schemeClr val="tx1"/>
                </a:solidFill>
                <a:latin typeface="+mn-lt"/>
              </a:rPr>
              <a:t>--x</a:t>
            </a:r>
            <a:r>
              <a:rPr lang="en-GB" dirty="0">
                <a:solidFill>
                  <a:schemeClr val="tx1"/>
                </a:solidFill>
                <a:latin typeface="+mn-lt"/>
              </a:rPr>
              <a:t>			2= </a:t>
            </a:r>
            <a:r>
              <a:rPr lang="en-GB" b="1" dirty="0">
                <a:solidFill>
                  <a:schemeClr val="tx1"/>
                </a:solidFill>
                <a:latin typeface="+mn-lt"/>
              </a:rPr>
              <a:t>-w-</a:t>
            </a:r>
            <a:r>
              <a:rPr lang="en-GB" dirty="0">
                <a:solidFill>
                  <a:schemeClr val="tx1"/>
                </a:solidFill>
                <a:latin typeface="+mn-lt"/>
              </a:rPr>
              <a:t>			3= </a:t>
            </a:r>
            <a:r>
              <a:rPr lang="en-GB" b="1" dirty="0">
                <a:solidFill>
                  <a:schemeClr val="tx1"/>
                </a:solidFill>
                <a:latin typeface="+mn-lt"/>
              </a:rPr>
              <a:t>-</a:t>
            </a:r>
            <a:r>
              <a:rPr lang="en-GB" b="1" dirty="0" err="1">
                <a:solidFill>
                  <a:schemeClr val="tx1"/>
                </a:solidFill>
                <a:latin typeface="+mn-lt"/>
              </a:rPr>
              <a:t>wx</a:t>
            </a:r>
            <a:endParaRPr lang="en-GB" b="1" dirty="0">
              <a:solidFill>
                <a:schemeClr val="tx1"/>
              </a:solidFill>
              <a:latin typeface="+mn-lt"/>
            </a:endParaRPr>
          </a:p>
          <a:p>
            <a:pPr eaLnBrk="1" hangingPunct="1">
              <a:spcAft>
                <a:spcPts val="1288"/>
              </a:spcAft>
              <a:buClrTx/>
            </a:pPr>
            <a:r>
              <a:rPr lang="en-GB" dirty="0">
                <a:solidFill>
                  <a:schemeClr val="tx1"/>
                </a:solidFill>
                <a:latin typeface="+mn-lt"/>
              </a:rPr>
              <a:t>4= </a:t>
            </a:r>
            <a:r>
              <a:rPr lang="en-GB" b="1" dirty="0">
                <a:solidFill>
                  <a:schemeClr val="tx1"/>
                </a:solidFill>
                <a:latin typeface="+mn-lt"/>
              </a:rPr>
              <a:t>r--</a:t>
            </a:r>
            <a:r>
              <a:rPr lang="en-GB" dirty="0">
                <a:solidFill>
                  <a:schemeClr val="tx1"/>
                </a:solidFill>
                <a:latin typeface="+mn-lt"/>
              </a:rPr>
              <a:t> 		</a:t>
            </a:r>
            <a:r>
              <a:rPr lang="en-GB" dirty="0" smtClean="0">
                <a:solidFill>
                  <a:schemeClr val="tx1"/>
                </a:solidFill>
                <a:latin typeface="+mn-lt"/>
              </a:rPr>
              <a:t>  	</a:t>
            </a:r>
            <a:r>
              <a:rPr lang="en-GB" dirty="0">
                <a:solidFill>
                  <a:schemeClr val="tx1"/>
                </a:solidFill>
                <a:latin typeface="+mn-lt"/>
              </a:rPr>
              <a:t>	5= </a:t>
            </a:r>
            <a:r>
              <a:rPr lang="en-GB" b="1" dirty="0">
                <a:solidFill>
                  <a:schemeClr val="tx1"/>
                </a:solidFill>
                <a:latin typeface="+mn-lt"/>
              </a:rPr>
              <a:t>r-x</a:t>
            </a:r>
            <a:r>
              <a:rPr lang="en-GB" dirty="0">
                <a:solidFill>
                  <a:schemeClr val="tx1"/>
                </a:solidFill>
                <a:latin typeface="+mn-lt"/>
              </a:rPr>
              <a:t>			6= </a:t>
            </a:r>
            <a:r>
              <a:rPr lang="en-GB" b="1" dirty="0" err="1">
                <a:solidFill>
                  <a:schemeClr val="tx1"/>
                </a:solidFill>
                <a:latin typeface="+mn-lt"/>
              </a:rPr>
              <a:t>rw</a:t>
            </a:r>
            <a:r>
              <a:rPr lang="en-GB" b="1" dirty="0">
                <a:solidFill>
                  <a:schemeClr val="tx1"/>
                </a:solidFill>
                <a:latin typeface="+mn-lt"/>
              </a:rPr>
              <a:t>-</a:t>
            </a:r>
            <a:r>
              <a:rPr lang="en-GB" dirty="0">
                <a:solidFill>
                  <a:schemeClr val="tx1"/>
                </a:solidFill>
                <a:latin typeface="+mn-lt"/>
              </a:rPr>
              <a:t>			7= </a:t>
            </a:r>
            <a:r>
              <a:rPr lang="en-GB" b="1" dirty="0" err="1">
                <a:solidFill>
                  <a:schemeClr val="tx1"/>
                </a:solidFill>
                <a:latin typeface="+mn-lt"/>
              </a:rPr>
              <a:t>rwx</a:t>
            </a:r>
            <a:endParaRPr lang="en-GB" b="1" dirty="0">
              <a:solidFill>
                <a:schemeClr val="tx1"/>
              </a:solidFill>
              <a:latin typeface="+mn-lt"/>
            </a:endParaRPr>
          </a:p>
        </p:txBody>
      </p:sp>
    </p:spTree>
    <p:extLst>
      <p:ext uri="{BB962C8B-B14F-4D97-AF65-F5344CB8AC3E}">
        <p14:creationId xmlns:p14="http://schemas.microsoft.com/office/powerpoint/2010/main" val="287287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668338" y="838200"/>
            <a:ext cx="7807325"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defPPr>
              <a:defRPr lang="en-GB"/>
            </a:defPPr>
            <a:lvl1pPr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1pPr>
            <a:lvl2pPr marL="742950" indent="-28575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2pPr>
            <a:lvl3pPr marL="11430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3pPr>
            <a:lvl4pPr marL="16002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4pPr>
            <a:lvl5pPr marL="2057400" indent="-228600" algn="l" defTabSz="457200" rtl="0" fontAlgn="base">
              <a:spcBef>
                <a:spcPct val="0"/>
              </a:spcBef>
              <a:spcAft>
                <a:spcPct val="0"/>
              </a:spcAft>
              <a:buClr>
                <a:srgbClr val="000000"/>
              </a:buClr>
              <a:buSzPct val="100000"/>
              <a:buFont typeface="Times New Roman" pitchFamily="-1"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a:lstStyle>
          <a:p>
            <a:pPr eaLnBrk="1" hangingPunct="1">
              <a:lnSpc>
                <a:spcPct val="83000"/>
              </a:lnSpc>
              <a:spcAft>
                <a:spcPts val="1288"/>
              </a:spcAft>
              <a:buClrTx/>
            </a:pPr>
            <a:r>
              <a:rPr lang="en-GB" sz="2900" dirty="0">
                <a:solidFill>
                  <a:schemeClr val="tx1"/>
                </a:solidFill>
                <a:latin typeface="+mn-lt"/>
              </a:rPr>
              <a:t>There are two ways to set permissions when using the </a:t>
            </a:r>
            <a:r>
              <a:rPr lang="en-GB" sz="2900" dirty="0" err="1">
                <a:solidFill>
                  <a:schemeClr val="tx1"/>
                </a:solidFill>
                <a:latin typeface="+mn-lt"/>
              </a:rPr>
              <a:t>chmod</a:t>
            </a:r>
            <a:r>
              <a:rPr lang="en-GB" sz="2900" dirty="0">
                <a:solidFill>
                  <a:schemeClr val="tx1"/>
                </a:solidFill>
                <a:latin typeface="+mn-lt"/>
              </a:rPr>
              <a:t> command: </a:t>
            </a:r>
          </a:p>
          <a:p>
            <a:pPr eaLnBrk="1" hangingPunct="1">
              <a:lnSpc>
                <a:spcPct val="83000"/>
              </a:lnSpc>
              <a:spcAft>
                <a:spcPts val="1288"/>
              </a:spcAft>
              <a:buClrTx/>
            </a:pPr>
            <a:r>
              <a:rPr lang="en-GB" sz="2900" dirty="0">
                <a:solidFill>
                  <a:schemeClr val="tx1"/>
                </a:solidFill>
                <a:latin typeface="+mn-lt"/>
              </a:rPr>
              <a:t>Symbolic mode:</a:t>
            </a:r>
          </a:p>
          <a:p>
            <a:pPr eaLnBrk="1" hangingPunct="1">
              <a:spcAft>
                <a:spcPts val="1038"/>
              </a:spcAft>
              <a:buClrTx/>
            </a:pPr>
            <a:r>
              <a:rPr lang="en-GB" i="1" dirty="0" err="1">
                <a:solidFill>
                  <a:schemeClr val="tx1"/>
                </a:solidFill>
                <a:latin typeface="+mn-lt"/>
              </a:rPr>
              <a:t>testfile</a:t>
            </a:r>
            <a:r>
              <a:rPr lang="en-GB" dirty="0">
                <a:solidFill>
                  <a:schemeClr val="tx1"/>
                </a:solidFill>
                <a:latin typeface="+mn-lt"/>
              </a:rPr>
              <a:t> has permissions of -r--r--r-- </a:t>
            </a:r>
          </a:p>
          <a:p>
            <a:pPr eaLnBrk="1" hangingPunct="1">
              <a:lnSpc>
                <a:spcPct val="94000"/>
              </a:lnSpc>
              <a:spcAft>
                <a:spcPts val="1288"/>
              </a:spcAft>
              <a:buClrTx/>
            </a:pPr>
            <a:r>
              <a:rPr lang="en-GB" dirty="0">
                <a:solidFill>
                  <a:schemeClr val="tx1"/>
                </a:solidFill>
                <a:latin typeface="+mn-lt"/>
              </a:rPr>
              <a:t>                             </a:t>
            </a:r>
            <a:r>
              <a:rPr lang="en-GB" dirty="0" smtClean="0">
                <a:solidFill>
                  <a:schemeClr val="tx1"/>
                </a:solidFill>
                <a:latin typeface="+mn-lt"/>
              </a:rPr>
              <a:t>						 </a:t>
            </a:r>
            <a:r>
              <a:rPr lang="en-GB" u="sng" dirty="0">
                <a:solidFill>
                  <a:schemeClr val="tx1"/>
                </a:solidFill>
                <a:latin typeface="+mn-lt"/>
              </a:rPr>
              <a:t>U</a:t>
            </a:r>
            <a:r>
              <a:rPr lang="en-GB" dirty="0">
                <a:solidFill>
                  <a:schemeClr val="tx1"/>
                </a:solidFill>
                <a:latin typeface="+mn-lt"/>
              </a:rPr>
              <a:t> </a:t>
            </a:r>
            <a:r>
              <a:rPr lang="en-GB" dirty="0" smtClean="0">
                <a:solidFill>
                  <a:schemeClr val="tx1"/>
                </a:solidFill>
                <a:latin typeface="+mn-lt"/>
              </a:rPr>
              <a:t>		</a:t>
            </a:r>
            <a:r>
              <a:rPr lang="en-GB" u="sng" dirty="0" smtClean="0">
                <a:solidFill>
                  <a:schemeClr val="tx1"/>
                </a:solidFill>
                <a:latin typeface="+mn-lt"/>
              </a:rPr>
              <a:t>G</a:t>
            </a:r>
            <a:r>
              <a:rPr lang="en-GB" dirty="0" smtClean="0">
                <a:solidFill>
                  <a:schemeClr val="tx1"/>
                </a:solidFill>
                <a:latin typeface="+mn-lt"/>
              </a:rPr>
              <a:t> 		</a:t>
            </a:r>
            <a:r>
              <a:rPr lang="en-GB" u="sng" dirty="0" smtClean="0">
                <a:solidFill>
                  <a:schemeClr val="tx1"/>
                </a:solidFill>
                <a:latin typeface="+mn-lt"/>
              </a:rPr>
              <a:t>O</a:t>
            </a:r>
            <a:r>
              <a:rPr lang="en-GB" baseline="33000" dirty="0">
                <a:solidFill>
                  <a:schemeClr val="tx1"/>
                </a:solidFill>
                <a:latin typeface="+mn-lt"/>
              </a:rPr>
              <a:t>*</a:t>
            </a:r>
          </a:p>
          <a:p>
            <a:pPr eaLnBrk="1" hangingPunct="1">
              <a:lnSpc>
                <a:spcPct val="94000"/>
              </a:lnSpc>
              <a:spcAft>
                <a:spcPts val="1288"/>
              </a:spcAft>
              <a:buClrTx/>
            </a:pPr>
            <a:r>
              <a:rPr lang="en-GB" dirty="0">
                <a:solidFill>
                  <a:schemeClr val="tx1"/>
                </a:solidFill>
                <a:latin typeface="+mn-lt"/>
              </a:rPr>
              <a:t>$ </a:t>
            </a:r>
            <a:r>
              <a:rPr lang="en-GB" dirty="0" err="1">
                <a:solidFill>
                  <a:schemeClr val="tx1"/>
                </a:solidFill>
                <a:latin typeface="+mn-lt"/>
              </a:rPr>
              <a:t>chmod</a:t>
            </a:r>
            <a:r>
              <a:rPr lang="en-GB" dirty="0">
                <a:solidFill>
                  <a:schemeClr val="tx1"/>
                </a:solidFill>
                <a:latin typeface="+mn-lt"/>
              </a:rPr>
              <a:t> </a:t>
            </a:r>
            <a:r>
              <a:rPr lang="en-GB" dirty="0" err="1">
                <a:solidFill>
                  <a:schemeClr val="tx1"/>
                </a:solidFill>
                <a:latin typeface="+mn-lt"/>
              </a:rPr>
              <a:t>g+x</a:t>
            </a:r>
            <a:r>
              <a:rPr lang="en-GB" dirty="0">
                <a:solidFill>
                  <a:schemeClr val="tx1"/>
                </a:solidFill>
                <a:latin typeface="+mn-lt"/>
              </a:rPr>
              <a:t> </a:t>
            </a:r>
            <a:r>
              <a:rPr lang="en-GB" dirty="0" err="1">
                <a:solidFill>
                  <a:schemeClr val="tx1"/>
                </a:solidFill>
                <a:latin typeface="+mn-lt"/>
              </a:rPr>
              <a:t>testfile</a:t>
            </a:r>
            <a:r>
              <a:rPr lang="en-GB" dirty="0">
                <a:solidFill>
                  <a:schemeClr val="tx1"/>
                </a:solidFill>
                <a:latin typeface="+mn-lt"/>
              </a:rPr>
              <a:t>			</a:t>
            </a:r>
            <a:r>
              <a:rPr lang="en-GB" b="1" dirty="0">
                <a:solidFill>
                  <a:schemeClr val="tx1"/>
                </a:solidFill>
                <a:latin typeface="+mn-lt"/>
              </a:rPr>
              <a:t>==&gt;</a:t>
            </a:r>
            <a:r>
              <a:rPr lang="en-GB" dirty="0">
                <a:solidFill>
                  <a:schemeClr val="tx1"/>
                </a:solidFill>
                <a:latin typeface="+mn-lt"/>
              </a:rPr>
              <a:t>	</a:t>
            </a:r>
            <a:r>
              <a:rPr lang="en-GB" dirty="0" smtClean="0">
                <a:solidFill>
                  <a:schemeClr val="tx1"/>
                </a:solidFill>
                <a:latin typeface="+mn-lt"/>
              </a:rPr>
              <a:t>r--  		r-x  	r-</a:t>
            </a:r>
            <a:r>
              <a:rPr lang="en-GB" dirty="0">
                <a:solidFill>
                  <a:schemeClr val="tx1"/>
                </a:solidFill>
                <a:latin typeface="+mn-lt"/>
              </a:rPr>
              <a:t>-</a:t>
            </a:r>
          </a:p>
          <a:p>
            <a:pPr eaLnBrk="1" hangingPunct="1">
              <a:lnSpc>
                <a:spcPct val="94000"/>
              </a:lnSpc>
              <a:spcAft>
                <a:spcPts val="1288"/>
              </a:spcAft>
              <a:buClrTx/>
            </a:pPr>
            <a:r>
              <a:rPr lang="en-GB" dirty="0">
                <a:solidFill>
                  <a:schemeClr val="tx1"/>
                </a:solidFill>
                <a:latin typeface="+mn-lt"/>
              </a:rPr>
              <a:t>$ </a:t>
            </a:r>
            <a:r>
              <a:rPr lang="en-GB" dirty="0" err="1">
                <a:solidFill>
                  <a:schemeClr val="tx1"/>
                </a:solidFill>
                <a:latin typeface="+mn-lt"/>
              </a:rPr>
              <a:t>chmod</a:t>
            </a:r>
            <a:r>
              <a:rPr lang="en-GB" dirty="0">
                <a:solidFill>
                  <a:schemeClr val="tx1"/>
                </a:solidFill>
                <a:latin typeface="+mn-lt"/>
              </a:rPr>
              <a:t> </a:t>
            </a:r>
            <a:r>
              <a:rPr lang="en-GB" dirty="0" err="1">
                <a:solidFill>
                  <a:schemeClr val="tx1"/>
                </a:solidFill>
                <a:latin typeface="+mn-lt"/>
              </a:rPr>
              <a:t>u+wx</a:t>
            </a:r>
            <a:r>
              <a:rPr lang="en-GB" dirty="0">
                <a:solidFill>
                  <a:schemeClr val="tx1"/>
                </a:solidFill>
                <a:latin typeface="+mn-lt"/>
              </a:rPr>
              <a:t> </a:t>
            </a:r>
            <a:r>
              <a:rPr lang="en-GB" dirty="0" err="1">
                <a:solidFill>
                  <a:schemeClr val="tx1"/>
                </a:solidFill>
                <a:latin typeface="+mn-lt"/>
              </a:rPr>
              <a:t>testfile</a:t>
            </a:r>
            <a:r>
              <a:rPr lang="en-GB" dirty="0">
                <a:solidFill>
                  <a:schemeClr val="tx1"/>
                </a:solidFill>
                <a:latin typeface="+mn-lt"/>
              </a:rPr>
              <a:t>		</a:t>
            </a:r>
            <a:r>
              <a:rPr lang="en-GB" b="1" dirty="0">
                <a:solidFill>
                  <a:schemeClr val="tx1"/>
                </a:solidFill>
                <a:latin typeface="+mn-lt"/>
              </a:rPr>
              <a:t>==&gt;</a:t>
            </a:r>
            <a:r>
              <a:rPr lang="en-GB" dirty="0">
                <a:solidFill>
                  <a:schemeClr val="tx1"/>
                </a:solidFill>
                <a:latin typeface="+mn-lt"/>
              </a:rPr>
              <a:t>	</a:t>
            </a:r>
            <a:r>
              <a:rPr lang="en-GB" dirty="0" err="1" smtClean="0">
                <a:solidFill>
                  <a:schemeClr val="tx1"/>
                </a:solidFill>
                <a:latin typeface="+mn-lt"/>
              </a:rPr>
              <a:t>rwx</a:t>
            </a:r>
            <a:r>
              <a:rPr lang="en-GB" dirty="0" smtClean="0">
                <a:solidFill>
                  <a:schemeClr val="tx1"/>
                </a:solidFill>
                <a:latin typeface="+mn-lt"/>
              </a:rPr>
              <a:t>	r-x		r-</a:t>
            </a:r>
            <a:r>
              <a:rPr lang="en-GB" dirty="0">
                <a:solidFill>
                  <a:schemeClr val="tx1"/>
                </a:solidFill>
                <a:latin typeface="+mn-lt"/>
              </a:rPr>
              <a:t>-</a:t>
            </a:r>
          </a:p>
          <a:p>
            <a:pPr eaLnBrk="1" hangingPunct="1">
              <a:lnSpc>
                <a:spcPct val="94000"/>
              </a:lnSpc>
              <a:spcAft>
                <a:spcPts val="1288"/>
              </a:spcAft>
              <a:buClrTx/>
            </a:pPr>
            <a:r>
              <a:rPr lang="en-GB" dirty="0">
                <a:solidFill>
                  <a:schemeClr val="tx1"/>
                </a:solidFill>
                <a:latin typeface="+mn-lt"/>
              </a:rPr>
              <a:t>$ </a:t>
            </a:r>
            <a:r>
              <a:rPr lang="en-GB" dirty="0" err="1">
                <a:solidFill>
                  <a:schemeClr val="tx1"/>
                </a:solidFill>
                <a:latin typeface="+mn-lt"/>
              </a:rPr>
              <a:t>chmod</a:t>
            </a:r>
            <a:r>
              <a:rPr lang="en-GB" dirty="0">
                <a:solidFill>
                  <a:schemeClr val="tx1"/>
                </a:solidFill>
                <a:latin typeface="+mn-lt"/>
              </a:rPr>
              <a:t> </a:t>
            </a:r>
            <a:r>
              <a:rPr lang="en-GB" dirty="0" err="1">
                <a:solidFill>
                  <a:schemeClr val="tx1"/>
                </a:solidFill>
                <a:latin typeface="+mn-lt"/>
              </a:rPr>
              <a:t>ug</a:t>
            </a:r>
            <a:r>
              <a:rPr lang="en-GB" dirty="0">
                <a:solidFill>
                  <a:schemeClr val="tx1"/>
                </a:solidFill>
                <a:latin typeface="+mn-lt"/>
              </a:rPr>
              <a:t>-x </a:t>
            </a:r>
            <a:r>
              <a:rPr lang="en-GB" dirty="0" err="1">
                <a:solidFill>
                  <a:schemeClr val="tx1"/>
                </a:solidFill>
                <a:latin typeface="+mn-lt"/>
              </a:rPr>
              <a:t>testfile</a:t>
            </a:r>
            <a:r>
              <a:rPr lang="en-GB" dirty="0">
                <a:solidFill>
                  <a:schemeClr val="tx1"/>
                </a:solidFill>
                <a:latin typeface="+mn-lt"/>
              </a:rPr>
              <a:t>		</a:t>
            </a:r>
            <a:r>
              <a:rPr lang="en-GB" dirty="0" smtClean="0">
                <a:solidFill>
                  <a:schemeClr val="tx1"/>
                </a:solidFill>
                <a:latin typeface="+mn-lt"/>
              </a:rPr>
              <a:t>	</a:t>
            </a:r>
            <a:r>
              <a:rPr lang="en-GB" b="1" dirty="0" smtClean="0">
                <a:solidFill>
                  <a:schemeClr val="tx1"/>
                </a:solidFill>
                <a:latin typeface="+mn-lt"/>
              </a:rPr>
              <a:t>==&gt;</a:t>
            </a:r>
            <a:r>
              <a:rPr lang="en-GB" dirty="0">
                <a:solidFill>
                  <a:schemeClr val="tx1"/>
                </a:solidFill>
                <a:latin typeface="+mn-lt"/>
              </a:rPr>
              <a:t>	</a:t>
            </a:r>
            <a:r>
              <a:rPr lang="en-GB" dirty="0" err="1" smtClean="0">
                <a:solidFill>
                  <a:schemeClr val="tx1"/>
                </a:solidFill>
                <a:latin typeface="+mn-lt"/>
              </a:rPr>
              <a:t>rw</a:t>
            </a:r>
            <a:r>
              <a:rPr lang="en-GB" dirty="0" smtClean="0">
                <a:solidFill>
                  <a:schemeClr val="tx1"/>
                </a:solidFill>
                <a:latin typeface="+mn-lt"/>
              </a:rPr>
              <a:t>-		-r-		-</a:t>
            </a:r>
            <a:r>
              <a:rPr lang="en-GB" dirty="0">
                <a:solidFill>
                  <a:schemeClr val="tx1"/>
                </a:solidFill>
                <a:latin typeface="+mn-lt"/>
              </a:rPr>
              <a:t>r--</a:t>
            </a:r>
          </a:p>
          <a:p>
            <a:pPr eaLnBrk="1" hangingPunct="1">
              <a:lnSpc>
                <a:spcPct val="94000"/>
              </a:lnSpc>
              <a:spcAft>
                <a:spcPts val="1288"/>
              </a:spcAft>
              <a:buClrTx/>
            </a:pPr>
            <a:r>
              <a:rPr lang="en-GB" dirty="0">
                <a:solidFill>
                  <a:schemeClr val="tx1"/>
                </a:solidFill>
                <a:latin typeface="+mn-lt"/>
              </a:rPr>
              <a:t>U=user, G=group, O=other (world)</a:t>
            </a:r>
          </a:p>
        </p:txBody>
      </p:sp>
    </p:spTree>
    <p:extLst>
      <p:ext uri="{BB962C8B-B14F-4D97-AF65-F5344CB8AC3E}">
        <p14:creationId xmlns:p14="http://schemas.microsoft.com/office/powerpoint/2010/main" val="78192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133" y="914400"/>
            <a:ext cx="4318811" cy="461665"/>
          </a:xfrm>
          <a:prstGeom prst="rect">
            <a:avLst/>
          </a:prstGeom>
        </p:spPr>
        <p:txBody>
          <a:bodyPr wrap="none">
            <a:spAutoFit/>
          </a:bodyPr>
          <a:lstStyle/>
          <a:p>
            <a:r>
              <a:rPr lang="en-US" sz="2400" dirty="0"/>
              <a:t>Changing Ownership and Group</a:t>
            </a:r>
          </a:p>
        </p:txBody>
      </p:sp>
      <p:sp>
        <p:nvSpPr>
          <p:cNvPr id="5" name="Rectangle 3"/>
          <p:cNvSpPr>
            <a:spLocks noChangeArrowheads="1"/>
          </p:cNvSpPr>
          <p:nvPr/>
        </p:nvSpPr>
        <p:spPr bwMode="auto">
          <a:xfrm>
            <a:off x="609600" y="1636216"/>
            <a:ext cx="7467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 </a:t>
            </a:r>
            <a:r>
              <a:rPr kumimoji="0" lang="en-US" sz="2400" b="0" i="0" u="none" strike="noStrike" cap="none" normalizeH="0" baseline="0" dirty="0" err="1" smtClean="0">
                <a:ln>
                  <a:noFill/>
                </a:ln>
                <a:solidFill>
                  <a:schemeClr val="tx1"/>
                </a:solidFill>
                <a:effectLst/>
                <a:cs typeface="Arial" pitchFamily="34" charset="0"/>
              </a:rPr>
              <a:t>chown</a:t>
            </a:r>
            <a:r>
              <a:rPr kumimoji="0" lang="en-US" sz="2400" b="0" i="0" u="none" strike="noStrike" cap="none" normalizeH="0" baseline="0" dirty="0" smtClean="0">
                <a:ln>
                  <a:noFill/>
                </a:ln>
                <a:solidFill>
                  <a:schemeClr val="tx1"/>
                </a:solidFill>
                <a:effectLst/>
                <a:cs typeface="Arial" pitchFamily="34" charset="0"/>
              </a:rPr>
              <a:t> user :-</a:t>
            </a:r>
          </a:p>
          <a:p>
            <a:pPr lvl="0" fontAlgn="base">
              <a:spcBef>
                <a:spcPct val="0"/>
              </a:spcBef>
              <a:spcAft>
                <a:spcPct val="0"/>
              </a:spcAft>
            </a:pPr>
            <a:r>
              <a:rPr lang="en-US" sz="2400" dirty="0" smtClean="0">
                <a:cs typeface="Arial" pitchFamily="34" charset="0"/>
              </a:rPr>
              <a:t>    change </a:t>
            </a:r>
            <a:r>
              <a:rPr lang="en-US" sz="2400" dirty="0">
                <a:cs typeface="Arial" pitchFamily="34" charset="0"/>
              </a:rPr>
              <a:t>file owner and group</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cs typeface="Arial" pitchFamily="34" charset="0"/>
              </a:rPr>
              <a:t>For example :-</a:t>
            </a:r>
            <a:endParaRPr lang="en-US" sz="2400" dirty="0">
              <a:cs typeface="Arial" pitchFamily="34" charset="0"/>
            </a:endParaRPr>
          </a:p>
          <a:p>
            <a:pPr lvl="0" fontAlgn="base">
              <a:spcBef>
                <a:spcPct val="0"/>
              </a:spcBef>
              <a:spcAft>
                <a:spcPct val="0"/>
              </a:spcAft>
            </a:pPr>
            <a:r>
              <a:rPr lang="en-US" dirty="0" smtClean="0"/>
              <a:t># </a:t>
            </a:r>
            <a:r>
              <a:rPr lang="en-US" dirty="0" err="1" smtClean="0"/>
              <a:t>chown</a:t>
            </a:r>
            <a:r>
              <a:rPr lang="en-US" dirty="0" smtClean="0"/>
              <a:t> </a:t>
            </a:r>
            <a:r>
              <a:rPr lang="en-US" dirty="0" err="1"/>
              <a:t>user:group</a:t>
            </a:r>
            <a:r>
              <a:rPr lang="en-US" dirty="0"/>
              <a:t> filename</a:t>
            </a:r>
            <a:r>
              <a:rPr kumimoji="0" lang="en-US" b="0" i="0" u="none" strike="noStrike" cap="none" normalizeH="0" baseline="0" dirty="0" smtClean="0">
                <a:ln>
                  <a:noFill/>
                </a:ln>
                <a:solidFill>
                  <a:schemeClr val="tx1"/>
                </a:solidFill>
                <a:effectLst/>
                <a:cs typeface="Arial" pitchFamily="34" charset="0"/>
              </a:rPr>
              <a:t> </a:t>
            </a:r>
          </a:p>
          <a:p>
            <a:pPr lvl="0" fontAlgn="base">
              <a:spcBef>
                <a:spcPct val="0"/>
              </a:spcBef>
              <a:spcAft>
                <a:spcPct val="0"/>
              </a:spcAft>
            </a:pPr>
            <a:endParaRPr lang="en-US" dirty="0">
              <a:cs typeface="Arial" pitchFamily="34" charset="0"/>
            </a:endParaRPr>
          </a:p>
          <a:p>
            <a:pPr lvl="0" fontAlgn="base">
              <a:spcBef>
                <a:spcPct val="0"/>
              </a:spcBef>
              <a:spcAft>
                <a:spcPct val="0"/>
              </a:spcAft>
            </a:pPr>
            <a:r>
              <a:rPr kumimoji="0" lang="en-US" b="0" i="0" u="none" strike="noStrike" cap="none" normalizeH="0" baseline="0" dirty="0" smtClean="0">
                <a:ln>
                  <a:noFill/>
                </a:ln>
                <a:solidFill>
                  <a:schemeClr val="tx1"/>
                </a:solidFill>
                <a:effectLst/>
                <a:cs typeface="Arial" pitchFamily="34" charset="0"/>
              </a:rPr>
              <a:t>For more information see the man page</a:t>
            </a:r>
            <a:r>
              <a:rPr kumimoji="0" lang="en-US" b="0" i="0" u="none" strike="noStrike" cap="none" normalizeH="0" dirty="0" smtClean="0">
                <a:ln>
                  <a:noFill/>
                </a:ln>
                <a:solidFill>
                  <a:schemeClr val="tx1"/>
                </a:solidFill>
                <a:effectLst/>
                <a:cs typeface="Arial" pitchFamily="34" charset="0"/>
              </a:rPr>
              <a:t> of </a:t>
            </a:r>
            <a:r>
              <a:rPr kumimoji="0" lang="en-US" b="0" i="0" u="none" strike="noStrike" cap="none" normalizeH="0" dirty="0" err="1" smtClean="0">
                <a:ln>
                  <a:noFill/>
                </a:ln>
                <a:solidFill>
                  <a:schemeClr val="tx1"/>
                </a:solidFill>
                <a:effectLst/>
                <a:cs typeface="Arial" pitchFamily="34" charset="0"/>
              </a:rPr>
              <a:t>chown</a:t>
            </a:r>
            <a:endParaRPr kumimoji="0" lang="en-US" b="0" i="0" u="none" strike="noStrike" cap="none" normalizeH="0" dirty="0" smtClean="0">
              <a:ln>
                <a:noFill/>
              </a:ln>
              <a:solidFill>
                <a:schemeClr val="tx1"/>
              </a:solidFill>
              <a:effectLst/>
              <a:cs typeface="Arial" pitchFamily="34" charset="0"/>
            </a:endParaRPr>
          </a:p>
          <a:p>
            <a:pPr lvl="0" fontAlgn="base">
              <a:spcBef>
                <a:spcPct val="0"/>
              </a:spcBef>
              <a:spcAft>
                <a:spcPct val="0"/>
              </a:spcAft>
            </a:pPr>
            <a:r>
              <a:rPr lang="en-US" baseline="0" dirty="0" smtClean="0">
                <a:cs typeface="Arial" pitchFamily="34" charset="0"/>
              </a:rPr>
              <a:t>#</a:t>
            </a:r>
            <a:r>
              <a:rPr lang="en-US" dirty="0" smtClean="0">
                <a:cs typeface="Arial" pitchFamily="34" charset="0"/>
              </a:rPr>
              <a:t> man </a:t>
            </a:r>
            <a:r>
              <a:rPr lang="en-US" dirty="0" err="1" smtClean="0">
                <a:cs typeface="Arial" pitchFamily="34" charset="0"/>
              </a:rPr>
              <a:t>chown</a:t>
            </a:r>
            <a:endParaRPr kumimoji="0" lang="en-US" b="0" i="0" u="none" strike="noStrike" cap="none" normalizeH="0" baseline="0" dirty="0" smtClean="0">
              <a:ln>
                <a:noFill/>
              </a:ln>
              <a:solidFill>
                <a:schemeClr val="tx1"/>
              </a:solidFill>
              <a:effectLst/>
              <a:cs typeface="Arial" pitchFamily="34" charset="0"/>
            </a:endParaRPr>
          </a:p>
          <a:p>
            <a:pPr lvl="0" fontAlgn="base">
              <a:spcBef>
                <a:spcPct val="0"/>
              </a:spcBef>
              <a:spcAft>
                <a:spcPct val="0"/>
              </a:spcAft>
            </a:pPr>
            <a:endParaRPr lang="en-US" sz="4800" dirty="0">
              <a:cs typeface="Arial" pitchFamily="34" charset="0"/>
            </a:endParaRPr>
          </a:p>
          <a:p>
            <a:pPr lvl="0" fontAlgn="base">
              <a:spcBef>
                <a:spcPct val="0"/>
              </a:spcBef>
              <a:spcAft>
                <a:spcPct val="0"/>
              </a:spcAft>
            </a:pPr>
            <a:endParaRPr kumimoji="0" lang="en-US" sz="48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883298434"/>
      </p:ext>
    </p:extLst>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24</TotalTime>
  <Words>296</Words>
  <Application>Microsoft Office PowerPoint</Application>
  <PresentationFormat>On-screen Show (4:3)</PresentationFormat>
  <Paragraphs>34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Tradeshow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mukki</dc:creator>
  <cp:lastModifiedBy>Amit</cp:lastModifiedBy>
  <cp:revision>6</cp:revision>
  <dcterms:created xsi:type="dcterms:W3CDTF">2006-08-16T00:00:00Z</dcterms:created>
  <dcterms:modified xsi:type="dcterms:W3CDTF">2017-12-20T08:03:35Z</dcterms:modified>
</cp:coreProperties>
</file>