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8" name="" descr=""/>
          <p:cNvPicPr/>
          <p:nvPr/>
        </p:nvPicPr>
        <p:blipFill>
          <a:blip r:embed="rId2"/>
          <a:stretch>
            <a:fillRect/>
          </a:stretch>
        </p:blipFill>
        <p:spPr>
          <a:xfrm>
            <a:off x="2079000" y="1604520"/>
            <a:ext cx="4984920" cy="3977280"/>
          </a:xfrm>
          <a:prstGeom prst="rect">
            <a:avLst/>
          </a:prstGeom>
          <a:ln>
            <a:noFill/>
          </a:ln>
        </p:spPr>
      </p:pic>
      <p:pic>
        <p:nvPicPr>
          <p:cNvPr id="3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4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704160"/>
            <a:ext cx="830412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9" name="" descr=""/>
          <p:cNvPicPr/>
          <p:nvPr/>
        </p:nvPicPr>
        <p:blipFill>
          <a:blip r:embed="rId2"/>
          <a:stretch>
            <a:fillRect/>
          </a:stretch>
        </p:blipFill>
        <p:spPr>
          <a:xfrm>
            <a:off x="2079000" y="1604520"/>
            <a:ext cx="4984920" cy="3977280"/>
          </a:xfrm>
          <a:prstGeom prst="rect">
            <a:avLst/>
          </a:prstGeom>
          <a:ln>
            <a:noFill/>
          </a:ln>
        </p:spPr>
      </p:pic>
      <p:pic>
        <p:nvPicPr>
          <p:cNvPr id="8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8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704160"/>
            <a:ext cx="8304120" cy="5298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11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9" name="" descr=""/>
          <p:cNvPicPr/>
          <p:nvPr/>
        </p:nvPicPr>
        <p:blipFill>
          <a:blip r:embed="rId2"/>
          <a:stretch>
            <a:fillRect/>
          </a:stretch>
        </p:blipFill>
        <p:spPr>
          <a:xfrm>
            <a:off x="2079000" y="1604520"/>
            <a:ext cx="4984920" cy="3977280"/>
          </a:xfrm>
          <a:prstGeom prst="rect">
            <a:avLst/>
          </a:prstGeom>
          <a:ln>
            <a:noFill/>
          </a:ln>
        </p:spPr>
      </p:pic>
      <p:pic>
        <p:nvPicPr>
          <p:cNvPr id="12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704160"/>
            <a:ext cx="830412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704160"/>
            <a:ext cx="8304120" cy="11430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9360" y="-7200"/>
            <a:ext cx="9161280" cy="1039680"/>
          </a:xfrm>
          <a:prstGeom prst="rect">
            <a:avLst/>
          </a:prstGeom>
          <a:gradFill>
            <a:gsLst>
              <a:gs pos="0">
                <a:srgbClr val="0074a0"/>
              </a:gs>
              <a:gs pos="100000">
                <a:srgbClr val="00c4cd"/>
              </a:gs>
            </a:gsLst>
            <a:lin ang="5400000"/>
          </a:gradFill>
          <a:ln w="9360">
            <a:noFill/>
          </a:ln>
        </p:spPr>
      </p:sp>
      <p:sp>
        <p:nvSpPr>
          <p:cNvPr id="1" name="CustomShape 2"/>
          <p:cNvSpPr/>
          <p:nvPr/>
        </p:nvSpPr>
        <p:spPr>
          <a:xfrm>
            <a:off x="4381560" y="-7200"/>
            <a:ext cx="4760640" cy="636480"/>
          </a:xfrm>
          <a:prstGeom prst="rect">
            <a:avLst/>
          </a:prstGeom>
          <a:gradFill>
            <a:gsLst>
              <a:gs pos="0">
                <a:srgbClr val="008abf"/>
              </a:gs>
              <a:gs pos="100000">
                <a:srgbClr val="00a0a8"/>
              </a:gs>
            </a:gsLst>
            <a:lin ang="16200000"/>
          </a:gradFill>
          <a:ln w="9360">
            <a:noFill/>
          </a:ln>
        </p:spPr>
      </p:sp>
      <p:sp>
        <p:nvSpPr>
          <p:cNvPr id="2" name="CustomShape 3"/>
          <p:cNvSpPr/>
          <p:nvPr/>
        </p:nvSpPr>
        <p:spPr>
          <a:xfrm rot="21435600">
            <a:off x="-17640" y="200520"/>
            <a:ext cx="9161280" cy="647280"/>
          </a:xfrm>
          <a:prstGeom prst="rect">
            <a:avLst/>
          </a:prstGeom>
          <a:noFill/>
          <a:ln w="10800">
            <a:solidFill>
              <a:srgbClr val="09b7bf"/>
            </a:solidFill>
            <a:round/>
          </a:ln>
        </p:spPr>
      </p:sp>
      <p:sp>
        <p:nvSpPr>
          <p:cNvPr id="3" name="CustomShape 4"/>
          <p:cNvSpPr/>
          <p:nvPr/>
        </p:nvSpPr>
        <p:spPr>
          <a:xfrm rot="21435600">
            <a:off x="-14040" y="275040"/>
            <a:ext cx="9173880" cy="528480"/>
          </a:xfrm>
          <a:prstGeom prst="rect">
            <a:avLst/>
          </a:prstGeom>
          <a:noFill/>
          <a:ln w="9360">
            <a:solidFill>
              <a:srgbClr val="0f6fc6"/>
            </a:solidFill>
            <a:round/>
          </a:ln>
        </p:spPr>
      </p:sp>
      <p:sp>
        <p:nvSpPr>
          <p:cNvPr id="4" name="PlaceHolder 5"/>
          <p:cNvSpPr>
            <a:spLocks noGrp="1"/>
          </p:cNvSpPr>
          <p:nvPr>
            <p:ph type="title"/>
          </p:nvPr>
        </p:nvSpPr>
        <p:spPr>
          <a:xfrm>
            <a:off x="457200" y="704160"/>
            <a:ext cx="8304120" cy="1142640"/>
          </a:xfrm>
          <a:prstGeom prst="rect">
            <a:avLst/>
          </a:prstGeom>
        </p:spPr>
        <p:txBody>
          <a:bodyPr lIns="0" rIns="0" tIns="0" bIns="0" anchor="ctr"/>
          <a:p>
            <a:r>
              <a:rPr lang="en-IN">
                <a:latin typeface="Arial"/>
              </a:rPr>
              <a:t>Click to edit the title text format</a:t>
            </a:r>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0" name="CustomShape 1"/>
          <p:cNvSpPr/>
          <p:nvPr/>
        </p:nvSpPr>
        <p:spPr>
          <a:xfrm>
            <a:off x="-9360" y="-7200"/>
            <a:ext cx="9161280" cy="1039680"/>
          </a:xfrm>
          <a:prstGeom prst="rect">
            <a:avLst/>
          </a:prstGeom>
          <a:gradFill>
            <a:gsLst>
              <a:gs pos="0">
                <a:srgbClr val="0074a0"/>
              </a:gs>
              <a:gs pos="100000">
                <a:srgbClr val="00c4cd"/>
              </a:gs>
            </a:gsLst>
            <a:lin ang="5400000"/>
          </a:gradFill>
          <a:ln w="9360">
            <a:noFill/>
          </a:ln>
        </p:spPr>
      </p:sp>
      <p:sp>
        <p:nvSpPr>
          <p:cNvPr id="41" name="CustomShape 2"/>
          <p:cNvSpPr/>
          <p:nvPr/>
        </p:nvSpPr>
        <p:spPr>
          <a:xfrm>
            <a:off x="4381560" y="-7200"/>
            <a:ext cx="4760640" cy="636480"/>
          </a:xfrm>
          <a:prstGeom prst="rect">
            <a:avLst/>
          </a:prstGeom>
          <a:gradFill>
            <a:gsLst>
              <a:gs pos="0">
                <a:srgbClr val="008abf"/>
              </a:gs>
              <a:gs pos="100000">
                <a:srgbClr val="00a0a8"/>
              </a:gs>
            </a:gsLst>
            <a:lin ang="16200000"/>
          </a:gradFill>
          <a:ln w="9360">
            <a:noFill/>
          </a:ln>
        </p:spPr>
      </p:sp>
      <p:sp>
        <p:nvSpPr>
          <p:cNvPr id="42" name="CustomShape 3"/>
          <p:cNvSpPr/>
          <p:nvPr/>
        </p:nvSpPr>
        <p:spPr>
          <a:xfrm rot="21435600">
            <a:off x="-17640" y="200520"/>
            <a:ext cx="9161280" cy="647280"/>
          </a:xfrm>
          <a:prstGeom prst="rect">
            <a:avLst/>
          </a:prstGeom>
          <a:noFill/>
          <a:ln w="10800">
            <a:solidFill>
              <a:srgbClr val="09b7bf"/>
            </a:solidFill>
            <a:round/>
          </a:ln>
        </p:spPr>
      </p:sp>
      <p:sp>
        <p:nvSpPr>
          <p:cNvPr id="43" name="CustomShape 4"/>
          <p:cNvSpPr/>
          <p:nvPr/>
        </p:nvSpPr>
        <p:spPr>
          <a:xfrm rot="21435600">
            <a:off x="-14040" y="275040"/>
            <a:ext cx="9173880" cy="528480"/>
          </a:xfrm>
          <a:prstGeom prst="rect">
            <a:avLst/>
          </a:prstGeom>
          <a:noFill/>
          <a:ln w="9360">
            <a:solidFill>
              <a:srgbClr val="0f6fc6"/>
            </a:solidFill>
            <a:round/>
          </a:ln>
        </p:spPr>
      </p:sp>
      <p:sp>
        <p:nvSpPr>
          <p:cNvPr id="44" name="PlaceHolder 5"/>
          <p:cNvSpPr>
            <a:spLocks noGrp="1"/>
          </p:cNvSpPr>
          <p:nvPr>
            <p:ph type="title"/>
          </p:nvPr>
        </p:nvSpPr>
        <p:spPr>
          <a:xfrm>
            <a:off x="457200" y="704160"/>
            <a:ext cx="8304120" cy="1142640"/>
          </a:xfrm>
          <a:prstGeom prst="rect">
            <a:avLst/>
          </a:prstGeom>
        </p:spPr>
        <p:txBody>
          <a:bodyPr lIns="0" rIns="0" tIns="0" bIns="0" anchor="ctr"/>
          <a:p>
            <a:r>
              <a:rPr lang="en-IN">
                <a:latin typeface="Arial"/>
              </a:rPr>
              <a:t>Click to edit the title text format</a:t>
            </a:r>
            <a:endParaRPr/>
          </a:p>
        </p:txBody>
      </p:sp>
      <p:sp>
        <p:nvSpPr>
          <p:cNvPr id="45" name="PlaceHolder 6"/>
          <p:cNvSpPr>
            <a:spLocks noGrp="1"/>
          </p:cNvSpPr>
          <p:nvPr>
            <p:ph type="body"/>
          </p:nvPr>
        </p:nvSpPr>
        <p:spPr>
          <a:xfrm>
            <a:off x="457200" y="1604520"/>
            <a:ext cx="4015440" cy="39769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46" name="PlaceHolder 7"/>
          <p:cNvSpPr>
            <a:spLocks noGrp="1"/>
          </p:cNvSpPr>
          <p:nvPr>
            <p:ph type="body"/>
          </p:nvPr>
        </p:nvSpPr>
        <p:spPr>
          <a:xfrm>
            <a:off x="4674240" y="1604520"/>
            <a:ext cx="4015440" cy="39769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1" name="CustomShape 1"/>
          <p:cNvSpPr/>
          <p:nvPr/>
        </p:nvSpPr>
        <p:spPr>
          <a:xfrm>
            <a:off x="-9360" y="-7200"/>
            <a:ext cx="9161280" cy="1039680"/>
          </a:xfrm>
          <a:prstGeom prst="rect">
            <a:avLst/>
          </a:prstGeom>
          <a:gradFill>
            <a:gsLst>
              <a:gs pos="0">
                <a:srgbClr val="0074a0"/>
              </a:gs>
              <a:gs pos="100000">
                <a:srgbClr val="00c4cd"/>
              </a:gs>
            </a:gsLst>
            <a:lin ang="5400000"/>
          </a:gradFill>
          <a:ln w="9360">
            <a:noFill/>
          </a:ln>
        </p:spPr>
      </p:sp>
      <p:sp>
        <p:nvSpPr>
          <p:cNvPr id="82" name="CustomShape 2"/>
          <p:cNvSpPr/>
          <p:nvPr/>
        </p:nvSpPr>
        <p:spPr>
          <a:xfrm>
            <a:off x="4381560" y="-7200"/>
            <a:ext cx="4760640" cy="636480"/>
          </a:xfrm>
          <a:prstGeom prst="rect">
            <a:avLst/>
          </a:prstGeom>
          <a:gradFill>
            <a:gsLst>
              <a:gs pos="0">
                <a:srgbClr val="008abf"/>
              </a:gs>
              <a:gs pos="100000">
                <a:srgbClr val="00a0a8"/>
              </a:gs>
            </a:gsLst>
            <a:lin ang="16200000"/>
          </a:gradFill>
          <a:ln w="9360">
            <a:noFill/>
          </a:ln>
        </p:spPr>
      </p:sp>
      <p:sp>
        <p:nvSpPr>
          <p:cNvPr id="83" name="CustomShape 3"/>
          <p:cNvSpPr/>
          <p:nvPr/>
        </p:nvSpPr>
        <p:spPr>
          <a:xfrm rot="21435600">
            <a:off x="-17640" y="200520"/>
            <a:ext cx="9161280" cy="647280"/>
          </a:xfrm>
          <a:prstGeom prst="rect">
            <a:avLst/>
          </a:prstGeom>
          <a:noFill/>
          <a:ln w="10800">
            <a:solidFill>
              <a:srgbClr val="09b7bf"/>
            </a:solidFill>
            <a:round/>
          </a:ln>
        </p:spPr>
      </p:sp>
      <p:sp>
        <p:nvSpPr>
          <p:cNvPr id="84" name="CustomShape 4"/>
          <p:cNvSpPr/>
          <p:nvPr/>
        </p:nvSpPr>
        <p:spPr>
          <a:xfrm rot="21435600">
            <a:off x="-14040" y="275040"/>
            <a:ext cx="9173880" cy="528480"/>
          </a:xfrm>
          <a:prstGeom prst="rect">
            <a:avLst/>
          </a:prstGeom>
          <a:noFill/>
          <a:ln w="9360">
            <a:solidFill>
              <a:srgbClr val="0f6fc6"/>
            </a:solidFill>
            <a:round/>
          </a:ln>
        </p:spPr>
      </p:sp>
      <p:sp>
        <p:nvSpPr>
          <p:cNvPr id="85" name="PlaceHolder 5"/>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86"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576000" y="1080000"/>
            <a:ext cx="8304120" cy="4606560"/>
          </a:xfrm>
          <a:prstGeom prst="rect">
            <a:avLst/>
          </a:prstGeom>
          <a:noFill/>
          <a:ln>
            <a:noFill/>
          </a:ln>
        </p:spPr>
        <p:txBody>
          <a:bodyPr lIns="0" rIns="0" tIns="0" bIns="0" anchor="ctr"/>
          <a:p>
            <a:r>
              <a:rPr b="1" lang="en-IN" sz="2800">
                <a:solidFill>
                  <a:srgbClr val="000066"/>
                </a:solidFill>
                <a:latin typeface="Constantia"/>
              </a:rPr>
              <a:t>DAY 1</a:t>
            </a:r>
            <a:endParaRPr/>
          </a:p>
          <a:p>
            <a:r>
              <a:rPr b="1" lang="en-IN" sz="2800">
                <a:solidFill>
                  <a:srgbClr val="000066"/>
                </a:solidFill>
                <a:latin typeface="Constantia"/>
              </a:rPr>
              <a:t>Amazon Web Services</a:t>
            </a:r>
            <a:endParaRPr/>
          </a:p>
          <a:p>
            <a:pPr algn="ctr">
              <a:lnSpc>
                <a:spcPct val="100000"/>
              </a:lnSpc>
            </a:pPr>
            <a:r>
              <a:rPr b="1" lang="en-IN" sz="2800">
                <a:solidFill>
                  <a:srgbClr val="000066"/>
                </a:solidFill>
                <a:latin typeface="Constantia"/>
              </a:rPr>
              <a:t>Chapter 1 : Cloud Computing </a:t>
            </a:r>
            <a:endParaRPr/>
          </a:p>
        </p:txBody>
      </p:sp>
      <p:pic>
        <p:nvPicPr>
          <p:cNvPr id="122" name="" descr=""/>
          <p:cNvPicPr/>
          <p:nvPr/>
        </p:nvPicPr>
        <p:blipFill>
          <a:blip r:embed="rId1"/>
          <a:stretch>
            <a:fillRect/>
          </a:stretch>
        </p:blipFill>
        <p:spPr>
          <a:xfrm>
            <a:off x="466200" y="213480"/>
            <a:ext cx="4284360" cy="266508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4" presetSubtype="16">
                                  <p:stCondLst>
                                    <p:cond delay="0"/>
                                  </p:stCondLst>
                                  <p:childTnLst>
                                    <p:set>
                                      <p:cBhvr>
                                        <p:cTn id="6" dur="1" fill="hold">
                                          <p:stCondLst>
                                            <p:cond delay="0"/>
                                          </p:stCondLst>
                                        </p:cTn>
                                        <p:tgtEl>
                                          <p:spTgt spid="122"/>
                                        </p:tgtEl>
                                        <p:attrNameLst>
                                          <p:attrName>style.visibility</p:attrName>
                                        </p:attrNameLst>
                                      </p:cBhvr>
                                      <p:to>
                                        <p:strVal val="visible"/>
                                      </p:to>
                                    </p:set>
                                    <p:animEffect filter="box(in)" transition="out">
                                      <p:cBhvr additive="repl">
                                        <p:cTn id="7" dur="500"/>
                                        <p:tgtEl>
                                          <p:spTgt spid="12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360000" y="5256000"/>
            <a:ext cx="8304120" cy="1141200"/>
          </a:xfrm>
          <a:prstGeom prst="rect">
            <a:avLst/>
          </a:prstGeom>
          <a:noFill/>
          <a:ln>
            <a:noFill/>
          </a:ln>
        </p:spPr>
      </p:sp>
      <p:sp>
        <p:nvSpPr>
          <p:cNvPr id="139" name="CustomShape 2"/>
          <p:cNvSpPr/>
          <p:nvPr/>
        </p:nvSpPr>
        <p:spPr>
          <a:xfrm>
            <a:off x="-14400" y="864000"/>
            <a:ext cx="9244080" cy="3535920"/>
          </a:xfrm>
          <a:prstGeom prst="rect">
            <a:avLst/>
          </a:prstGeom>
          <a:noFill/>
          <a:ln>
            <a:noFill/>
          </a:ln>
        </p:spPr>
        <p:txBody>
          <a:bodyPr lIns="90000" rIns="90000" tIns="45000" bIns="45000"/>
          <a:p>
            <a:pPr algn="ctr">
              <a:lnSpc>
                <a:spcPct val="100000"/>
              </a:lnSpc>
            </a:pPr>
            <a:r>
              <a:rPr lang="en-IN" sz="2800">
                <a:latin typeface="Arial"/>
              </a:rPr>
              <a:t>Conclusion</a:t>
            </a:r>
            <a:endParaRPr/>
          </a:p>
          <a:p>
            <a:pPr algn="ctr">
              <a:lnSpc>
                <a:spcPct val="100000"/>
              </a:lnSpc>
            </a:pPr>
            <a:endParaRPr/>
          </a:p>
          <a:p>
            <a:pPr algn="ctr">
              <a:lnSpc>
                <a:spcPct val="100000"/>
              </a:lnSpc>
            </a:pPr>
            <a:endParaRPr/>
          </a:p>
          <a:p>
            <a:pPr algn="ctr">
              <a:lnSpc>
                <a:spcPct val="100000"/>
              </a:lnSpc>
            </a:pPr>
            <a:r>
              <a:rPr lang="en-IN" sz="2800">
                <a:solidFill>
                  <a:srgbClr val="000099"/>
                </a:solidFill>
                <a:latin typeface="Arial"/>
              </a:rPr>
              <a:t>The advantages of cloud computing is way too good, is quite cost effective and it is efficient. The drawbacks are incidental and almost negligible. The decision to opt for cloud based services is great with saving substantial costs with regards to installation and maintenance, reduced downtime, almost negligible manpower involved in monitoring the servers and no collateral investment with regards to the infrastructure required to house the servers in-house.</a:t>
            </a:r>
            <a:endParaRPr/>
          </a:p>
        </p:txBody>
      </p:sp>
    </p:spTree>
  </p:cSld>
  <p:timing>
    <p:tnLst>
      <p:par>
        <p:cTn id="152" dur="indefinite" restart="never" nodeType="tmRoot">
          <p:childTnLst>
            <p:seq>
              <p:cTn id="15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360000" y="0"/>
            <a:ext cx="8401320" cy="6406920"/>
          </a:xfrm>
          <a:prstGeom prst="rect">
            <a:avLst/>
          </a:prstGeom>
          <a:noFill/>
          <a:ln>
            <a:noFill/>
          </a:ln>
        </p:spPr>
        <p:txBody>
          <a:bodyPr lIns="0" rIns="0" tIns="45000" bIns="0" anchor="b"/>
          <a:p>
            <a:endParaRPr/>
          </a:p>
          <a:p>
            <a:endParaRPr/>
          </a:p>
          <a:p>
            <a:endParaRPr/>
          </a:p>
          <a:p>
            <a:endParaRPr/>
          </a:p>
          <a:p>
            <a:endParaRPr/>
          </a:p>
          <a:p>
            <a:endParaRPr/>
          </a:p>
          <a:p>
            <a:endParaRPr/>
          </a:p>
          <a:p>
            <a:r>
              <a:rPr lang="en-IN" sz="2200">
                <a:solidFill>
                  <a:srgbClr val="04617b"/>
                </a:solidFill>
                <a:latin typeface="Times New Roman"/>
              </a:rPr>
              <a:t>What is Cloud Computing?</a:t>
            </a:r>
            <a:endParaRPr/>
          </a:p>
          <a:p>
            <a:r>
              <a:rPr b="1" lang="en-IN" sz="2200">
                <a:solidFill>
                  <a:srgbClr val="04617b"/>
                </a:solidFill>
                <a:latin typeface="Times New Roman"/>
              </a:rPr>
              <a:t>Cloud computing is an internet-based computing service in which large groups of remote servers are networked to allow centralized data storage, and online access to computer services or resources.</a:t>
            </a:r>
            <a:endParaRPr/>
          </a:p>
          <a:p>
            <a:endParaRPr/>
          </a:p>
          <a:p>
            <a:r>
              <a:rPr b="1" lang="en-IN" sz="2200">
                <a:solidFill>
                  <a:srgbClr val="04617b"/>
                </a:solidFill>
                <a:latin typeface="Times New Roman"/>
              </a:rPr>
              <a:t>Using cloud computing, organizations can use shared computing and storage resources rather than building, operating, and improving infrastructure on their own.</a:t>
            </a:r>
            <a:endParaRPr/>
          </a:p>
          <a:p>
            <a:endParaRPr/>
          </a:p>
          <a:p>
            <a:r>
              <a:rPr b="1" lang="en-IN" sz="2200">
                <a:solidFill>
                  <a:srgbClr val="04617b"/>
                </a:solidFill>
                <a:latin typeface="Times New Roman"/>
              </a:rPr>
              <a:t>Cloud computing is a model that enables the following features.</a:t>
            </a:r>
            <a:endParaRPr/>
          </a:p>
          <a:p>
            <a:endParaRPr/>
          </a:p>
          <a:p>
            <a:r>
              <a:rPr b="1" lang="en-IN" sz="2200">
                <a:solidFill>
                  <a:srgbClr val="04617b"/>
                </a:solidFill>
                <a:latin typeface="Times New Roman"/>
              </a:rPr>
              <a:t>1.Users can provision and release resources on-demand.</a:t>
            </a:r>
            <a:endParaRPr/>
          </a:p>
          <a:p>
            <a:r>
              <a:rPr b="1" lang="en-IN" sz="2200">
                <a:solidFill>
                  <a:srgbClr val="04617b"/>
                </a:solidFill>
                <a:latin typeface="Times New Roman"/>
              </a:rPr>
              <a:t>2.Resources can be scaled up or down automatically, depending on the load.</a:t>
            </a:r>
            <a:endParaRPr/>
          </a:p>
          <a:p>
            <a:r>
              <a:rPr b="1" lang="en-IN" sz="2200">
                <a:solidFill>
                  <a:srgbClr val="04617b"/>
                </a:solidFill>
                <a:latin typeface="Times New Roman"/>
              </a:rPr>
              <a:t>3.Resources are accessible over a network with proper security.</a:t>
            </a:r>
            <a:endParaRPr/>
          </a:p>
          <a:p>
            <a:r>
              <a:rPr b="1" lang="en-IN" sz="2200">
                <a:solidFill>
                  <a:srgbClr val="04617b"/>
                </a:solidFill>
                <a:latin typeface="Times New Roman"/>
              </a:rPr>
              <a:t>4.Cloud service providers can enable a pay-as-you-go model, where customers are charged based on the type of resources and per usage.</a:t>
            </a:r>
            <a:endParaRPr/>
          </a:p>
        </p:txBody>
      </p:sp>
    </p:spTree>
  </p:cSld>
  <p:timing>
    <p:tnLst>
      <p:par>
        <p:cTn id="8" dur="indefinite" restart="never" nodeType="tmRoot">
          <p:childTnLst>
            <p:seq>
              <p:cTn id="9" nodeType="mainSeq">
                <p:childTnLst>
                  <p:par>
                    <p:cTn id="10" fill="freeze">
                      <p:stCondLst>
                        <p:cond delay="indefinite"/>
                      </p:stCondLst>
                      <p:childTnLst>
                        <p:par>
                          <p:cTn id="11" fill="freeze">
                            <p:stCondLst>
                              <p:cond delay="0"/>
                            </p:stCondLst>
                            <p:childTnLst>
                              <p:par>
                                <p:cTn id="12" nodeType="clickEffect" fill="hold" presetClass="entr" presetID="8" presetSubtype="16">
                                  <p:stCondLst>
                                    <p:cond delay="0"/>
                                  </p:stCondLst>
                                  <p:childTnLst>
                                    <p:set>
                                      <p:cBhvr>
                                        <p:cTn id="13" dur="1" fill="hold">
                                          <p:stCondLst>
                                            <p:cond delay="0"/>
                                          </p:stCondLst>
                                        </p:cTn>
                                        <p:tgtEl>
                                          <p:spTgt spid="123">
                                            <p:txEl>
                                              <p:pRg st="0" end="1"/>
                                            </p:txEl>
                                          </p:spTgt>
                                        </p:tgtEl>
                                        <p:attrNameLst>
                                          <p:attrName>style.visibility</p:attrName>
                                        </p:attrNameLst>
                                      </p:cBhvr>
                                      <p:to>
                                        <p:strVal val="visible"/>
                                      </p:to>
                                    </p:set>
                                    <p:animEffect filter="diamond(in)" transition="out">
                                      <p:cBhvr additive="repl">
                                        <p:cTn id="14" dur="2000"/>
                                        <p:tgtEl>
                                          <p:spTgt spid="123">
                                            <p:txEl>
                                              <p:pRg st="0" end="1"/>
                                            </p:txEl>
                                          </p:spTgt>
                                        </p:tgtEl>
                                      </p:cBhvr>
                                    </p:animEffect>
                                  </p:childTnLst>
                                </p:cTn>
                              </p:par>
                            </p:childTnLst>
                          </p:cTn>
                        </p:par>
                      </p:childTnLst>
                    </p:cTn>
                  </p:par>
                  <p:par>
                    <p:cTn id="15" fill="freeze">
                      <p:stCondLst>
                        <p:cond delay="indefinite"/>
                      </p:stCondLst>
                      <p:childTnLst>
                        <p:par>
                          <p:cTn id="16" fill="freeze">
                            <p:stCondLst>
                              <p:cond delay="0"/>
                            </p:stCondLst>
                            <p:childTnLst>
                              <p:par>
                                <p:cTn id="17" nodeType="clickEffect" fill="hold" presetClass="entr" presetID="6" presetSubtype="16">
                                  <p:stCondLst>
                                    <p:cond delay="0"/>
                                  </p:stCondLst>
                                  <p:childTnLst>
                                    <p:set>
                                      <p:cBhvr>
                                        <p:cTn id="18" dur="1" fill="hold">
                                          <p:stCondLst>
                                            <p:cond delay="0"/>
                                          </p:stCondLst>
                                        </p:cTn>
                                        <p:tgtEl>
                                          <p:spTgt spid="123"/>
                                        </p:tgtEl>
                                        <p:attrNameLst>
                                          <p:attrName>style.visibility</p:attrName>
                                        </p:attrNameLst>
                                      </p:cBhvr>
                                      <p:to>
                                        <p:strVal val="visible"/>
                                      </p:to>
                                    </p:set>
                                    <p:animEffect filter="circle(in)" transition="out">
                                      <p:cBhvr additive="repl">
                                        <p:cTn id="19" dur="2000"/>
                                        <p:tgtEl>
                                          <p:spTgt spid="1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06440" y="1944000"/>
            <a:ext cx="8304120" cy="3238560"/>
          </a:xfrm>
          <a:prstGeom prst="rect">
            <a:avLst/>
          </a:prstGeom>
          <a:noFill/>
          <a:ln>
            <a:noFill/>
          </a:ln>
        </p:spPr>
        <p:txBody>
          <a:bodyPr lIns="0" rIns="0" tIns="0" bIns="0" anchor="ctr"/>
          <a:p>
            <a:r>
              <a:rPr lang="en-IN">
                <a:solidFill>
                  <a:srgbClr val="009999"/>
                </a:solidFill>
                <a:latin typeface="Constantia"/>
              </a:rPr>
              <a:t>Cloud computing is usually described in one of two ways. Either based on the cloud location, or on the service that the cloud is offering.</a:t>
            </a:r>
            <a:endParaRPr/>
          </a:p>
          <a:p>
            <a:r>
              <a:rPr lang="en-IN">
                <a:solidFill>
                  <a:srgbClr val="009999"/>
                </a:solidFill>
                <a:latin typeface="Constantia"/>
              </a:rPr>
              <a:t>Based on a cloud location, we can classify cloud as:</a:t>
            </a:r>
            <a:endParaRPr/>
          </a:p>
          <a:p>
            <a:endParaRPr/>
          </a:p>
          <a:p>
            <a:r>
              <a:rPr lang="en-IN">
                <a:solidFill>
                  <a:srgbClr val="009999"/>
                </a:solidFill>
                <a:latin typeface="Constantia"/>
              </a:rPr>
              <a:t>public,</a:t>
            </a:r>
            <a:endParaRPr/>
          </a:p>
          <a:p>
            <a:r>
              <a:rPr lang="en-IN">
                <a:solidFill>
                  <a:srgbClr val="009999"/>
                </a:solidFill>
                <a:latin typeface="Constantia"/>
              </a:rPr>
              <a:t>private,</a:t>
            </a:r>
            <a:endParaRPr/>
          </a:p>
          <a:p>
            <a:r>
              <a:rPr lang="en-IN">
                <a:solidFill>
                  <a:srgbClr val="009999"/>
                </a:solidFill>
                <a:latin typeface="Constantia"/>
              </a:rPr>
              <a:t>hybrid</a:t>
            </a:r>
            <a:endParaRPr/>
          </a:p>
          <a:p>
            <a:r>
              <a:rPr lang="en-IN">
                <a:solidFill>
                  <a:srgbClr val="009999"/>
                </a:solidFill>
                <a:latin typeface="Constantia"/>
              </a:rPr>
              <a:t>community cloud</a:t>
            </a:r>
            <a:endParaRPr/>
          </a:p>
        </p:txBody>
      </p:sp>
      <p:sp>
        <p:nvSpPr>
          <p:cNvPr id="125" name="CustomShape 2"/>
          <p:cNvSpPr/>
          <p:nvPr/>
        </p:nvSpPr>
        <p:spPr>
          <a:xfrm>
            <a:off x="2232000" y="672480"/>
            <a:ext cx="5254560" cy="1014120"/>
          </a:xfrm>
          <a:prstGeom prst="rect">
            <a:avLst/>
          </a:prstGeom>
          <a:noFill/>
          <a:ln>
            <a:noFill/>
          </a:ln>
        </p:spPr>
        <p:txBody>
          <a:bodyPr lIns="0" rIns="0" tIns="0" bIns="0" anchor="ctr"/>
          <a:p>
            <a:pPr algn="ctr">
              <a:lnSpc>
                <a:spcPct val="100000"/>
              </a:lnSpc>
            </a:pPr>
            <a:r>
              <a:rPr b="1" lang="en-IN" sz="3600">
                <a:solidFill>
                  <a:srgbClr val="000099"/>
                </a:solidFill>
                <a:latin typeface="Times New Roman"/>
              </a:rPr>
              <a:t>Types of Cloud </a:t>
            </a:r>
            <a:endParaRPr/>
          </a:p>
        </p:txBody>
      </p:sp>
    </p:spTree>
  </p:cSld>
  <p:timing>
    <p:tnLst>
      <p:par>
        <p:cTn id="20" dur="indefinite" restart="never" nodeType="tmRoot">
          <p:childTnLst>
            <p:seq>
              <p:cTn id="21" nodeType="mainSeq">
                <p:childTnLst>
                  <p:par>
                    <p:cTn id="22" fill="freeze">
                      <p:stCondLst>
                        <p:cond delay="indefinite"/>
                      </p:stCondLst>
                      <p:childTnLst>
                        <p:par>
                          <p:cTn id="23" fill="freeze">
                            <p:stCondLst>
                              <p:cond delay="0"/>
                            </p:stCondLst>
                            <p:childTnLst>
                              <p:par>
                                <p:cTn id="24" nodeType="clickEffect" fill="hold" presetClass="entr" presetID="9">
                                  <p:stCondLst>
                                    <p:cond delay="0"/>
                                  </p:stCondLst>
                                  <p:childTnLst>
                                    <p:set>
                                      <p:cBhvr>
                                        <p:cTn id="25" dur="1" fill="hold">
                                          <p:stCondLst>
                                            <p:cond delay="0"/>
                                          </p:stCondLst>
                                        </p:cTn>
                                        <p:tgtEl>
                                          <p:spTgt spid="124">
                                            <p:txEl>
                                              <p:pRg st="0" end="139"/>
                                            </p:txEl>
                                          </p:spTgt>
                                        </p:tgtEl>
                                        <p:attrNameLst>
                                          <p:attrName>style.visibility</p:attrName>
                                        </p:attrNameLst>
                                      </p:cBhvr>
                                      <p:to>
                                        <p:strVal val="visible"/>
                                      </p:to>
                                    </p:set>
                                    <p:animEffect filter="dissolve" transition="in">
                                      <p:cBhvr additive="repl">
                                        <p:cTn id="26" dur="500"/>
                                        <p:tgtEl>
                                          <p:spTgt spid="124">
                                            <p:txEl>
                                              <p:pRg st="0" end="13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704160"/>
            <a:ext cx="8304120" cy="1141200"/>
          </a:xfrm>
          <a:prstGeom prst="rect">
            <a:avLst/>
          </a:prstGeom>
          <a:noFill/>
          <a:ln>
            <a:noFill/>
          </a:ln>
        </p:spPr>
      </p:sp>
      <p:pic>
        <p:nvPicPr>
          <p:cNvPr id="127" name="" descr=""/>
          <p:cNvPicPr/>
          <p:nvPr/>
        </p:nvPicPr>
        <p:blipFill>
          <a:blip r:embed="rId1"/>
          <a:stretch>
            <a:fillRect/>
          </a:stretch>
        </p:blipFill>
        <p:spPr>
          <a:xfrm>
            <a:off x="36360" y="30960"/>
            <a:ext cx="9142200" cy="6856200"/>
          </a:xfrm>
          <a:prstGeom prst="rect">
            <a:avLst/>
          </a:prstGeom>
          <a:ln>
            <a:noFill/>
          </a:ln>
        </p:spPr>
      </p:pic>
    </p:spTree>
  </p:cSld>
  <p:timing>
    <p:tnLst>
      <p:par>
        <p:cTn id="27" dur="indefinite" restart="never" nodeType="tmRoot">
          <p:childTnLst>
            <p:seq>
              <p:cTn id="28" nodeType="mainSeq">
                <p:childTnLst>
                  <p:par>
                    <p:cTn id="29" fill="freeze">
                      <p:stCondLst>
                        <p:cond delay="indefinite"/>
                      </p:stCondLst>
                      <p:childTnLst>
                        <p:par>
                          <p:cTn id="30" fill="freeze">
                            <p:stCondLst>
                              <p:cond delay="0"/>
                            </p:stCondLst>
                            <p:childTnLst>
                              <p:par>
                                <p:cTn id="31" nodeType="clickEffect" fill="hold" presetClass="entr" presetID="13" presetSubtype="16">
                                  <p:stCondLst>
                                    <p:cond delay="0"/>
                                  </p:stCondLst>
                                  <p:childTnLst>
                                    <p:set>
                                      <p:cBhvr>
                                        <p:cTn id="32" dur="1" fill="hold">
                                          <p:stCondLst>
                                            <p:cond delay="0"/>
                                          </p:stCondLst>
                                        </p:cTn>
                                        <p:tgtEl>
                                          <p:spTgt spid="127"/>
                                        </p:tgtEl>
                                        <p:attrNameLst>
                                          <p:attrName>style.visibility</p:attrName>
                                        </p:attrNameLst>
                                      </p:cBhvr>
                                      <p:to>
                                        <p:strVal val="visible"/>
                                      </p:to>
                                    </p:set>
                                    <p:animEffect filter="plus(in)" transition="in">
                                      <p:cBhvr additive="repl">
                                        <p:cTn id="33" dur="2000"/>
                                        <p:tgtEl>
                                          <p:spTgt spid="1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8" name="" descr=""/>
          <p:cNvPicPr/>
          <p:nvPr/>
        </p:nvPicPr>
        <p:blipFill>
          <a:blip r:embed="rId1"/>
          <a:stretch>
            <a:fillRect/>
          </a:stretch>
        </p:blipFill>
        <p:spPr>
          <a:xfrm>
            <a:off x="792000" y="3312000"/>
            <a:ext cx="8062560" cy="3338640"/>
          </a:xfrm>
          <a:prstGeom prst="rect">
            <a:avLst/>
          </a:prstGeom>
          <a:ln>
            <a:noFill/>
          </a:ln>
        </p:spPr>
      </p:pic>
      <p:sp>
        <p:nvSpPr>
          <p:cNvPr id="129" name="CustomShape 1"/>
          <p:cNvSpPr/>
          <p:nvPr/>
        </p:nvSpPr>
        <p:spPr>
          <a:xfrm>
            <a:off x="504000" y="792000"/>
            <a:ext cx="8305560" cy="2850840"/>
          </a:xfrm>
          <a:prstGeom prst="rect">
            <a:avLst/>
          </a:prstGeom>
          <a:noFill/>
          <a:ln>
            <a:noFill/>
          </a:ln>
        </p:spPr>
        <p:txBody>
          <a:bodyPr lIns="90000" rIns="90000" tIns="45000" bIns="45000"/>
          <a:p>
            <a:r>
              <a:rPr lang="en-IN" sz="2000">
                <a:solidFill>
                  <a:srgbClr val="336699"/>
                </a:solidFill>
                <a:latin typeface="Arial"/>
              </a:rPr>
              <a:t>Based on a service that the cloud is offering, we are speaking of either:</a:t>
            </a:r>
            <a:endParaRPr/>
          </a:p>
          <a:p>
            <a:pPr>
              <a:lnSpc>
                <a:spcPct val="100000"/>
              </a:lnSpc>
              <a:buSzPct val="45000"/>
              <a:buFont typeface="StarSymbol"/>
              <a:buChar char="l"/>
            </a:pPr>
            <a:r>
              <a:rPr lang="en-IN" sz="2000">
                <a:solidFill>
                  <a:srgbClr val="336699"/>
                </a:solidFill>
                <a:latin typeface="Arial"/>
              </a:rPr>
              <a:t>IaaS (Infrastructure-as-a-Service)</a:t>
            </a:r>
            <a:endParaRPr/>
          </a:p>
          <a:p>
            <a:pPr>
              <a:lnSpc>
                <a:spcPct val="100000"/>
              </a:lnSpc>
              <a:buSzPct val="45000"/>
              <a:buFont typeface="StarSymbol"/>
              <a:buChar char="l"/>
            </a:pPr>
            <a:r>
              <a:rPr lang="en-IN" sz="2000">
                <a:solidFill>
                  <a:srgbClr val="336699"/>
                </a:solidFill>
                <a:latin typeface="Arial"/>
              </a:rPr>
              <a:t>PaaS (Platform-as-a-Service)</a:t>
            </a:r>
            <a:endParaRPr/>
          </a:p>
          <a:p>
            <a:pPr>
              <a:lnSpc>
                <a:spcPct val="100000"/>
              </a:lnSpc>
              <a:buSzPct val="45000"/>
              <a:buFont typeface="StarSymbol"/>
              <a:buChar char="l"/>
            </a:pPr>
            <a:r>
              <a:rPr lang="en-IN" sz="2000">
                <a:solidFill>
                  <a:srgbClr val="336699"/>
                </a:solidFill>
                <a:latin typeface="Arial"/>
              </a:rPr>
              <a:t>SaaS (Software-as-a-Service)</a:t>
            </a:r>
            <a:endParaRPr/>
          </a:p>
          <a:p>
            <a:pPr>
              <a:lnSpc>
                <a:spcPct val="100000"/>
              </a:lnSpc>
            </a:pPr>
            <a:r>
              <a:rPr lang="en-IN" sz="2000">
                <a:solidFill>
                  <a:srgbClr val="336699"/>
                </a:solidFill>
                <a:latin typeface="Arial"/>
              </a:rPr>
              <a:t>or, Storage, Database, Information, Process, Application, Integration, Security, Management, Testing-as-a-service</a:t>
            </a:r>
            <a:endParaRPr/>
          </a:p>
          <a:p>
            <a:pPr>
              <a:lnSpc>
                <a:spcPct val="100000"/>
              </a:lnSpc>
            </a:pPr>
            <a:endParaRPr/>
          </a:p>
        </p:txBody>
      </p:sp>
    </p:spTree>
  </p:cSld>
  <p:timing>
    <p:tnLst>
      <p:par>
        <p:cTn id="34" dur="indefinite" restart="never" nodeType="tmRoot">
          <p:childTnLst>
            <p:seq>
              <p:cTn id="35" nodeType="mainSeq">
                <p:childTnLst>
                  <p:par>
                    <p:cTn id="36" fill="freeze">
                      <p:stCondLst>
                        <p:cond delay="indefinite"/>
                      </p:stCondLst>
                      <p:childTnLst>
                        <p:par>
                          <p:cTn id="37" fill="freeze">
                            <p:stCondLst>
                              <p:cond delay="0"/>
                            </p:stCondLst>
                            <p:childTnLst>
                              <p:par>
                                <p:cTn id="38" nodeType="clickEffect" fill="hold" presetClass="entr" presetID="6" presetSubtype="16">
                                  <p:stCondLst>
                                    <p:cond delay="0"/>
                                  </p:stCondLst>
                                  <p:childTnLst>
                                    <p:set>
                                      <p:cBhvr>
                                        <p:cTn id="39" dur="1" fill="hold">
                                          <p:stCondLst>
                                            <p:cond delay="0"/>
                                          </p:stCondLst>
                                        </p:cTn>
                                        <p:tgtEl>
                                          <p:spTgt spid="128"/>
                                        </p:tgtEl>
                                        <p:attrNameLst>
                                          <p:attrName>style.visibility</p:attrName>
                                        </p:attrNameLst>
                                      </p:cBhvr>
                                      <p:to>
                                        <p:strVal val="visible"/>
                                      </p:to>
                                    </p:set>
                                    <p:animEffect filter="circle(in)" transition="out">
                                      <p:cBhvr additive="repl">
                                        <p:cTn id="40" dur="2000"/>
                                        <p:tgtEl>
                                          <p:spTgt spid="1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704160"/>
            <a:ext cx="8304120" cy="1141200"/>
          </a:xfrm>
          <a:prstGeom prst="rect">
            <a:avLst/>
          </a:prstGeom>
          <a:noFill/>
          <a:ln>
            <a:noFill/>
          </a:ln>
        </p:spPr>
        <p:txBody>
          <a:bodyPr lIns="0" rIns="0" tIns="0" bIns="0" anchor="ctr"/>
          <a:p>
            <a:pPr algn="ctr">
              <a:lnSpc>
                <a:spcPct val="100000"/>
              </a:lnSpc>
            </a:pPr>
            <a:r>
              <a:rPr b="1" lang="en-IN" sz="2400">
                <a:solidFill>
                  <a:srgbClr val="336699"/>
                </a:solidFill>
                <a:latin typeface="Times New Roman"/>
              </a:rPr>
              <a:t>Advantages and Disadvantages of Cloud</a:t>
            </a:r>
            <a:endParaRPr/>
          </a:p>
        </p:txBody>
      </p:sp>
      <p:sp>
        <p:nvSpPr>
          <p:cNvPr id="131" name="CustomShape 2"/>
          <p:cNvSpPr/>
          <p:nvPr/>
        </p:nvSpPr>
        <p:spPr>
          <a:xfrm>
            <a:off x="304200" y="1566720"/>
            <a:ext cx="4014360" cy="3975840"/>
          </a:xfrm>
          <a:prstGeom prst="rect">
            <a:avLst/>
          </a:prstGeom>
          <a:noFill/>
          <a:ln>
            <a:noFill/>
          </a:ln>
        </p:spPr>
        <p:txBody>
          <a:bodyPr lIns="0" rIns="0" tIns="0" bIns="0"/>
          <a:p>
            <a:r>
              <a:rPr b="1" lang="en-IN" sz="2400">
                <a:solidFill>
                  <a:srgbClr val="336699"/>
                </a:solidFill>
                <a:latin typeface="Constantia"/>
              </a:rPr>
              <a:t>Advantages</a:t>
            </a:r>
            <a:endParaRPr/>
          </a:p>
          <a:p>
            <a:pPr>
              <a:lnSpc>
                <a:spcPct val="100000"/>
              </a:lnSpc>
              <a:buSzPct val="45000"/>
              <a:buFont typeface="StarSymbol"/>
              <a:buChar char="l"/>
            </a:pPr>
            <a:r>
              <a:rPr b="1" lang="en-IN" sz="2400">
                <a:solidFill>
                  <a:srgbClr val="006699"/>
                </a:solidFill>
                <a:latin typeface="Constantia"/>
              </a:rPr>
              <a:t>Cost Saving</a:t>
            </a:r>
            <a:endParaRPr/>
          </a:p>
          <a:p>
            <a:pPr>
              <a:lnSpc>
                <a:spcPct val="100000"/>
              </a:lnSpc>
              <a:buSzPct val="45000"/>
              <a:buFont typeface="StarSymbol"/>
              <a:buChar char="l"/>
            </a:pPr>
            <a:r>
              <a:rPr b="1" lang="en-IN" sz="2600">
                <a:solidFill>
                  <a:srgbClr val="006699"/>
                </a:solidFill>
                <a:latin typeface="Constantia"/>
              </a:rPr>
              <a:t>Reliability</a:t>
            </a:r>
            <a:endParaRPr/>
          </a:p>
          <a:p>
            <a:pPr>
              <a:lnSpc>
                <a:spcPct val="100000"/>
              </a:lnSpc>
              <a:buSzPct val="45000"/>
              <a:buFont typeface="StarSymbol"/>
              <a:buChar char="l"/>
            </a:pPr>
            <a:r>
              <a:rPr b="1" lang="en-IN" sz="2600">
                <a:solidFill>
                  <a:srgbClr val="006699"/>
                </a:solidFill>
                <a:latin typeface="Constantia"/>
              </a:rPr>
              <a:t>Easy Access to information</a:t>
            </a:r>
            <a:endParaRPr/>
          </a:p>
          <a:p>
            <a:pPr>
              <a:lnSpc>
                <a:spcPct val="100000"/>
              </a:lnSpc>
              <a:buSzPct val="45000"/>
              <a:buFont typeface="StarSymbol"/>
              <a:buChar char="l"/>
            </a:pPr>
            <a:r>
              <a:rPr b="1" lang="en-IN" sz="2600">
                <a:solidFill>
                  <a:srgbClr val="006699"/>
                </a:solidFill>
                <a:latin typeface="Constantia"/>
              </a:rPr>
              <a:t>Strategic Edge</a:t>
            </a:r>
            <a:endParaRPr/>
          </a:p>
          <a:p>
            <a:pPr>
              <a:lnSpc>
                <a:spcPct val="100000"/>
              </a:lnSpc>
              <a:buSzPct val="45000"/>
              <a:buFont typeface="StarSymbol"/>
              <a:buChar char="l"/>
            </a:pPr>
            <a:r>
              <a:rPr b="1" lang="en-IN" sz="2600">
                <a:solidFill>
                  <a:srgbClr val="006699"/>
                </a:solidFill>
                <a:latin typeface="Constantia"/>
              </a:rPr>
              <a:t>Unlimited Storage</a:t>
            </a:r>
            <a:endParaRPr/>
          </a:p>
          <a:p>
            <a:pPr>
              <a:lnSpc>
                <a:spcPct val="100000"/>
              </a:lnSpc>
              <a:buSzPct val="45000"/>
              <a:buFont typeface="StarSymbol"/>
              <a:buChar char="l"/>
            </a:pPr>
            <a:r>
              <a:rPr b="1" lang="en-IN" sz="2600">
                <a:solidFill>
                  <a:srgbClr val="006699"/>
                </a:solidFill>
                <a:latin typeface="Constantia"/>
              </a:rPr>
              <a:t>Backup &amp; recovery</a:t>
            </a:r>
            <a:endParaRPr/>
          </a:p>
          <a:p>
            <a:pPr>
              <a:lnSpc>
                <a:spcPct val="100000"/>
              </a:lnSpc>
            </a:pPr>
            <a:endParaRPr/>
          </a:p>
          <a:p>
            <a:pPr>
              <a:lnSpc>
                <a:spcPct val="100000"/>
              </a:lnSpc>
            </a:pPr>
            <a:endParaRPr/>
          </a:p>
        </p:txBody>
      </p:sp>
      <p:sp>
        <p:nvSpPr>
          <p:cNvPr id="132" name="CustomShape 3"/>
          <p:cNvSpPr/>
          <p:nvPr/>
        </p:nvSpPr>
        <p:spPr>
          <a:xfrm>
            <a:off x="4674240" y="1604520"/>
            <a:ext cx="4014360" cy="3975840"/>
          </a:xfrm>
          <a:prstGeom prst="rect">
            <a:avLst/>
          </a:prstGeom>
          <a:noFill/>
          <a:ln>
            <a:noFill/>
          </a:ln>
        </p:spPr>
        <p:txBody>
          <a:bodyPr lIns="0" rIns="0" tIns="0" bIns="0"/>
          <a:p>
            <a:r>
              <a:rPr b="1" lang="en-IN" sz="2400">
                <a:solidFill>
                  <a:srgbClr val="336699"/>
                </a:solidFill>
                <a:latin typeface="Constantia"/>
              </a:rPr>
              <a:t>Disadvantages</a:t>
            </a:r>
            <a:endParaRPr/>
          </a:p>
          <a:p>
            <a:pPr>
              <a:lnSpc>
                <a:spcPct val="100000"/>
              </a:lnSpc>
              <a:buSzPct val="45000"/>
              <a:buFont typeface="StarSymbol"/>
              <a:buChar char="l"/>
            </a:pPr>
            <a:r>
              <a:rPr b="1" lang="en-IN" sz="2400">
                <a:solidFill>
                  <a:srgbClr val="336699"/>
                </a:solidFill>
                <a:latin typeface="Constantia"/>
              </a:rPr>
              <a:t>Downtime</a:t>
            </a:r>
            <a:endParaRPr/>
          </a:p>
          <a:p>
            <a:pPr>
              <a:lnSpc>
                <a:spcPct val="100000"/>
              </a:lnSpc>
              <a:buSzPct val="45000"/>
              <a:buFont typeface="StarSymbol"/>
              <a:buChar char="l"/>
            </a:pPr>
            <a:r>
              <a:rPr b="1" lang="en-IN" sz="2400">
                <a:solidFill>
                  <a:srgbClr val="336699"/>
                </a:solidFill>
                <a:latin typeface="Constantia"/>
              </a:rPr>
              <a:t>Security Issues</a:t>
            </a:r>
            <a:endParaRPr/>
          </a:p>
          <a:p>
            <a:pPr>
              <a:lnSpc>
                <a:spcPct val="100000"/>
              </a:lnSpc>
              <a:buSzPct val="45000"/>
              <a:buFont typeface="StarSymbol"/>
              <a:buChar char="l"/>
            </a:pPr>
            <a:r>
              <a:rPr b="1" lang="en-IN" sz="2400">
                <a:solidFill>
                  <a:srgbClr val="336699"/>
                </a:solidFill>
                <a:latin typeface="Constantia"/>
              </a:rPr>
              <a:t>Not easy to Swtich service providers</a:t>
            </a:r>
            <a:endParaRPr/>
          </a:p>
          <a:p>
            <a:pPr>
              <a:lnSpc>
                <a:spcPct val="100000"/>
              </a:lnSpc>
              <a:buSzPct val="45000"/>
              <a:buFont typeface="StarSymbol"/>
              <a:buChar char="l"/>
            </a:pPr>
            <a:r>
              <a:rPr b="1" lang="en-IN" sz="2400">
                <a:solidFill>
                  <a:srgbClr val="336699"/>
                </a:solidFill>
                <a:latin typeface="Constantia"/>
              </a:rPr>
              <a:t>Limited Control</a:t>
            </a:r>
            <a:endParaRPr/>
          </a:p>
        </p:txBody>
      </p:sp>
    </p:spTree>
  </p:cSld>
  <p:timing>
    <p:tnLst>
      <p:par>
        <p:cTn id="41" dur="indefinite" restart="never" nodeType="tmRoot">
          <p:childTnLst>
            <p:seq>
              <p:cTn id="42" nodeType="mainSeq">
                <p:childTnLst>
                  <p:par>
                    <p:cTn id="43" fill="freeze">
                      <p:stCondLst>
                        <p:cond delay="indefinite"/>
                      </p:stCondLst>
                      <p:childTnLst>
                        <p:par>
                          <p:cTn id="44" fill="freeze">
                            <p:stCondLst>
                              <p:cond delay="0"/>
                            </p:stCondLst>
                            <p:childTnLst>
                              <p:par>
                                <p:cTn id="45" nodeType="clickEffect" fill="hold" presetClass="entr" presetID="55">
                                  <p:stCondLst>
                                    <p:cond delay="0"/>
                                  </p:stCondLst>
                                  <p:childTnLst>
                                    <p:set>
                                      <p:cBhvr>
                                        <p:cTn id="46" dur="1" fill="hold">
                                          <p:stCondLst>
                                            <p:cond delay="0"/>
                                          </p:stCondLst>
                                        </p:cTn>
                                        <p:tgtEl>
                                          <p:spTgt spid="131">
                                            <p:txEl>
                                              <p:pRg st="0" end="11"/>
                                            </p:txEl>
                                          </p:spTgt>
                                        </p:tgtEl>
                                        <p:attrNameLst>
                                          <p:attrName>style.visibility</p:attrName>
                                        </p:attrNameLst>
                                      </p:cBhvr>
                                      <p:to>
                                        <p:strVal val="visible"/>
                                      </p:to>
                                    </p:set>
                                    <p:anim calcmode="lin" valueType="str">
                                      <p:cBhvr additive="repl">
                                        <p:cTn id="47" dur="1000" fill="hold"/>
                                        <p:tgtEl>
                                          <p:spTgt spid="131">
                                            <p:txEl>
                                              <p:pRg st="0" end="11"/>
                                            </p:txEl>
                                          </p:spTgt>
                                        </p:tgtEl>
                                      </p:cBhvr>
                                      <p:tavLst>
                                        <p:tav tm="0">
                                          <p:val>
                                            <p:strVal val="width*0.70"/>
                                          </p:val>
                                        </p:tav>
                                        <p:tav tm="100000">
                                          <p:val>
                                            <p:strVal val="width"/>
                                          </p:val>
                                        </p:tav>
                                      </p:tavLst>
                                    </p:anim>
                                    <p:anim calcmode="lin" valueType="str">
                                      <p:cBhvr additive="repl">
                                        <p:cTn id="48" dur="1000" fill="hold"/>
                                        <p:tgtEl>
                                          <p:spTgt spid="131">
                                            <p:txEl>
                                              <p:pRg st="0" end="11"/>
                                            </p:txEl>
                                          </p:spTgt>
                                        </p:tgtEl>
                                      </p:cBhvr>
                                      <p:tavLst>
                                        <p:tav tm="0">
                                          <p:val>
                                            <p:strVal val="height"/>
                                          </p:val>
                                        </p:tav>
                                        <p:tav tm="100000">
                                          <p:val>
                                            <p:strVal val="height"/>
                                          </p:val>
                                        </p:tav>
                                      </p:tavLst>
                                    </p:anim>
                                    <p:animEffect filter="fade" transition="in">
                                      <p:cBhvr additive="repl">
                                        <p:cTn id="49" dur="1000"/>
                                        <p:tgtEl>
                                          <p:spTgt spid="131">
                                            <p:txEl>
                                              <p:pRg st="0" end="11"/>
                                            </p:txEl>
                                          </p:spTgt>
                                        </p:tgtEl>
                                      </p:cBhvr>
                                    </p:animEffect>
                                  </p:childTnLst>
                                </p:cTn>
                              </p:par>
                            </p:childTnLst>
                          </p:cTn>
                        </p:par>
                      </p:childTnLst>
                    </p:cTn>
                  </p:par>
                  <p:par>
                    <p:cTn id="50" fill="freeze">
                      <p:stCondLst>
                        <p:cond delay="indefinite"/>
                      </p:stCondLst>
                      <p:childTnLst>
                        <p:par>
                          <p:cTn id="51" fill="freeze">
                            <p:stCondLst>
                              <p:cond delay="0"/>
                            </p:stCondLst>
                            <p:childTnLst>
                              <p:par>
                                <p:cTn id="52" nodeType="clickEffect" fill="hold" presetClass="entr" presetID="55">
                                  <p:stCondLst>
                                    <p:cond delay="0"/>
                                  </p:stCondLst>
                                  <p:childTnLst>
                                    <p:set>
                                      <p:cBhvr>
                                        <p:cTn id="53" dur="1" fill="hold">
                                          <p:stCondLst>
                                            <p:cond delay="0"/>
                                          </p:stCondLst>
                                        </p:cTn>
                                        <p:tgtEl>
                                          <p:spTgt spid="131">
                                            <p:txEl>
                                              <p:pRg st="115" end="115"/>
                                            </p:txEl>
                                          </p:spTgt>
                                        </p:tgtEl>
                                        <p:attrNameLst>
                                          <p:attrName>style.visibility</p:attrName>
                                        </p:attrNameLst>
                                      </p:cBhvr>
                                      <p:to>
                                        <p:strVal val="visible"/>
                                      </p:to>
                                    </p:set>
                                    <p:anim calcmode="lin" valueType="str">
                                      <p:cBhvr additive="repl">
                                        <p:cTn id="54" dur="1000" fill="hold"/>
                                        <p:tgtEl>
                                          <p:spTgt spid="131">
                                            <p:txEl>
                                              <p:pRg st="115" end="115"/>
                                            </p:txEl>
                                          </p:spTgt>
                                        </p:tgtEl>
                                      </p:cBhvr>
                                      <p:tavLst>
                                        <p:tav tm="0">
                                          <p:val>
                                            <p:strVal val="width*0.70"/>
                                          </p:val>
                                        </p:tav>
                                        <p:tav tm="100000">
                                          <p:val>
                                            <p:strVal val="width"/>
                                          </p:val>
                                        </p:tav>
                                      </p:tavLst>
                                    </p:anim>
                                    <p:anim calcmode="lin" valueType="str">
                                      <p:cBhvr additive="repl">
                                        <p:cTn id="55" dur="1000" fill="hold"/>
                                        <p:tgtEl>
                                          <p:spTgt spid="131">
                                            <p:txEl>
                                              <p:pRg st="115" end="115"/>
                                            </p:txEl>
                                          </p:spTgt>
                                        </p:tgtEl>
                                      </p:cBhvr>
                                      <p:tavLst>
                                        <p:tav tm="0">
                                          <p:val>
                                            <p:strVal val="height"/>
                                          </p:val>
                                        </p:tav>
                                        <p:tav tm="100000">
                                          <p:val>
                                            <p:strVal val="height"/>
                                          </p:val>
                                        </p:tav>
                                      </p:tavLst>
                                    </p:anim>
                                    <p:animEffect filter="fade" transition="in">
                                      <p:cBhvr additive="repl">
                                        <p:cTn id="56" dur="1000"/>
                                        <p:tgtEl>
                                          <p:spTgt spid="131">
                                            <p:txEl>
                                              <p:pRg st="115" end="115"/>
                                            </p:txEl>
                                          </p:spTgt>
                                        </p:tgtEl>
                                      </p:cBhvr>
                                    </p:animEffect>
                                  </p:childTnLst>
                                </p:cTn>
                              </p:par>
                            </p:childTnLst>
                          </p:cTn>
                        </p:par>
                      </p:childTnLst>
                    </p:cTn>
                  </p:par>
                  <p:par>
                    <p:cTn id="57" fill="freeze">
                      <p:stCondLst>
                        <p:cond delay="indefinite"/>
                      </p:stCondLst>
                      <p:childTnLst>
                        <p:par>
                          <p:cTn id="58" fill="freeze">
                            <p:stCondLst>
                              <p:cond delay="0"/>
                            </p:stCondLst>
                            <p:childTnLst>
                              <p:par>
                                <p:cTn id="59" nodeType="clickEffect" fill="hold" presetClass="entr" presetID="55">
                                  <p:stCondLst>
                                    <p:cond delay="0"/>
                                  </p:stCondLst>
                                  <p:childTnLst>
                                    <p:set>
                                      <p:cBhvr>
                                        <p:cTn id="60" dur="1" fill="hold">
                                          <p:stCondLst>
                                            <p:cond delay="0"/>
                                          </p:stCondLst>
                                        </p:cTn>
                                        <p:tgtEl>
                                          <p:spTgt spid="131">
                                            <p:txEl>
                                              <p:pRg st="115" end="115"/>
                                            </p:txEl>
                                          </p:spTgt>
                                        </p:tgtEl>
                                        <p:attrNameLst>
                                          <p:attrName>style.visibility</p:attrName>
                                        </p:attrNameLst>
                                      </p:cBhvr>
                                      <p:to>
                                        <p:strVal val="visible"/>
                                      </p:to>
                                    </p:set>
                                    <p:anim calcmode="lin" valueType="str">
                                      <p:cBhvr additive="repl">
                                        <p:cTn id="61" dur="1000" fill="hold"/>
                                        <p:tgtEl>
                                          <p:spTgt spid="131">
                                            <p:txEl>
                                              <p:pRg st="115" end="115"/>
                                            </p:txEl>
                                          </p:spTgt>
                                        </p:tgtEl>
                                      </p:cBhvr>
                                      <p:tavLst>
                                        <p:tav tm="0">
                                          <p:val>
                                            <p:strVal val="width*0.70"/>
                                          </p:val>
                                        </p:tav>
                                        <p:tav tm="100000">
                                          <p:val>
                                            <p:strVal val="width"/>
                                          </p:val>
                                        </p:tav>
                                      </p:tavLst>
                                    </p:anim>
                                    <p:anim calcmode="lin" valueType="str">
                                      <p:cBhvr additive="repl">
                                        <p:cTn id="62" dur="1000" fill="hold"/>
                                        <p:tgtEl>
                                          <p:spTgt spid="131">
                                            <p:txEl>
                                              <p:pRg st="115" end="115"/>
                                            </p:txEl>
                                          </p:spTgt>
                                        </p:tgtEl>
                                      </p:cBhvr>
                                      <p:tavLst>
                                        <p:tav tm="0">
                                          <p:val>
                                            <p:strVal val="height"/>
                                          </p:val>
                                        </p:tav>
                                        <p:tav tm="100000">
                                          <p:val>
                                            <p:strVal val="height"/>
                                          </p:val>
                                        </p:tav>
                                      </p:tavLst>
                                    </p:anim>
                                    <p:animEffect filter="fade" transition="in">
                                      <p:cBhvr additive="repl">
                                        <p:cTn id="63" dur="1000"/>
                                        <p:tgtEl>
                                          <p:spTgt spid="131">
                                            <p:txEl>
                                              <p:pRg st="115" end="115"/>
                                            </p:txEl>
                                          </p:spTgt>
                                        </p:tgtEl>
                                      </p:cBhvr>
                                    </p:animEffect>
                                  </p:childTnLst>
                                </p:cTn>
                              </p:par>
                            </p:childTnLst>
                          </p:cTn>
                        </p:par>
                      </p:childTnLst>
                    </p:cTn>
                  </p:par>
                  <p:par>
                    <p:cTn id="64" fill="freeze">
                      <p:stCondLst>
                        <p:cond delay="indefinite"/>
                      </p:stCondLst>
                      <p:childTnLst>
                        <p:par>
                          <p:cTn id="65" fill="freeze">
                            <p:stCondLst>
                              <p:cond delay="0"/>
                            </p:stCondLst>
                            <p:childTnLst>
                              <p:par>
                                <p:cTn id="66" nodeType="clickEffect" fill="hold" presetClass="entr" presetID="55">
                                  <p:stCondLst>
                                    <p:cond delay="0"/>
                                  </p:stCondLst>
                                  <p:childTnLst>
                                    <p:set>
                                      <p:cBhvr>
                                        <p:cTn id="67" dur="1" fill="hold">
                                          <p:stCondLst>
                                            <p:cond delay="0"/>
                                          </p:stCondLst>
                                        </p:cTn>
                                        <p:tgtEl>
                                          <p:spTgt spid="131">
                                            <p:txEl>
                                              <p:pRg st="115" end="115"/>
                                            </p:txEl>
                                          </p:spTgt>
                                        </p:tgtEl>
                                        <p:attrNameLst>
                                          <p:attrName>style.visibility</p:attrName>
                                        </p:attrNameLst>
                                      </p:cBhvr>
                                      <p:to>
                                        <p:strVal val="visible"/>
                                      </p:to>
                                    </p:set>
                                    <p:anim calcmode="lin" valueType="str">
                                      <p:cBhvr additive="repl">
                                        <p:cTn id="68" dur="1000" fill="hold"/>
                                        <p:tgtEl>
                                          <p:spTgt spid="131">
                                            <p:txEl>
                                              <p:pRg st="115" end="115"/>
                                            </p:txEl>
                                          </p:spTgt>
                                        </p:tgtEl>
                                      </p:cBhvr>
                                      <p:tavLst>
                                        <p:tav tm="0">
                                          <p:val>
                                            <p:strVal val="width*0.70"/>
                                          </p:val>
                                        </p:tav>
                                        <p:tav tm="100000">
                                          <p:val>
                                            <p:strVal val="width"/>
                                          </p:val>
                                        </p:tav>
                                      </p:tavLst>
                                    </p:anim>
                                    <p:anim calcmode="lin" valueType="str">
                                      <p:cBhvr additive="repl">
                                        <p:cTn id="69" dur="1000" fill="hold"/>
                                        <p:tgtEl>
                                          <p:spTgt spid="131">
                                            <p:txEl>
                                              <p:pRg st="115" end="115"/>
                                            </p:txEl>
                                          </p:spTgt>
                                        </p:tgtEl>
                                      </p:cBhvr>
                                      <p:tavLst>
                                        <p:tav tm="0">
                                          <p:val>
                                            <p:strVal val="height"/>
                                          </p:val>
                                        </p:tav>
                                        <p:tav tm="100000">
                                          <p:val>
                                            <p:strVal val="height"/>
                                          </p:val>
                                        </p:tav>
                                      </p:tavLst>
                                    </p:anim>
                                    <p:animEffect filter="fade" transition="in">
                                      <p:cBhvr additive="repl">
                                        <p:cTn id="70" dur="1000"/>
                                        <p:tgtEl>
                                          <p:spTgt spid="131">
                                            <p:txEl>
                                              <p:pRg st="115" end="115"/>
                                            </p:txEl>
                                          </p:spTgt>
                                        </p:tgtEl>
                                      </p:cBhvr>
                                    </p:animEffect>
                                  </p:childTnLst>
                                </p:cTn>
                              </p:par>
                            </p:childTnLst>
                          </p:cTn>
                        </p:par>
                      </p:childTnLst>
                    </p:cTn>
                  </p:par>
                  <p:par>
                    <p:cTn id="71" fill="freeze">
                      <p:stCondLst>
                        <p:cond delay="indefinite"/>
                      </p:stCondLst>
                      <p:childTnLst>
                        <p:par>
                          <p:cTn id="72" fill="freeze">
                            <p:stCondLst>
                              <p:cond delay="0"/>
                            </p:stCondLst>
                            <p:childTnLst>
                              <p:par>
                                <p:cTn id="73" nodeType="clickEffect" fill="hold" presetClass="entr" presetID="55">
                                  <p:stCondLst>
                                    <p:cond delay="0"/>
                                  </p:stCondLst>
                                  <p:childTnLst>
                                    <p:set>
                                      <p:cBhvr>
                                        <p:cTn id="74" dur="1" fill="hold">
                                          <p:stCondLst>
                                            <p:cond delay="0"/>
                                          </p:stCondLst>
                                        </p:cTn>
                                        <p:tgtEl>
                                          <p:spTgt spid="131">
                                            <p:txEl>
                                              <p:pRg st="115" end="115"/>
                                            </p:txEl>
                                          </p:spTgt>
                                        </p:tgtEl>
                                        <p:attrNameLst>
                                          <p:attrName>style.visibility</p:attrName>
                                        </p:attrNameLst>
                                      </p:cBhvr>
                                      <p:to>
                                        <p:strVal val="visible"/>
                                      </p:to>
                                    </p:set>
                                    <p:anim calcmode="lin" valueType="str">
                                      <p:cBhvr additive="repl">
                                        <p:cTn id="75" dur="1000" fill="hold"/>
                                        <p:tgtEl>
                                          <p:spTgt spid="131">
                                            <p:txEl>
                                              <p:pRg st="115" end="115"/>
                                            </p:txEl>
                                          </p:spTgt>
                                        </p:tgtEl>
                                      </p:cBhvr>
                                      <p:tavLst>
                                        <p:tav tm="0">
                                          <p:val>
                                            <p:strVal val="width*0.70"/>
                                          </p:val>
                                        </p:tav>
                                        <p:tav tm="100000">
                                          <p:val>
                                            <p:strVal val="width"/>
                                          </p:val>
                                        </p:tav>
                                      </p:tavLst>
                                    </p:anim>
                                    <p:anim calcmode="lin" valueType="str">
                                      <p:cBhvr additive="repl">
                                        <p:cTn id="76" dur="1000" fill="hold"/>
                                        <p:tgtEl>
                                          <p:spTgt spid="131">
                                            <p:txEl>
                                              <p:pRg st="115" end="115"/>
                                            </p:txEl>
                                          </p:spTgt>
                                        </p:tgtEl>
                                      </p:cBhvr>
                                      <p:tavLst>
                                        <p:tav tm="0">
                                          <p:val>
                                            <p:strVal val="height"/>
                                          </p:val>
                                        </p:tav>
                                        <p:tav tm="100000">
                                          <p:val>
                                            <p:strVal val="height"/>
                                          </p:val>
                                        </p:tav>
                                      </p:tavLst>
                                    </p:anim>
                                    <p:animEffect filter="fade" transition="in">
                                      <p:cBhvr additive="repl">
                                        <p:cTn id="77" dur="1000"/>
                                        <p:tgtEl>
                                          <p:spTgt spid="131">
                                            <p:txEl>
                                              <p:pRg st="115" end="115"/>
                                            </p:txEl>
                                          </p:spTgt>
                                        </p:tgtEl>
                                      </p:cBhvr>
                                    </p:animEffect>
                                  </p:childTnLst>
                                </p:cTn>
                              </p:par>
                            </p:childTnLst>
                          </p:cTn>
                        </p:par>
                      </p:childTnLst>
                    </p:cTn>
                  </p:par>
                  <p:par>
                    <p:cTn id="78" fill="freeze">
                      <p:stCondLst>
                        <p:cond delay="indefinite"/>
                      </p:stCondLst>
                      <p:childTnLst>
                        <p:par>
                          <p:cTn id="79" fill="freeze">
                            <p:stCondLst>
                              <p:cond delay="0"/>
                            </p:stCondLst>
                            <p:childTnLst>
                              <p:par>
                                <p:cTn id="80" nodeType="clickEffect" fill="hold" presetClass="entr" presetID="55">
                                  <p:stCondLst>
                                    <p:cond delay="0"/>
                                  </p:stCondLst>
                                  <p:childTnLst>
                                    <p:set>
                                      <p:cBhvr>
                                        <p:cTn id="81" dur="1" fill="hold">
                                          <p:stCondLst>
                                            <p:cond delay="0"/>
                                          </p:stCondLst>
                                        </p:cTn>
                                        <p:tgtEl>
                                          <p:spTgt spid="132">
                                            <p:txEl>
                                              <p:pRg st="0" end="14"/>
                                            </p:txEl>
                                          </p:spTgt>
                                        </p:tgtEl>
                                        <p:attrNameLst>
                                          <p:attrName>style.visibility</p:attrName>
                                        </p:attrNameLst>
                                      </p:cBhvr>
                                      <p:to>
                                        <p:strVal val="visible"/>
                                      </p:to>
                                    </p:set>
                                    <p:anim calcmode="lin" valueType="str">
                                      <p:cBhvr additive="repl">
                                        <p:cTn id="82" dur="1000" fill="hold"/>
                                        <p:tgtEl>
                                          <p:spTgt spid="132">
                                            <p:txEl>
                                              <p:pRg st="0" end="14"/>
                                            </p:txEl>
                                          </p:spTgt>
                                        </p:tgtEl>
                                      </p:cBhvr>
                                      <p:tavLst>
                                        <p:tav tm="0">
                                          <p:val>
                                            <p:strVal val="width*0.70"/>
                                          </p:val>
                                        </p:tav>
                                        <p:tav tm="100000">
                                          <p:val>
                                            <p:strVal val="width"/>
                                          </p:val>
                                        </p:tav>
                                      </p:tavLst>
                                    </p:anim>
                                    <p:anim calcmode="lin" valueType="str">
                                      <p:cBhvr additive="repl">
                                        <p:cTn id="83" dur="1000" fill="hold"/>
                                        <p:tgtEl>
                                          <p:spTgt spid="132">
                                            <p:txEl>
                                              <p:pRg st="0" end="14"/>
                                            </p:txEl>
                                          </p:spTgt>
                                        </p:tgtEl>
                                      </p:cBhvr>
                                      <p:tavLst>
                                        <p:tav tm="0">
                                          <p:val>
                                            <p:strVal val="height"/>
                                          </p:val>
                                        </p:tav>
                                        <p:tav tm="100000">
                                          <p:val>
                                            <p:strVal val="height"/>
                                          </p:val>
                                        </p:tav>
                                      </p:tavLst>
                                    </p:anim>
                                    <p:animEffect filter="fade" transition="in">
                                      <p:cBhvr additive="repl">
                                        <p:cTn id="84" dur="1000"/>
                                        <p:tgtEl>
                                          <p:spTgt spid="132">
                                            <p:txEl>
                                              <p:pRg st="0" end="14"/>
                                            </p:txEl>
                                          </p:spTgt>
                                        </p:tgtEl>
                                      </p:cBhvr>
                                    </p:animEffect>
                                  </p:childTnLst>
                                </p:cTn>
                              </p:par>
                            </p:childTnLst>
                          </p:cTn>
                        </p:par>
                      </p:childTnLst>
                    </p:cTn>
                  </p:par>
                  <p:par>
                    <p:cTn id="85" fill="freeze">
                      <p:stCondLst>
                        <p:cond delay="indefinite"/>
                      </p:stCondLst>
                      <p:childTnLst>
                        <p:par>
                          <p:cTn id="86" fill="freeze">
                            <p:stCondLst>
                              <p:cond delay="0"/>
                            </p:stCondLst>
                            <p:childTnLst>
                              <p:par>
                                <p:cTn id="87" nodeType="clickEffect" fill="hold" presetClass="entr" presetID="55">
                                  <p:stCondLst>
                                    <p:cond delay="0"/>
                                  </p:stCondLst>
                                  <p:childTnLst>
                                    <p:set>
                                      <p:cBhvr>
                                        <p:cTn id="88" dur="1" fill="hold">
                                          <p:stCondLst>
                                            <p:cond delay="0"/>
                                          </p:stCondLst>
                                        </p:cTn>
                                        <p:tgtEl>
                                          <p:spTgt spid="132">
                                            <p:txEl>
                                              <p:pRg st="92" end="92"/>
                                            </p:txEl>
                                          </p:spTgt>
                                        </p:tgtEl>
                                        <p:attrNameLst>
                                          <p:attrName>style.visibility</p:attrName>
                                        </p:attrNameLst>
                                      </p:cBhvr>
                                      <p:to>
                                        <p:strVal val="visible"/>
                                      </p:to>
                                    </p:set>
                                    <p:anim calcmode="lin" valueType="str">
                                      <p:cBhvr additive="repl">
                                        <p:cTn id="89" dur="1000" fill="hold"/>
                                        <p:tgtEl>
                                          <p:spTgt spid="132">
                                            <p:txEl>
                                              <p:pRg st="92" end="92"/>
                                            </p:txEl>
                                          </p:spTgt>
                                        </p:tgtEl>
                                      </p:cBhvr>
                                      <p:tavLst>
                                        <p:tav tm="0">
                                          <p:val>
                                            <p:strVal val="width*0.70"/>
                                          </p:val>
                                        </p:tav>
                                        <p:tav tm="100000">
                                          <p:val>
                                            <p:strVal val="width"/>
                                          </p:val>
                                        </p:tav>
                                      </p:tavLst>
                                    </p:anim>
                                    <p:anim calcmode="lin" valueType="str">
                                      <p:cBhvr additive="repl">
                                        <p:cTn id="90" dur="1000" fill="hold"/>
                                        <p:tgtEl>
                                          <p:spTgt spid="132">
                                            <p:txEl>
                                              <p:pRg st="92" end="92"/>
                                            </p:txEl>
                                          </p:spTgt>
                                        </p:tgtEl>
                                      </p:cBhvr>
                                      <p:tavLst>
                                        <p:tav tm="0">
                                          <p:val>
                                            <p:strVal val="height"/>
                                          </p:val>
                                        </p:tav>
                                        <p:tav tm="100000">
                                          <p:val>
                                            <p:strVal val="height"/>
                                          </p:val>
                                        </p:tav>
                                      </p:tavLst>
                                    </p:anim>
                                    <p:animEffect filter="fade" transition="in">
                                      <p:cBhvr additive="repl">
                                        <p:cTn id="91" dur="1000"/>
                                        <p:tgtEl>
                                          <p:spTgt spid="132">
                                            <p:txEl>
                                              <p:pRg st="92" end="92"/>
                                            </p:txEl>
                                          </p:spTgt>
                                        </p:tgtEl>
                                      </p:cBhvr>
                                    </p:animEffect>
                                  </p:childTnLst>
                                </p:cTn>
                              </p:par>
                            </p:childTnLst>
                          </p:cTn>
                        </p:par>
                      </p:childTnLst>
                    </p:cTn>
                  </p:par>
                  <p:par>
                    <p:cTn id="92" fill="freeze">
                      <p:stCondLst>
                        <p:cond delay="indefinite"/>
                      </p:stCondLst>
                      <p:childTnLst>
                        <p:par>
                          <p:cTn id="93" fill="freeze">
                            <p:stCondLst>
                              <p:cond delay="0"/>
                            </p:stCondLst>
                            <p:childTnLst>
                              <p:par>
                                <p:cTn id="94" nodeType="clickEffect" fill="hold" presetClass="entr" presetID="55">
                                  <p:stCondLst>
                                    <p:cond delay="0"/>
                                  </p:stCondLst>
                                  <p:childTnLst>
                                    <p:set>
                                      <p:cBhvr>
                                        <p:cTn id="95" dur="1" fill="hold">
                                          <p:stCondLst>
                                            <p:cond delay="0"/>
                                          </p:stCondLst>
                                        </p:cTn>
                                        <p:tgtEl>
                                          <p:spTgt spid="132">
                                            <p:txEl>
                                              <p:pRg st="92" end="92"/>
                                            </p:txEl>
                                          </p:spTgt>
                                        </p:tgtEl>
                                        <p:attrNameLst>
                                          <p:attrName>style.visibility</p:attrName>
                                        </p:attrNameLst>
                                      </p:cBhvr>
                                      <p:to>
                                        <p:strVal val="visible"/>
                                      </p:to>
                                    </p:set>
                                    <p:anim calcmode="lin" valueType="str">
                                      <p:cBhvr additive="repl">
                                        <p:cTn id="96" dur="1000" fill="hold"/>
                                        <p:tgtEl>
                                          <p:spTgt spid="132">
                                            <p:txEl>
                                              <p:pRg st="92" end="92"/>
                                            </p:txEl>
                                          </p:spTgt>
                                        </p:tgtEl>
                                      </p:cBhvr>
                                      <p:tavLst>
                                        <p:tav tm="0">
                                          <p:val>
                                            <p:strVal val="width*0.70"/>
                                          </p:val>
                                        </p:tav>
                                        <p:tav tm="100000">
                                          <p:val>
                                            <p:strVal val="width"/>
                                          </p:val>
                                        </p:tav>
                                      </p:tavLst>
                                    </p:anim>
                                    <p:anim calcmode="lin" valueType="str">
                                      <p:cBhvr additive="repl">
                                        <p:cTn id="97" dur="1000" fill="hold"/>
                                        <p:tgtEl>
                                          <p:spTgt spid="132">
                                            <p:txEl>
                                              <p:pRg st="92" end="92"/>
                                            </p:txEl>
                                          </p:spTgt>
                                        </p:tgtEl>
                                      </p:cBhvr>
                                      <p:tavLst>
                                        <p:tav tm="0">
                                          <p:val>
                                            <p:strVal val="height"/>
                                          </p:val>
                                        </p:tav>
                                        <p:tav tm="100000">
                                          <p:val>
                                            <p:strVal val="height"/>
                                          </p:val>
                                        </p:tav>
                                      </p:tavLst>
                                    </p:anim>
                                    <p:animEffect filter="fade" transition="in">
                                      <p:cBhvr additive="repl">
                                        <p:cTn id="98" dur="1000"/>
                                        <p:tgtEl>
                                          <p:spTgt spid="132">
                                            <p:txEl>
                                              <p:pRg st="92" end="92"/>
                                            </p:txEl>
                                          </p:spTgt>
                                        </p:tgtEl>
                                      </p:cBhvr>
                                    </p:animEffect>
                                  </p:childTnLst>
                                </p:cTn>
                              </p:par>
                            </p:childTnLst>
                          </p:cTn>
                        </p:par>
                      </p:childTnLst>
                    </p:cTn>
                  </p:par>
                  <p:par>
                    <p:cTn id="99" fill="freeze">
                      <p:stCondLst>
                        <p:cond delay="indefinite"/>
                      </p:stCondLst>
                      <p:childTnLst>
                        <p:par>
                          <p:cTn id="100" fill="freeze">
                            <p:stCondLst>
                              <p:cond delay="0"/>
                            </p:stCondLst>
                            <p:childTnLst>
                              <p:par>
                                <p:cTn id="101" nodeType="clickEffect" fill="hold" presetClass="entr" presetID="55">
                                  <p:stCondLst>
                                    <p:cond delay="0"/>
                                  </p:stCondLst>
                                  <p:childTnLst>
                                    <p:set>
                                      <p:cBhvr>
                                        <p:cTn id="102" dur="1" fill="hold">
                                          <p:stCondLst>
                                            <p:cond delay="0"/>
                                          </p:stCondLst>
                                        </p:cTn>
                                        <p:tgtEl>
                                          <p:spTgt spid="132">
                                            <p:txEl>
                                              <p:pRg st="92" end="92"/>
                                            </p:txEl>
                                          </p:spTgt>
                                        </p:tgtEl>
                                        <p:attrNameLst>
                                          <p:attrName>style.visibility</p:attrName>
                                        </p:attrNameLst>
                                      </p:cBhvr>
                                      <p:to>
                                        <p:strVal val="visible"/>
                                      </p:to>
                                    </p:set>
                                    <p:anim calcmode="lin" valueType="str">
                                      <p:cBhvr additive="repl">
                                        <p:cTn id="103" dur="1000" fill="hold"/>
                                        <p:tgtEl>
                                          <p:spTgt spid="132">
                                            <p:txEl>
                                              <p:pRg st="92" end="92"/>
                                            </p:txEl>
                                          </p:spTgt>
                                        </p:tgtEl>
                                      </p:cBhvr>
                                      <p:tavLst>
                                        <p:tav tm="0">
                                          <p:val>
                                            <p:strVal val="width*0.70"/>
                                          </p:val>
                                        </p:tav>
                                        <p:tav tm="100000">
                                          <p:val>
                                            <p:strVal val="width"/>
                                          </p:val>
                                        </p:tav>
                                      </p:tavLst>
                                    </p:anim>
                                    <p:anim calcmode="lin" valueType="str">
                                      <p:cBhvr additive="repl">
                                        <p:cTn id="104" dur="1000" fill="hold"/>
                                        <p:tgtEl>
                                          <p:spTgt spid="132">
                                            <p:txEl>
                                              <p:pRg st="92" end="92"/>
                                            </p:txEl>
                                          </p:spTgt>
                                        </p:tgtEl>
                                      </p:cBhvr>
                                      <p:tavLst>
                                        <p:tav tm="0">
                                          <p:val>
                                            <p:strVal val="height"/>
                                          </p:val>
                                        </p:tav>
                                        <p:tav tm="100000">
                                          <p:val>
                                            <p:strVal val="height"/>
                                          </p:val>
                                        </p:tav>
                                      </p:tavLst>
                                    </p:anim>
                                    <p:animEffect filter="fade" transition="in">
                                      <p:cBhvr additive="repl">
                                        <p:cTn id="105" dur="1000"/>
                                        <p:tgtEl>
                                          <p:spTgt spid="132">
                                            <p:txEl>
                                              <p:pRg st="92" end="92"/>
                                            </p:txEl>
                                          </p:spTgt>
                                        </p:tgtEl>
                                      </p:cBhvr>
                                    </p:animEffect>
                                  </p:childTnLst>
                                </p:cTn>
                              </p:par>
                            </p:childTnLst>
                          </p:cTn>
                        </p:par>
                      </p:childTnLst>
                    </p:cTn>
                  </p:par>
                  <p:par>
                    <p:cTn id="106" fill="freeze">
                      <p:stCondLst>
                        <p:cond delay="indefinite"/>
                      </p:stCondLst>
                      <p:childTnLst>
                        <p:par>
                          <p:cTn id="107" fill="freeze">
                            <p:stCondLst>
                              <p:cond delay="0"/>
                            </p:stCondLst>
                            <p:childTnLst>
                              <p:par>
                                <p:cTn id="108" nodeType="clickEffect" fill="hold" presetClass="entr" presetID="55">
                                  <p:stCondLst>
                                    <p:cond delay="0"/>
                                  </p:stCondLst>
                                  <p:childTnLst>
                                    <p:set>
                                      <p:cBhvr>
                                        <p:cTn id="109" dur="1" fill="hold">
                                          <p:stCondLst>
                                            <p:cond delay="0"/>
                                          </p:stCondLst>
                                        </p:cTn>
                                        <p:tgtEl>
                                          <p:spTgt spid="132">
                                            <p:txEl>
                                              <p:pRg st="92" end="92"/>
                                            </p:txEl>
                                          </p:spTgt>
                                        </p:tgtEl>
                                        <p:attrNameLst>
                                          <p:attrName>style.visibility</p:attrName>
                                        </p:attrNameLst>
                                      </p:cBhvr>
                                      <p:to>
                                        <p:strVal val="visible"/>
                                      </p:to>
                                    </p:set>
                                    <p:anim calcmode="lin" valueType="str">
                                      <p:cBhvr additive="repl">
                                        <p:cTn id="110" dur="1000" fill="hold"/>
                                        <p:tgtEl>
                                          <p:spTgt spid="132">
                                            <p:txEl>
                                              <p:pRg st="92" end="92"/>
                                            </p:txEl>
                                          </p:spTgt>
                                        </p:tgtEl>
                                      </p:cBhvr>
                                      <p:tavLst>
                                        <p:tav tm="0">
                                          <p:val>
                                            <p:strVal val="width*0.70"/>
                                          </p:val>
                                        </p:tav>
                                        <p:tav tm="100000">
                                          <p:val>
                                            <p:strVal val="width"/>
                                          </p:val>
                                        </p:tav>
                                      </p:tavLst>
                                    </p:anim>
                                    <p:anim calcmode="lin" valueType="str">
                                      <p:cBhvr additive="repl">
                                        <p:cTn id="111" dur="1000" fill="hold"/>
                                        <p:tgtEl>
                                          <p:spTgt spid="132">
                                            <p:txEl>
                                              <p:pRg st="92" end="92"/>
                                            </p:txEl>
                                          </p:spTgt>
                                        </p:tgtEl>
                                      </p:cBhvr>
                                      <p:tavLst>
                                        <p:tav tm="0">
                                          <p:val>
                                            <p:strVal val="height"/>
                                          </p:val>
                                        </p:tav>
                                        <p:tav tm="100000">
                                          <p:val>
                                            <p:strVal val="height"/>
                                          </p:val>
                                        </p:tav>
                                      </p:tavLst>
                                    </p:anim>
                                    <p:animEffect filter="fade" transition="in">
                                      <p:cBhvr additive="repl">
                                        <p:cTn id="112" dur="1000"/>
                                        <p:tgtEl>
                                          <p:spTgt spid="132">
                                            <p:txEl>
                                              <p:pRg st="92" end="9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309600" y="2232360"/>
            <a:ext cx="8473320" cy="5110560"/>
          </a:xfrm>
          <a:prstGeom prst="rect">
            <a:avLst/>
          </a:prstGeom>
          <a:noFill/>
          <a:ln>
            <a:noFill/>
          </a:ln>
        </p:spPr>
        <p:txBody>
          <a:bodyPr lIns="0" rIns="0" tIns="45000" bIns="0" anchor="b"/>
          <a:p>
            <a:r>
              <a:rPr b="1" lang="en-IN" sz="2200">
                <a:solidFill>
                  <a:srgbClr val="04617b"/>
                </a:solidFill>
                <a:latin typeface="Arial"/>
              </a:rPr>
              <a:t>                    </a:t>
            </a:r>
            <a:r>
              <a:rPr b="1" lang="en-IN" sz="2200">
                <a:solidFill>
                  <a:srgbClr val="04617b"/>
                </a:solidFill>
                <a:latin typeface="Arial"/>
              </a:rPr>
              <a:t>Six Advantages and Benefits of Cloud Computing </a:t>
            </a:r>
            <a:endParaRPr/>
          </a:p>
          <a:p>
            <a:endParaRPr/>
          </a:p>
          <a:p>
            <a:r>
              <a:rPr b="1" lang="en-IN" sz="2000">
                <a:solidFill>
                  <a:srgbClr val="04617b"/>
                </a:solidFill>
                <a:latin typeface="Arial"/>
              </a:rPr>
              <a:t>Trade capital expense for variable expense </a:t>
            </a:r>
            <a:endParaRPr/>
          </a:p>
          <a:p>
            <a:r>
              <a:rPr lang="en-IN" sz="2000">
                <a:solidFill>
                  <a:srgbClr val="04617b"/>
                </a:solidFill>
                <a:latin typeface="Arial"/>
              </a:rPr>
              <a:t>Instead of having to invest heavily in data centers and servers before you know how you’re going to use them, you can only pay when you consume computing resources, and only pay for how much you consume.</a:t>
            </a:r>
            <a:endParaRPr/>
          </a:p>
          <a:p>
            <a:r>
              <a:rPr b="1" lang="en-IN" sz="2000">
                <a:solidFill>
                  <a:srgbClr val="04617b"/>
                </a:solidFill>
                <a:latin typeface="Arial"/>
              </a:rPr>
              <a:t>Benefit from massive economies of scale </a:t>
            </a:r>
            <a:endParaRPr/>
          </a:p>
          <a:p>
            <a:r>
              <a:rPr lang="en-IN" sz="2000">
                <a:solidFill>
                  <a:srgbClr val="04617b"/>
                </a:solidFill>
                <a:latin typeface="Arial"/>
              </a:rPr>
              <a:t>By using cloud computing, you can achieve a lower variable cost than you can get on your own. Because usage from hundreds of thousands of customers are aggregated in the cloud, providers such as Amazon Web Services can achieve higher economies of scale which translates into lower pay as you go prices.</a:t>
            </a:r>
            <a:endParaRPr/>
          </a:p>
          <a:p>
            <a:r>
              <a:rPr b="1" lang="en-IN" sz="2000">
                <a:solidFill>
                  <a:srgbClr val="04617b"/>
                </a:solidFill>
                <a:latin typeface="Arial"/>
              </a:rPr>
              <a:t>Stop guessing capacity </a:t>
            </a:r>
            <a:endParaRPr/>
          </a:p>
          <a:p>
            <a:r>
              <a:rPr lang="en-IN" sz="2000">
                <a:solidFill>
                  <a:srgbClr val="04617b"/>
                </a:solidFill>
                <a:latin typeface="Arial"/>
              </a:rPr>
              <a:t>Eliminate guessing on your infrastructure capacity needs. When you make a capacity decision prior to deploying an application, you often either end up sitting on expensive idle resources or dealing with limited capacity. With cloud computing, these problems go away. You can access as much or as little as you need, and scale up and down as required with only a few minutes notice.</a:t>
            </a:r>
            <a:endParaRPr/>
          </a:p>
          <a:p>
            <a:endParaRPr/>
          </a:p>
          <a:p>
            <a:endParaRPr/>
          </a:p>
          <a:p>
            <a:pPr>
              <a:lnSpc>
                <a:spcPct val="100000"/>
              </a:lnSpc>
            </a:pPr>
            <a:endParaRPr/>
          </a:p>
        </p:txBody>
      </p:sp>
    </p:spTree>
  </p:cSld>
  <p:timing>
    <p:tnLst>
      <p:par>
        <p:cTn id="113" dur="indefinite" restart="never" nodeType="tmRoot">
          <p:childTnLst>
            <p:seq>
              <p:cTn id="114" nodeType="mainSeq">
                <p:childTnLst>
                  <p:par>
                    <p:cTn id="115" fill="freeze">
                      <p:stCondLst>
                        <p:cond delay="indefinite"/>
                      </p:stCondLst>
                      <p:childTnLst>
                        <p:par>
                          <p:cTn id="116" fill="freeze">
                            <p:stCondLst>
                              <p:cond delay="0"/>
                            </p:stCondLst>
                            <p:childTnLst>
                              <p:par>
                                <p:cTn id="117" nodeType="clickEffect" fill="hold" presetClass="entr" presetID="24">
                                  <p:stCondLst>
                                    <p:cond delay="0"/>
                                  </p:stCondLst>
                                  <p:childTnLst>
                                    <p:set>
                                      <p:cBhvr>
                                        <p:cTn id="118" dur="1" fill="hold">
                                          <p:stCondLst>
                                            <p:cond delay="0"/>
                                          </p:stCondLst>
                                        </p:cTn>
                                        <p:tgtEl>
                                          <p:spTgt spid="133">
                                            <p:txEl>
                                              <p:pRg st="0" end="68"/>
                                            </p:txEl>
                                          </p:spTgt>
                                        </p:tgtEl>
                                        <p:attrNameLst>
                                          <p:attrName>style.visibility</p:attrName>
                                        </p:attrNameLst>
                                      </p:cBhvr>
                                      <p:to>
                                        <p:strVal val="visible"/>
                                      </p:to>
                                    </p:set>
                                    <p:animEffect filter="fade" transition="in">
                                      <p:cBhvr additive="repl">
                                        <p:cTn id="119" dur="1000"/>
                                        <p:tgtEl>
                                          <p:spTgt spid="133">
                                            <p:txEl>
                                              <p:pRg st="0" end="68"/>
                                            </p:txEl>
                                          </p:spTgt>
                                        </p:tgtEl>
                                      </p:cBhvr>
                                    </p:animEffect>
                                    <p:anim calcmode="lin" valueType="num">
                                      <p:cBhvr additive="repl">
                                        <p:cTn id="120" dur="1000" fill="hold"/>
                                        <p:tgtEl>
                                          <p:spTgt spid="133">
                                            <p:txEl>
                                              <p:pRg st="0" end="68"/>
                                            </p:txEl>
                                          </p:spTgt>
                                        </p:tgtEl>
                                        <p:attrNameLst>
                                          <p:attrName>ppt_x</p:attrName>
                                        </p:attrNameLst>
                                      </p:cBhvr>
                                      <p:tavLst>
                                        <p:tav tm="0">
                                          <p:val>
                                            <p:strVal val="#ppt_x"/>
                                          </p:val>
                                        </p:tav>
                                        <p:tav tm="100000">
                                          <p:val>
                                            <p:strVal val="#ppt_x"/>
                                          </p:val>
                                        </p:tav>
                                      </p:tavLst>
                                    </p:anim>
                                    <p:anim calcmode="lin" valueType="num">
                                      <p:cBhvr additive="repl">
                                        <p:cTn id="121" dur="900" fill="hold"/>
                                        <p:tgtEl>
                                          <p:spTgt spid="133">
                                            <p:txEl>
                                              <p:pRg st="0" end="68"/>
                                            </p:txEl>
                                          </p:spTgt>
                                        </p:tgtEl>
                                        <p:attrNameLst>
                                          <p:attrName>ppt_y</p:attrName>
                                        </p:attrNameLst>
                                      </p:cBhvr>
                                      <p:tavLst>
                                        <p:tav tm="0">
                                          <p:val>
                                            <p:strVal val="#ppt_y+1"/>
                                          </p:val>
                                        </p:tav>
                                        <p:tav tm="100000">
                                          <p:val>
                                            <p:strVal val="#ppt_y-.03"/>
                                          </p:val>
                                        </p:tav>
                                      </p:tavLst>
                                    </p:anim>
                                    <p:anim calcmode="lin" valueType="num">
                                      <p:cBhvr additive="repl">
                                        <p:cTn id="122" dur="100" fill="hold">
                                          <p:stCondLst>
                                            <p:cond delay="900"/>
                                          </p:stCondLst>
                                        </p:cTn>
                                        <p:tgtEl>
                                          <p:spTgt spid="133">
                                            <p:txEl>
                                              <p:pRg st="0" end="6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704160"/>
            <a:ext cx="8304120" cy="5313960"/>
          </a:xfrm>
          <a:prstGeom prst="rect">
            <a:avLst/>
          </a:prstGeom>
          <a:noFill/>
          <a:ln>
            <a:noFill/>
          </a:ln>
        </p:spPr>
        <p:txBody>
          <a:bodyPr lIns="0" rIns="0" tIns="45000" bIns="0" anchor="b"/>
          <a:p>
            <a:endParaRPr/>
          </a:p>
          <a:p>
            <a:r>
              <a:rPr b="1" lang="en-IN" sz="2000">
                <a:solidFill>
                  <a:srgbClr val="04617b"/>
                </a:solidFill>
                <a:latin typeface="Times New Roman"/>
              </a:rPr>
              <a:t>Increase speed and agility </a:t>
            </a:r>
            <a:endParaRPr/>
          </a:p>
          <a:p>
            <a:r>
              <a:rPr lang="en-IN" sz="2000">
                <a:solidFill>
                  <a:srgbClr val="04617b"/>
                </a:solidFill>
                <a:latin typeface="Times New Roman"/>
              </a:rPr>
              <a:t>In a cloud computing environment, new IT resources are only ever a click away, which means you reduce the time it takes to make those resources available to your developers from weeks to just minutes. This results in a dramatic increase in agility for the organization, since the cost and time it takes to experiment and develop is significantly lower.</a:t>
            </a:r>
            <a:endParaRPr/>
          </a:p>
          <a:p>
            <a:r>
              <a:rPr b="1" lang="en-IN" sz="2000">
                <a:solidFill>
                  <a:srgbClr val="04617b"/>
                </a:solidFill>
                <a:latin typeface="Times New Roman"/>
              </a:rPr>
              <a:t>Stop spending money on running and maintaining data centers </a:t>
            </a:r>
            <a:endParaRPr/>
          </a:p>
          <a:p>
            <a:r>
              <a:rPr lang="en-IN" sz="2000">
                <a:solidFill>
                  <a:srgbClr val="04617b"/>
                </a:solidFill>
                <a:latin typeface="Times New Roman"/>
              </a:rPr>
              <a:t>Focus on projects that differentiate your business, not the infrastructure. Cloud computing lets you focus on your own customers, rather than on the heavy lifting of racking, stacking and powering servers.</a:t>
            </a:r>
            <a:endParaRPr/>
          </a:p>
          <a:p>
            <a:r>
              <a:rPr b="1" lang="en-IN" sz="2000">
                <a:solidFill>
                  <a:srgbClr val="04617b"/>
                </a:solidFill>
                <a:latin typeface="Times New Roman"/>
              </a:rPr>
              <a:t>Go global in minutes </a:t>
            </a:r>
            <a:endParaRPr/>
          </a:p>
          <a:p>
            <a:pPr>
              <a:lnSpc>
                <a:spcPct val="100000"/>
              </a:lnSpc>
            </a:pPr>
            <a:r>
              <a:rPr lang="en-IN" sz="2000">
                <a:solidFill>
                  <a:srgbClr val="04617b"/>
                </a:solidFill>
                <a:latin typeface="Times New Roman"/>
              </a:rPr>
              <a:t>Easily deploy your application in multiple regions around the world with just a few clicks. This means you can provide a lower latency and better experience for your customers simply and at minimal cost.</a:t>
            </a:r>
            <a:endParaRPr/>
          </a:p>
        </p:txBody>
      </p:sp>
    </p:spTree>
  </p:cSld>
  <p:timing>
    <p:tnLst>
      <p:par>
        <p:cTn id="123" dur="indefinite" restart="never" nodeType="tmRoot">
          <p:childTnLst>
            <p:seq>
              <p:cTn id="124" nodeType="mainSeq">
                <p:childTnLst>
                  <p:par>
                    <p:cTn id="125" fill="freeze">
                      <p:stCondLst>
                        <p:cond delay="indefinite"/>
                      </p:stCondLst>
                      <p:childTnLst>
                        <p:par>
                          <p:cTn id="126" fill="freeze">
                            <p:stCondLst>
                              <p:cond delay="0"/>
                            </p:stCondLst>
                            <p:childTnLst>
                              <p:par>
                                <p:cTn id="127" nodeType="clickEffect" fill="hold" presetClass="entr" presetID="24">
                                  <p:stCondLst>
                                    <p:cond delay="0"/>
                                  </p:stCondLst>
                                  <p:childTnLst>
                                    <p:set>
                                      <p:cBhvr>
                                        <p:cTn id="128" dur="1" fill="hold">
                                          <p:stCondLst>
                                            <p:cond delay="0"/>
                                          </p:stCondLst>
                                        </p:cTn>
                                        <p:tgtEl>
                                          <p:spTgt spid="134">
                                            <p:txEl>
                                              <p:pRg st="0" end="1"/>
                                            </p:txEl>
                                          </p:spTgt>
                                        </p:tgtEl>
                                        <p:attrNameLst>
                                          <p:attrName>style.visibility</p:attrName>
                                        </p:attrNameLst>
                                      </p:cBhvr>
                                      <p:to>
                                        <p:strVal val="visible"/>
                                      </p:to>
                                    </p:set>
                                    <p:animEffect filter="diamond(in)" transition="out">
                                      <p:cBhvr additive="repl">
                                        <p:cTn id="129" dur="2000"/>
                                        <p:tgtEl>
                                          <p:spTgt spid="134">
                                            <p:txEl>
                                              <p:pRg st="0"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704160"/>
            <a:ext cx="8304120" cy="1141200"/>
          </a:xfrm>
          <a:prstGeom prst="rect">
            <a:avLst/>
          </a:prstGeom>
          <a:noFill/>
          <a:ln>
            <a:noFill/>
          </a:ln>
        </p:spPr>
        <p:txBody>
          <a:bodyPr lIns="0" rIns="0" tIns="0" bIns="0" anchor="ctr"/>
          <a:p>
            <a:r>
              <a:rPr b="1" lang="en-IN" sz="3600">
                <a:solidFill>
                  <a:srgbClr val="000099"/>
                </a:solidFill>
                <a:latin typeface="Liberation Sans;Arial"/>
              </a:rPr>
              <a:t>Future of Cloud Computing</a:t>
            </a:r>
            <a:endParaRPr/>
          </a:p>
        </p:txBody>
      </p:sp>
      <p:sp>
        <p:nvSpPr>
          <p:cNvPr id="136" name="CustomShape 2"/>
          <p:cNvSpPr/>
          <p:nvPr/>
        </p:nvSpPr>
        <p:spPr>
          <a:xfrm>
            <a:off x="123840" y="1901520"/>
            <a:ext cx="9234720" cy="1625040"/>
          </a:xfrm>
          <a:prstGeom prst="rect">
            <a:avLst/>
          </a:prstGeom>
          <a:noFill/>
          <a:ln>
            <a:noFill/>
          </a:ln>
        </p:spPr>
        <p:txBody>
          <a:bodyPr lIns="90000" rIns="90000" tIns="45000" bIns="45000"/>
          <a:p>
            <a:r>
              <a:rPr lang="en-IN">
                <a:solidFill>
                  <a:srgbClr val="006699"/>
                </a:solidFill>
                <a:latin typeface="Arial"/>
              </a:rPr>
              <a:t>A cloud allows users to access application, information, and data of all sorts on an online level rather than by use of actual hardware or devices. A company offering reliable cloud technology allows for computing to be done in a much more shared way, as a cloud provides a service rather than a product. Users get and share their information in a way that can allow them to access and give access to the whole world or any groups of people within their cloud.</a:t>
            </a:r>
            <a:endParaRPr/>
          </a:p>
        </p:txBody>
      </p:sp>
      <p:sp>
        <p:nvSpPr>
          <p:cNvPr id="137" name="CustomShape 3"/>
          <p:cNvSpPr/>
          <p:nvPr/>
        </p:nvSpPr>
        <p:spPr>
          <a:xfrm>
            <a:off x="0" y="3765600"/>
            <a:ext cx="9304920" cy="2136960"/>
          </a:xfrm>
          <a:prstGeom prst="rect">
            <a:avLst/>
          </a:prstGeom>
          <a:noFill/>
          <a:ln>
            <a:noFill/>
          </a:ln>
        </p:spPr>
        <p:txBody>
          <a:bodyPr lIns="90000" rIns="90000" tIns="45000" bIns="45000"/>
          <a:p>
            <a:r>
              <a:rPr b="1" lang="en-IN">
                <a:solidFill>
                  <a:srgbClr val="006699"/>
                </a:solidFill>
                <a:latin typeface="Arial"/>
              </a:rPr>
              <a:t>WHAT THE FUTURE OF CLOUD COMPUTING HOLDS</a:t>
            </a:r>
            <a:endParaRPr/>
          </a:p>
          <a:p>
            <a:endParaRPr/>
          </a:p>
          <a:p>
            <a:r>
              <a:rPr lang="en-IN">
                <a:solidFill>
                  <a:srgbClr val="006699"/>
                </a:solidFill>
                <a:latin typeface="Arial"/>
              </a:rPr>
              <a:t>With cloud computing and the technology behind it there are many potential opportunities and capabilities. Cloud computing can open a whole new world of jobs, services, platforms, applications, and much more. There are thousands of possibilities beginning to form as the future of cloud computing starts to really take off.</a:t>
            </a:r>
            <a:endParaRPr/>
          </a:p>
          <a:p>
            <a:r>
              <a:rPr lang="en-IN">
                <a:solidFill>
                  <a:srgbClr val="006699"/>
                </a:solidFill>
                <a:latin typeface="Arial"/>
              </a:rPr>
              <a:t>For instance, vendors and service providers can get on board to develop new and different ways of selling their goods and services to the cloud users through the cloud technology.</a:t>
            </a:r>
            <a:endParaRPr/>
          </a:p>
        </p:txBody>
      </p:sp>
    </p:spTree>
  </p:cSld>
  <p:timing>
    <p:tnLst>
      <p:par>
        <p:cTn id="130" dur="indefinite" restart="never" nodeType="tmRoot">
          <p:childTnLst>
            <p:seq>
              <p:cTn id="131" nodeType="mainSeq">
                <p:childTnLst>
                  <p:par>
                    <p:cTn id="132" fill="freeze">
                      <p:stCondLst>
                        <p:cond delay="indefinite"/>
                      </p:stCondLst>
                      <p:childTnLst>
                        <p:par>
                          <p:cTn id="133" fill="freeze">
                            <p:stCondLst>
                              <p:cond delay="0"/>
                            </p:stCondLst>
                            <p:childTnLst>
                              <p:par>
                                <p:cTn id="134" nodeType="clickEffect" fill="hold" presetClass="entr" presetID="12" presetSubtype="4">
                                  <p:stCondLst>
                                    <p:cond delay="0"/>
                                  </p:stCondLst>
                                  <p:childTnLst>
                                    <p:set>
                                      <p:cBhvr>
                                        <p:cTn id="135" dur="1" fill="hold">
                                          <p:stCondLst>
                                            <p:cond delay="0"/>
                                          </p:stCondLst>
                                        </p:cTn>
                                        <p:tgtEl>
                                          <p:spTgt spid="136">
                                            <p:txEl>
                                              <p:pRg st="0" end="461"/>
                                            </p:txEl>
                                          </p:spTgt>
                                        </p:tgtEl>
                                        <p:attrNameLst>
                                          <p:attrName>style.visibility</p:attrName>
                                        </p:attrNameLst>
                                      </p:cBhvr>
                                      <p:to>
                                        <p:strVal val="visible"/>
                                      </p:to>
                                    </p:set>
                                    <p:animEffect filter="slide(fromBottom)" transition="in">
                                      <p:cBhvr additive="repl">
                                        <p:cTn id="136" dur="500"/>
                                        <p:tgtEl>
                                          <p:spTgt spid="136">
                                            <p:txEl>
                                              <p:pRg st="0" end="461"/>
                                            </p:txEl>
                                          </p:spTgt>
                                        </p:tgtEl>
                                      </p:cBhvr>
                                    </p:animEffect>
                                  </p:childTnLst>
                                </p:cTn>
                              </p:par>
                            </p:childTnLst>
                          </p:cTn>
                        </p:par>
                      </p:childTnLst>
                    </p:cTn>
                  </p:par>
                  <p:par>
                    <p:cTn id="137" fill="freeze">
                      <p:stCondLst>
                        <p:cond delay="indefinite"/>
                      </p:stCondLst>
                      <p:childTnLst>
                        <p:par>
                          <p:cTn id="138" fill="freeze">
                            <p:stCondLst>
                              <p:cond delay="0"/>
                            </p:stCondLst>
                            <p:childTnLst>
                              <p:par>
                                <p:cTn id="139" nodeType="clickEffect" fill="hold" presetClass="entr" presetID="6" presetSubtype="16">
                                  <p:stCondLst>
                                    <p:cond delay="0"/>
                                  </p:stCondLst>
                                  <p:childTnLst>
                                    <p:set>
                                      <p:cBhvr>
                                        <p:cTn id="140" dur="1" fill="hold">
                                          <p:stCondLst>
                                            <p:cond delay="0"/>
                                          </p:stCondLst>
                                        </p:cTn>
                                        <p:tgtEl>
                                          <p:spTgt spid="137">
                                            <p:txEl>
                                              <p:pRg st="0" end="41"/>
                                            </p:txEl>
                                          </p:spTgt>
                                        </p:tgtEl>
                                        <p:attrNameLst>
                                          <p:attrName>style.visibility</p:attrName>
                                        </p:attrNameLst>
                                      </p:cBhvr>
                                      <p:to>
                                        <p:strVal val="visible"/>
                                      </p:to>
                                    </p:set>
                                    <p:animEffect filter="circle(in)" transition="out">
                                      <p:cBhvr additive="repl">
                                        <p:cTn id="141" dur="2000"/>
                                        <p:tgtEl>
                                          <p:spTgt spid="137">
                                            <p:txEl>
                                              <p:pRg st="0" end="41"/>
                                            </p:txEl>
                                          </p:spTgt>
                                        </p:tgtEl>
                                      </p:cBhvr>
                                    </p:animEffect>
                                  </p:childTnLst>
                                </p:cTn>
                              </p:par>
                            </p:childTnLst>
                          </p:cTn>
                        </p:par>
                      </p:childTnLst>
                    </p:cTn>
                  </p:par>
                  <p:par>
                    <p:cTn id="142" fill="freeze">
                      <p:stCondLst>
                        <p:cond delay="indefinite"/>
                      </p:stCondLst>
                      <p:childTnLst>
                        <p:par>
                          <p:cTn id="143" fill="freeze">
                            <p:stCondLst>
                              <p:cond delay="0"/>
                            </p:stCondLst>
                            <p:childTnLst>
                              <p:par>
                                <p:cTn id="144" nodeType="clickEffect" fill="hold" presetClass="entr" presetID="6" presetSubtype="16">
                                  <p:stCondLst>
                                    <p:cond delay="0"/>
                                  </p:stCondLst>
                                  <p:childTnLst>
                                    <p:set>
                                      <p:cBhvr>
                                        <p:cTn id="145" dur="1" fill="hold">
                                          <p:stCondLst>
                                            <p:cond delay="0"/>
                                          </p:stCondLst>
                                        </p:cTn>
                                        <p:tgtEl>
                                          <p:spTgt spid="137">
                                            <p:txEl>
                                              <p:pRg st="546" end="546"/>
                                            </p:txEl>
                                          </p:spTgt>
                                        </p:tgtEl>
                                        <p:attrNameLst>
                                          <p:attrName>style.visibility</p:attrName>
                                        </p:attrNameLst>
                                      </p:cBhvr>
                                      <p:to>
                                        <p:strVal val="visible"/>
                                      </p:to>
                                    </p:set>
                                    <p:animEffect filter="circle(in)" transition="out">
                                      <p:cBhvr additive="repl">
                                        <p:cTn id="146" dur="2000"/>
                                        <p:tgtEl>
                                          <p:spTgt spid="137">
                                            <p:txEl>
                                              <p:pRg st="546" end="546"/>
                                            </p:txEl>
                                          </p:spTgt>
                                        </p:tgtEl>
                                      </p:cBhvr>
                                    </p:animEffect>
                                  </p:childTnLst>
                                </p:cTn>
                              </p:par>
                            </p:childTnLst>
                          </p:cTn>
                        </p:par>
                      </p:childTnLst>
                    </p:cTn>
                  </p:par>
                  <p:par>
                    <p:cTn id="147" fill="freeze">
                      <p:stCondLst>
                        <p:cond delay="indefinite"/>
                      </p:stCondLst>
                      <p:childTnLst>
                        <p:par>
                          <p:cTn id="148" fill="freeze">
                            <p:stCondLst>
                              <p:cond delay="0"/>
                            </p:stCondLst>
                            <p:childTnLst>
                              <p:par>
                                <p:cTn id="149" nodeType="clickEffect" fill="hold" presetClass="entr" presetID="6" presetSubtype="16">
                                  <p:stCondLst>
                                    <p:cond delay="0"/>
                                  </p:stCondLst>
                                  <p:childTnLst>
                                    <p:set>
                                      <p:cBhvr>
                                        <p:cTn id="150" dur="1" fill="hold">
                                          <p:stCondLst>
                                            <p:cond delay="0"/>
                                          </p:stCondLst>
                                        </p:cTn>
                                        <p:tgtEl>
                                          <p:spTgt spid="137">
                                            <p:txEl>
                                              <p:pRg st="546" end="546"/>
                                            </p:txEl>
                                          </p:spTgt>
                                        </p:tgtEl>
                                        <p:attrNameLst>
                                          <p:attrName>style.visibility</p:attrName>
                                        </p:attrNameLst>
                                      </p:cBhvr>
                                      <p:to>
                                        <p:strVal val="visible"/>
                                      </p:to>
                                    </p:set>
                                    <p:animEffect filter="circle(in)" transition="out">
                                      <p:cBhvr additive="repl">
                                        <p:cTn id="151" dur="2000"/>
                                        <p:tgtEl>
                                          <p:spTgt spid="137">
                                            <p:txEl>
                                              <p:pRg st="546" end="54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