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6.png" ContentType="image/png"/>
  <Override PartName="/ppt/media/image113.png" ContentType="image/png"/>
  <Override PartName="/ppt/media/image112.png" ContentType="image/png"/>
  <Override PartName="/ppt/media/image108.png" ContentType="image/png"/>
  <Override PartName="/ppt/media/image107.png" ContentType="image/png"/>
  <Override PartName="/ppt/media/image105.png" ContentType="image/png"/>
  <Override PartName="/ppt/media/image100.png" ContentType="image/png"/>
  <Override PartName="/ppt/media/image98.png" ContentType="image/png"/>
  <Override PartName="/ppt/media/image109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106.png" ContentType="image/png"/>
  <Override PartName="/ppt/media/image80.png" ContentType="image/png"/>
  <Override PartName="/ppt/media/image117.jpeg" ContentType="image/jpeg"/>
  <Override PartName="/ppt/media/image95.png" ContentType="image/png"/>
  <Override PartName="/ppt/media/image76.png" ContentType="image/png"/>
  <Override PartName="/ppt/media/image75.png" ContentType="image/png"/>
  <Override PartName="/ppt/media/image102.png" ContentType="image/png"/>
  <Override PartName="/ppt/media/image74.jpeg" ContentType="image/jpeg"/>
  <Override PartName="/ppt/media/image73.png" ContentType="image/png"/>
  <Override PartName="/ppt/media/image71.png" ContentType="image/png"/>
  <Override PartName="/ppt/media/image118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115.png" ContentType="image/png"/>
  <Override PartName="/ppt/media/image66.png" ContentType="image/png"/>
  <Override PartName="/ppt/media/image65.png" ContentType="image/png"/>
  <Override PartName="/ppt/media/image64.wmf" ContentType="image/x-wmf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78.png" ContentType="image/png"/>
  <Override PartName="/ppt/media/image58.png" ContentType="image/png"/>
  <Override PartName="/ppt/media/image97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89.png" ContentType="image/png"/>
  <Override PartName="/ppt/media/image49.png" ContentType="image/png"/>
  <Override PartName="/ppt/media/image111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50.png" ContentType="image/png"/>
  <Override PartName="/ppt/media/image32.wmf" ContentType="image/x-wmf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59.wmf" ContentType="image/x-wmf"/>
  <Override PartName="/ppt/media/image26.png" ContentType="image/png"/>
  <Override PartName="/ppt/media/image37.wmf" ContentType="image/x-wmf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99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96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110.png" ContentType="image/png"/>
  <Override PartName="/ppt/media/image94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101.png" ContentType="image/png"/>
  <Override PartName="/ppt/media/image93.jpeg" ContentType="image/jpeg"/>
  <Override PartName="/ppt/media/image6.png" ContentType="image/png"/>
  <Override PartName="/ppt/media/image5.png" ContentType="image/png"/>
  <Override PartName="/ppt/media/image114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104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490160" y="4750560"/>
            <a:ext cx="173160" cy="64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7328160" y="4745160"/>
            <a:ext cx="171000" cy="9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7489800" y="4754880"/>
            <a:ext cx="3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3738600" y="4761000"/>
            <a:ext cx="157320" cy="540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1361520" y="4763160"/>
            <a:ext cx="162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3697200" y="4769280"/>
            <a:ext cx="2268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3874680" y="4739760"/>
            <a:ext cx="97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3175920" y="4777560"/>
            <a:ext cx="64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4082040" y="4728240"/>
            <a:ext cx="122400" cy="720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2095560" y="4750560"/>
            <a:ext cx="3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2096280" y="4749840"/>
            <a:ext cx="126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3720960" y="4767480"/>
            <a:ext cx="1656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3769920" y="4760640"/>
            <a:ext cx="5976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2985480" y="4766760"/>
            <a:ext cx="710640" cy="190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3462120" y="4771800"/>
            <a:ext cx="64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3326040" y="4775040"/>
            <a:ext cx="72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3706200" y="4762440"/>
            <a:ext cx="162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3723840" y="4766760"/>
            <a:ext cx="61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2894040" y="4763160"/>
            <a:ext cx="79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3090960" y="4767480"/>
            <a:ext cx="399600" cy="720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3648240" y="4764240"/>
            <a:ext cx="54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3664080" y="4769280"/>
            <a:ext cx="392400" cy="11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7103880" y="4745880"/>
            <a:ext cx="61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4946760" y="4739760"/>
            <a:ext cx="129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5262840" y="4728240"/>
            <a:ext cx="190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5" name="CustomShape 26"/>
          <p:cNvSpPr/>
          <p:nvPr/>
        </p:nvSpPr>
        <p:spPr>
          <a:xfrm>
            <a:off x="6932520" y="474516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6" name="CustomShape 27"/>
          <p:cNvSpPr/>
          <p:nvPr/>
        </p:nvSpPr>
        <p:spPr>
          <a:xfrm>
            <a:off x="5896440" y="4737240"/>
            <a:ext cx="100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7" name="CustomShape 28"/>
          <p:cNvSpPr/>
          <p:nvPr/>
        </p:nvSpPr>
        <p:spPr>
          <a:xfrm>
            <a:off x="5258520" y="472896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8" name="CustomShape 29"/>
          <p:cNvSpPr/>
          <p:nvPr/>
        </p:nvSpPr>
        <p:spPr>
          <a:xfrm>
            <a:off x="4797720" y="4730760"/>
            <a:ext cx="82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9" name="CustomShape 30"/>
          <p:cNvSpPr/>
          <p:nvPr/>
        </p:nvSpPr>
        <p:spPr>
          <a:xfrm>
            <a:off x="4818240" y="4739040"/>
            <a:ext cx="79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0" name="CustomShape 31"/>
          <p:cNvSpPr/>
          <p:nvPr/>
        </p:nvSpPr>
        <p:spPr>
          <a:xfrm>
            <a:off x="4321440" y="4734360"/>
            <a:ext cx="180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1" name="CustomShape 32"/>
          <p:cNvSpPr/>
          <p:nvPr/>
        </p:nvSpPr>
        <p:spPr>
          <a:xfrm>
            <a:off x="4773960" y="473724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2" name="CustomShape 33"/>
          <p:cNvSpPr/>
          <p:nvPr/>
        </p:nvSpPr>
        <p:spPr>
          <a:xfrm>
            <a:off x="7222680" y="4756680"/>
            <a:ext cx="14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3" name="CustomShape 34"/>
          <p:cNvSpPr/>
          <p:nvPr/>
        </p:nvSpPr>
        <p:spPr>
          <a:xfrm>
            <a:off x="7270560" y="4752360"/>
            <a:ext cx="162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4" name="CustomShape 35"/>
          <p:cNvSpPr/>
          <p:nvPr/>
        </p:nvSpPr>
        <p:spPr>
          <a:xfrm>
            <a:off x="6171840" y="4741560"/>
            <a:ext cx="1944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5" name="CustomShape 36"/>
          <p:cNvSpPr/>
          <p:nvPr/>
        </p:nvSpPr>
        <p:spPr>
          <a:xfrm>
            <a:off x="7129800" y="4773960"/>
            <a:ext cx="118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6" name="CustomShape 37"/>
          <p:cNvSpPr/>
          <p:nvPr/>
        </p:nvSpPr>
        <p:spPr>
          <a:xfrm>
            <a:off x="7142760" y="4773240"/>
            <a:ext cx="82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7" name="CustomShape 38"/>
          <p:cNvSpPr/>
          <p:nvPr/>
        </p:nvSpPr>
        <p:spPr>
          <a:xfrm>
            <a:off x="6038280" y="4766760"/>
            <a:ext cx="46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8" name="CustomShape 39"/>
          <p:cNvSpPr/>
          <p:nvPr/>
        </p:nvSpPr>
        <p:spPr>
          <a:xfrm>
            <a:off x="7227360" y="4744080"/>
            <a:ext cx="168120" cy="82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39" name="CustomShape 40"/>
          <p:cNvSpPr/>
          <p:nvPr/>
        </p:nvSpPr>
        <p:spPr>
          <a:xfrm>
            <a:off x="7254360" y="476928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0" name="CustomShape 41"/>
          <p:cNvSpPr/>
          <p:nvPr/>
        </p:nvSpPr>
        <p:spPr>
          <a:xfrm>
            <a:off x="4338000" y="4773960"/>
            <a:ext cx="54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1" name="CustomShape 42"/>
          <p:cNvSpPr/>
          <p:nvPr/>
        </p:nvSpPr>
        <p:spPr>
          <a:xfrm>
            <a:off x="7212960" y="4759200"/>
            <a:ext cx="3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2" name="CustomShape 43"/>
          <p:cNvSpPr/>
          <p:nvPr/>
        </p:nvSpPr>
        <p:spPr>
          <a:xfrm>
            <a:off x="4489200" y="4773960"/>
            <a:ext cx="7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3" name="CustomShape 44"/>
          <p:cNvSpPr/>
          <p:nvPr/>
        </p:nvSpPr>
        <p:spPr>
          <a:xfrm>
            <a:off x="4525920" y="473076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4" name="CustomShape 45"/>
          <p:cNvSpPr/>
          <p:nvPr/>
        </p:nvSpPr>
        <p:spPr>
          <a:xfrm>
            <a:off x="4491000" y="4773960"/>
            <a:ext cx="3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5" name="CustomShape 46"/>
          <p:cNvSpPr/>
          <p:nvPr/>
        </p:nvSpPr>
        <p:spPr>
          <a:xfrm>
            <a:off x="5196600" y="4764960"/>
            <a:ext cx="61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6" name="CustomShape 47"/>
          <p:cNvSpPr/>
          <p:nvPr/>
        </p:nvSpPr>
        <p:spPr>
          <a:xfrm>
            <a:off x="5060520" y="4762440"/>
            <a:ext cx="14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7" name="CustomShape 48"/>
          <p:cNvSpPr/>
          <p:nvPr/>
        </p:nvSpPr>
        <p:spPr>
          <a:xfrm>
            <a:off x="6122160" y="4733280"/>
            <a:ext cx="154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8" name="CustomShape 49"/>
          <p:cNvSpPr/>
          <p:nvPr/>
        </p:nvSpPr>
        <p:spPr>
          <a:xfrm>
            <a:off x="4482720" y="4773960"/>
            <a:ext cx="54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49" name="CustomShape 50"/>
          <p:cNvSpPr/>
          <p:nvPr/>
        </p:nvSpPr>
        <p:spPr>
          <a:xfrm>
            <a:off x="5414040" y="4754880"/>
            <a:ext cx="28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0" name="CustomShape 51"/>
          <p:cNvSpPr/>
          <p:nvPr/>
        </p:nvSpPr>
        <p:spPr>
          <a:xfrm>
            <a:off x="5392800" y="4752360"/>
            <a:ext cx="173160" cy="540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1" name="CustomShape 52"/>
          <p:cNvSpPr/>
          <p:nvPr/>
        </p:nvSpPr>
        <p:spPr>
          <a:xfrm>
            <a:off x="5476680" y="4758120"/>
            <a:ext cx="90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2" name="CustomShape 53"/>
          <p:cNvSpPr/>
          <p:nvPr/>
        </p:nvSpPr>
        <p:spPr>
          <a:xfrm>
            <a:off x="5743440" y="4760640"/>
            <a:ext cx="108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3" name="CustomShape 54"/>
          <p:cNvSpPr/>
          <p:nvPr/>
        </p:nvSpPr>
        <p:spPr>
          <a:xfrm>
            <a:off x="3862080" y="4760640"/>
            <a:ext cx="3672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4" name="CustomShape 55"/>
          <p:cNvSpPr/>
          <p:nvPr/>
        </p:nvSpPr>
        <p:spPr>
          <a:xfrm>
            <a:off x="6428160" y="4754160"/>
            <a:ext cx="144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5" name="CustomShape 56"/>
          <p:cNvSpPr/>
          <p:nvPr/>
        </p:nvSpPr>
        <p:spPr>
          <a:xfrm>
            <a:off x="5519880" y="4752360"/>
            <a:ext cx="100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6" name="CustomShape 57"/>
          <p:cNvSpPr/>
          <p:nvPr/>
        </p:nvSpPr>
        <p:spPr>
          <a:xfrm>
            <a:off x="6445440" y="4758120"/>
            <a:ext cx="421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7" name="CustomShape 58"/>
          <p:cNvSpPr/>
          <p:nvPr/>
        </p:nvSpPr>
        <p:spPr>
          <a:xfrm>
            <a:off x="6488640" y="4758480"/>
            <a:ext cx="3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8" name="CustomShape 59"/>
          <p:cNvSpPr/>
          <p:nvPr/>
        </p:nvSpPr>
        <p:spPr>
          <a:xfrm>
            <a:off x="1189080" y="4724280"/>
            <a:ext cx="6136560" cy="529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59" name="CustomShape 60"/>
          <p:cNvSpPr/>
          <p:nvPr/>
        </p:nvSpPr>
        <p:spPr>
          <a:xfrm>
            <a:off x="7230240" y="4754880"/>
            <a:ext cx="4608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0" name="CustomShape 61"/>
          <p:cNvSpPr/>
          <p:nvPr/>
        </p:nvSpPr>
        <p:spPr>
          <a:xfrm>
            <a:off x="7254360" y="4758120"/>
            <a:ext cx="284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1" name="CustomShape 62"/>
          <p:cNvSpPr/>
          <p:nvPr/>
        </p:nvSpPr>
        <p:spPr>
          <a:xfrm>
            <a:off x="7301160" y="4766760"/>
            <a:ext cx="91800" cy="540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2" name="CustomShape 63"/>
          <p:cNvSpPr/>
          <p:nvPr/>
        </p:nvSpPr>
        <p:spPr>
          <a:xfrm>
            <a:off x="7280640" y="4773240"/>
            <a:ext cx="262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3" name="CustomShape 64"/>
          <p:cNvSpPr/>
          <p:nvPr/>
        </p:nvSpPr>
        <p:spPr>
          <a:xfrm>
            <a:off x="6732000" y="4736520"/>
            <a:ext cx="2376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4" name="CustomShape 65"/>
          <p:cNvSpPr/>
          <p:nvPr/>
        </p:nvSpPr>
        <p:spPr>
          <a:xfrm>
            <a:off x="1798920" y="4738320"/>
            <a:ext cx="1839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5" name="CustomShape 66"/>
          <p:cNvSpPr/>
          <p:nvPr/>
        </p:nvSpPr>
        <p:spPr>
          <a:xfrm>
            <a:off x="6120360" y="4737240"/>
            <a:ext cx="143280" cy="46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6" name="CustomShape 67"/>
          <p:cNvSpPr/>
          <p:nvPr/>
        </p:nvSpPr>
        <p:spPr>
          <a:xfrm>
            <a:off x="6121440" y="4733280"/>
            <a:ext cx="52200" cy="28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7" name="CustomShape 68"/>
          <p:cNvSpPr/>
          <p:nvPr/>
        </p:nvSpPr>
        <p:spPr>
          <a:xfrm>
            <a:off x="6369840" y="4770000"/>
            <a:ext cx="136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8" name="CustomShape 69"/>
          <p:cNvSpPr/>
          <p:nvPr/>
        </p:nvSpPr>
        <p:spPr>
          <a:xfrm>
            <a:off x="5913360" y="4733280"/>
            <a:ext cx="237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69" name="CustomShape 70"/>
          <p:cNvSpPr/>
          <p:nvPr/>
        </p:nvSpPr>
        <p:spPr>
          <a:xfrm>
            <a:off x="5938200" y="4733280"/>
            <a:ext cx="46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0" name="CustomShape 71"/>
          <p:cNvSpPr/>
          <p:nvPr/>
        </p:nvSpPr>
        <p:spPr>
          <a:xfrm>
            <a:off x="6365520" y="4775040"/>
            <a:ext cx="327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1" name="CustomShape 72"/>
          <p:cNvSpPr/>
          <p:nvPr/>
        </p:nvSpPr>
        <p:spPr>
          <a:xfrm>
            <a:off x="6156360" y="4761000"/>
            <a:ext cx="302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2" name="CustomShape 73"/>
          <p:cNvSpPr/>
          <p:nvPr/>
        </p:nvSpPr>
        <p:spPr>
          <a:xfrm>
            <a:off x="5756400" y="4733280"/>
            <a:ext cx="255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3" name="CustomShape 74"/>
          <p:cNvSpPr/>
          <p:nvPr/>
        </p:nvSpPr>
        <p:spPr>
          <a:xfrm>
            <a:off x="5970960" y="4768920"/>
            <a:ext cx="525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4" name="CustomShape 75"/>
          <p:cNvSpPr/>
          <p:nvPr/>
        </p:nvSpPr>
        <p:spPr>
          <a:xfrm>
            <a:off x="5706000" y="4755960"/>
            <a:ext cx="90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5" name="CustomShape 76"/>
          <p:cNvSpPr/>
          <p:nvPr/>
        </p:nvSpPr>
        <p:spPr>
          <a:xfrm>
            <a:off x="5716080" y="4755960"/>
            <a:ext cx="277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6" name="CustomShape 77"/>
          <p:cNvSpPr/>
          <p:nvPr/>
        </p:nvSpPr>
        <p:spPr>
          <a:xfrm>
            <a:off x="5591520" y="4754880"/>
            <a:ext cx="32760" cy="21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7" name="CustomShape 78"/>
          <p:cNvSpPr/>
          <p:nvPr/>
        </p:nvSpPr>
        <p:spPr>
          <a:xfrm>
            <a:off x="5142240" y="4728240"/>
            <a:ext cx="9108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8" name="CustomShape 79"/>
          <p:cNvSpPr/>
          <p:nvPr/>
        </p:nvSpPr>
        <p:spPr>
          <a:xfrm>
            <a:off x="5234400" y="4728240"/>
            <a:ext cx="111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79" name="CustomShape 80"/>
          <p:cNvSpPr/>
          <p:nvPr/>
        </p:nvSpPr>
        <p:spPr>
          <a:xfrm>
            <a:off x="5715000" y="4771440"/>
            <a:ext cx="2088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0" name="CustomShape 81"/>
          <p:cNvSpPr/>
          <p:nvPr/>
        </p:nvSpPr>
        <p:spPr>
          <a:xfrm>
            <a:off x="5082480" y="4727520"/>
            <a:ext cx="29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1" name="CustomShape 82"/>
          <p:cNvSpPr/>
          <p:nvPr/>
        </p:nvSpPr>
        <p:spPr>
          <a:xfrm>
            <a:off x="5226120" y="4751640"/>
            <a:ext cx="3492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2" name="CustomShape 83"/>
          <p:cNvSpPr/>
          <p:nvPr/>
        </p:nvSpPr>
        <p:spPr>
          <a:xfrm>
            <a:off x="4986720" y="4731840"/>
            <a:ext cx="34560" cy="21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3" name="CustomShape 84"/>
          <p:cNvSpPr/>
          <p:nvPr/>
        </p:nvSpPr>
        <p:spPr>
          <a:xfrm>
            <a:off x="5160960" y="4752360"/>
            <a:ext cx="291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4" name="CustomShape 85"/>
          <p:cNvSpPr/>
          <p:nvPr/>
        </p:nvSpPr>
        <p:spPr>
          <a:xfrm>
            <a:off x="5191200" y="4765680"/>
            <a:ext cx="83520" cy="540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5" name="CustomShape 86"/>
          <p:cNvSpPr/>
          <p:nvPr/>
        </p:nvSpPr>
        <p:spPr>
          <a:xfrm>
            <a:off x="5199120" y="4768920"/>
            <a:ext cx="118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6" name="CustomShape 87"/>
          <p:cNvSpPr/>
          <p:nvPr/>
        </p:nvSpPr>
        <p:spPr>
          <a:xfrm>
            <a:off x="4826520" y="4758480"/>
            <a:ext cx="79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7" name="CustomShape 88"/>
          <p:cNvSpPr/>
          <p:nvPr/>
        </p:nvSpPr>
        <p:spPr>
          <a:xfrm>
            <a:off x="5013360" y="4768920"/>
            <a:ext cx="95400" cy="21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8" name="CustomShape 89"/>
          <p:cNvSpPr/>
          <p:nvPr/>
        </p:nvSpPr>
        <p:spPr>
          <a:xfrm>
            <a:off x="4587840" y="4728240"/>
            <a:ext cx="2628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89" name="CustomShape 90"/>
          <p:cNvSpPr/>
          <p:nvPr/>
        </p:nvSpPr>
        <p:spPr>
          <a:xfrm>
            <a:off x="4588560" y="4728240"/>
            <a:ext cx="28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0" name="CustomShape 91"/>
          <p:cNvSpPr/>
          <p:nvPr/>
        </p:nvSpPr>
        <p:spPr>
          <a:xfrm>
            <a:off x="4902120" y="4756680"/>
            <a:ext cx="3672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1" name="CustomShape 92"/>
          <p:cNvSpPr/>
          <p:nvPr/>
        </p:nvSpPr>
        <p:spPr>
          <a:xfrm>
            <a:off x="4470120" y="4731840"/>
            <a:ext cx="302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2" name="CustomShape 93"/>
          <p:cNvSpPr/>
          <p:nvPr/>
        </p:nvSpPr>
        <p:spPr>
          <a:xfrm>
            <a:off x="4306680" y="4728240"/>
            <a:ext cx="2772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3" name="CustomShape 94"/>
          <p:cNvSpPr/>
          <p:nvPr/>
        </p:nvSpPr>
        <p:spPr>
          <a:xfrm>
            <a:off x="4506120" y="4771800"/>
            <a:ext cx="42480" cy="21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4" name="CustomShape 95"/>
          <p:cNvSpPr/>
          <p:nvPr/>
        </p:nvSpPr>
        <p:spPr>
          <a:xfrm>
            <a:off x="2788920" y="4728960"/>
            <a:ext cx="715680" cy="11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5" name="CustomShape 96"/>
          <p:cNvSpPr/>
          <p:nvPr/>
        </p:nvSpPr>
        <p:spPr>
          <a:xfrm>
            <a:off x="3444120" y="4737240"/>
            <a:ext cx="165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6" name="CustomShape 97"/>
          <p:cNvSpPr/>
          <p:nvPr/>
        </p:nvSpPr>
        <p:spPr>
          <a:xfrm>
            <a:off x="2761200" y="4732560"/>
            <a:ext cx="266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7" name="CustomShape 98"/>
          <p:cNvSpPr/>
          <p:nvPr/>
        </p:nvSpPr>
        <p:spPr>
          <a:xfrm>
            <a:off x="3533400" y="4730040"/>
            <a:ext cx="6444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8" name="CustomShape 99"/>
          <p:cNvSpPr/>
          <p:nvPr/>
        </p:nvSpPr>
        <p:spPr>
          <a:xfrm>
            <a:off x="3505680" y="4728960"/>
            <a:ext cx="3276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99" name="CustomShape 100"/>
          <p:cNvSpPr/>
          <p:nvPr/>
        </p:nvSpPr>
        <p:spPr>
          <a:xfrm>
            <a:off x="3501720" y="4767480"/>
            <a:ext cx="255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0" name="CustomShape 101"/>
          <p:cNvSpPr/>
          <p:nvPr/>
        </p:nvSpPr>
        <p:spPr>
          <a:xfrm>
            <a:off x="3360960" y="4764960"/>
            <a:ext cx="4392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1" name="CustomShape 102"/>
          <p:cNvSpPr/>
          <p:nvPr/>
        </p:nvSpPr>
        <p:spPr>
          <a:xfrm>
            <a:off x="3368520" y="4776480"/>
            <a:ext cx="262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2" name="CustomShape 103"/>
          <p:cNvSpPr/>
          <p:nvPr/>
        </p:nvSpPr>
        <p:spPr>
          <a:xfrm>
            <a:off x="2542320" y="4739760"/>
            <a:ext cx="118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3" name="CustomShape 104"/>
          <p:cNvSpPr/>
          <p:nvPr/>
        </p:nvSpPr>
        <p:spPr>
          <a:xfrm>
            <a:off x="2366280" y="4733280"/>
            <a:ext cx="460440" cy="64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4" name="CustomShape 105"/>
          <p:cNvSpPr/>
          <p:nvPr/>
        </p:nvSpPr>
        <p:spPr>
          <a:xfrm>
            <a:off x="1995120" y="4739760"/>
            <a:ext cx="7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5" name="CustomShape 106"/>
          <p:cNvSpPr/>
          <p:nvPr/>
        </p:nvSpPr>
        <p:spPr>
          <a:xfrm>
            <a:off x="1996920" y="4737240"/>
            <a:ext cx="6336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6" name="CustomShape 107"/>
          <p:cNvSpPr/>
          <p:nvPr/>
        </p:nvSpPr>
        <p:spPr>
          <a:xfrm>
            <a:off x="2058840" y="4736520"/>
            <a:ext cx="4500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7" name="CustomShape 108"/>
          <p:cNvSpPr/>
          <p:nvPr/>
        </p:nvSpPr>
        <p:spPr>
          <a:xfrm>
            <a:off x="2325600" y="4737240"/>
            <a:ext cx="201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8" name="CustomShape 109"/>
          <p:cNvSpPr/>
          <p:nvPr/>
        </p:nvSpPr>
        <p:spPr>
          <a:xfrm>
            <a:off x="2303640" y="4738320"/>
            <a:ext cx="208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09" name="CustomShape 110"/>
          <p:cNvSpPr/>
          <p:nvPr/>
        </p:nvSpPr>
        <p:spPr>
          <a:xfrm>
            <a:off x="2216880" y="4737240"/>
            <a:ext cx="302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0" name="CustomShape 111"/>
          <p:cNvSpPr/>
          <p:nvPr/>
        </p:nvSpPr>
        <p:spPr>
          <a:xfrm>
            <a:off x="2248200" y="4737240"/>
            <a:ext cx="230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1" name="CustomShape 112"/>
          <p:cNvSpPr/>
          <p:nvPr/>
        </p:nvSpPr>
        <p:spPr>
          <a:xfrm>
            <a:off x="2265120" y="4734360"/>
            <a:ext cx="37440" cy="28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2" name="CustomShape 113"/>
          <p:cNvSpPr/>
          <p:nvPr/>
        </p:nvSpPr>
        <p:spPr>
          <a:xfrm>
            <a:off x="3175200" y="4775040"/>
            <a:ext cx="262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3" name="CustomShape 114"/>
          <p:cNvSpPr/>
          <p:nvPr/>
        </p:nvSpPr>
        <p:spPr>
          <a:xfrm>
            <a:off x="3044880" y="4773960"/>
            <a:ext cx="136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4" name="CustomShape 115"/>
          <p:cNvSpPr/>
          <p:nvPr/>
        </p:nvSpPr>
        <p:spPr>
          <a:xfrm>
            <a:off x="2874600" y="4773960"/>
            <a:ext cx="169200" cy="11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5" name="CustomShape 116"/>
          <p:cNvSpPr/>
          <p:nvPr/>
        </p:nvSpPr>
        <p:spPr>
          <a:xfrm>
            <a:off x="3000240" y="4786560"/>
            <a:ext cx="2448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6" name="CustomShape 117"/>
          <p:cNvSpPr/>
          <p:nvPr/>
        </p:nvSpPr>
        <p:spPr>
          <a:xfrm>
            <a:off x="2669400" y="4762440"/>
            <a:ext cx="40320" cy="7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7" name="CustomShape 118"/>
          <p:cNvSpPr/>
          <p:nvPr/>
        </p:nvSpPr>
        <p:spPr>
          <a:xfrm>
            <a:off x="2710800" y="4763160"/>
            <a:ext cx="154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8" name="CustomShape 119"/>
          <p:cNvSpPr/>
          <p:nvPr/>
        </p:nvSpPr>
        <p:spPr>
          <a:xfrm>
            <a:off x="2694240" y="4762440"/>
            <a:ext cx="14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19" name="CustomShape 120"/>
          <p:cNvSpPr/>
          <p:nvPr/>
        </p:nvSpPr>
        <p:spPr>
          <a:xfrm>
            <a:off x="2135880" y="4735080"/>
            <a:ext cx="230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20" name="CustomShape 121"/>
          <p:cNvSpPr/>
          <p:nvPr/>
        </p:nvSpPr>
        <p:spPr>
          <a:xfrm>
            <a:off x="1537200" y="4739040"/>
            <a:ext cx="1296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21" name="CustomShape 122"/>
          <p:cNvSpPr/>
          <p:nvPr/>
        </p:nvSpPr>
        <p:spPr>
          <a:xfrm>
            <a:off x="1328400" y="4764240"/>
            <a:ext cx="14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22" name="CustomShape 123"/>
          <p:cNvSpPr/>
          <p:nvPr/>
        </p:nvSpPr>
        <p:spPr>
          <a:xfrm>
            <a:off x="1258200" y="4764240"/>
            <a:ext cx="691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23" name="PlaceHolder 12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4" name="PlaceHolder 12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023760" y="1525680"/>
            <a:ext cx="4644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0" name="CustomShape 2"/>
          <p:cNvSpPr/>
          <p:nvPr/>
        </p:nvSpPr>
        <p:spPr>
          <a:xfrm>
            <a:off x="9019080" y="1532880"/>
            <a:ext cx="133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1" name="CustomShape 3"/>
          <p:cNvSpPr/>
          <p:nvPr/>
        </p:nvSpPr>
        <p:spPr>
          <a:xfrm>
            <a:off x="9033120" y="1531800"/>
            <a:ext cx="28800" cy="50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2" name="CustomShape 4"/>
          <p:cNvSpPr/>
          <p:nvPr/>
        </p:nvSpPr>
        <p:spPr>
          <a:xfrm>
            <a:off x="8876160" y="1526760"/>
            <a:ext cx="3096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3" name="CustomShape 5"/>
          <p:cNvSpPr/>
          <p:nvPr/>
        </p:nvSpPr>
        <p:spPr>
          <a:xfrm>
            <a:off x="8859240" y="1531800"/>
            <a:ext cx="2988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4" name="CustomShape 6"/>
          <p:cNvSpPr/>
          <p:nvPr/>
        </p:nvSpPr>
        <p:spPr>
          <a:xfrm>
            <a:off x="9004680" y="1537920"/>
            <a:ext cx="5724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5" name="CustomShape 7"/>
          <p:cNvSpPr/>
          <p:nvPr/>
        </p:nvSpPr>
        <p:spPr>
          <a:xfrm>
            <a:off x="8750880" y="1523160"/>
            <a:ext cx="2880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6" name="CustomShape 8"/>
          <p:cNvSpPr/>
          <p:nvPr/>
        </p:nvSpPr>
        <p:spPr>
          <a:xfrm>
            <a:off x="8631720" y="1521720"/>
            <a:ext cx="6804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7" name="CustomShape 9"/>
          <p:cNvSpPr/>
          <p:nvPr/>
        </p:nvSpPr>
        <p:spPr>
          <a:xfrm>
            <a:off x="8605800" y="1525680"/>
            <a:ext cx="2520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8" name="CustomShape 10"/>
          <p:cNvSpPr/>
          <p:nvPr/>
        </p:nvSpPr>
        <p:spPr>
          <a:xfrm>
            <a:off x="8785440" y="1529280"/>
            <a:ext cx="2160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69" name="CustomShape 11"/>
          <p:cNvSpPr/>
          <p:nvPr/>
        </p:nvSpPr>
        <p:spPr>
          <a:xfrm>
            <a:off x="8771400" y="1532880"/>
            <a:ext cx="252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0" name="CustomShape 12"/>
          <p:cNvSpPr/>
          <p:nvPr/>
        </p:nvSpPr>
        <p:spPr>
          <a:xfrm>
            <a:off x="8808120" y="153432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1" name="CustomShape 13"/>
          <p:cNvSpPr/>
          <p:nvPr/>
        </p:nvSpPr>
        <p:spPr>
          <a:xfrm>
            <a:off x="8883360" y="1537920"/>
            <a:ext cx="52560" cy="75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2" name="CustomShape 14"/>
          <p:cNvSpPr/>
          <p:nvPr/>
        </p:nvSpPr>
        <p:spPr>
          <a:xfrm>
            <a:off x="8826120" y="1535400"/>
            <a:ext cx="3240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3" name="CustomShape 15"/>
          <p:cNvSpPr/>
          <p:nvPr/>
        </p:nvSpPr>
        <p:spPr>
          <a:xfrm>
            <a:off x="8810640" y="1537920"/>
            <a:ext cx="1440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4" name="CustomShape 16"/>
          <p:cNvSpPr/>
          <p:nvPr/>
        </p:nvSpPr>
        <p:spPr>
          <a:xfrm>
            <a:off x="8614080" y="1531800"/>
            <a:ext cx="6336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5" name="CustomShape 17"/>
          <p:cNvSpPr/>
          <p:nvPr/>
        </p:nvSpPr>
        <p:spPr>
          <a:xfrm>
            <a:off x="8722440" y="153288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6" name="CustomShape 18"/>
          <p:cNvSpPr/>
          <p:nvPr/>
        </p:nvSpPr>
        <p:spPr>
          <a:xfrm>
            <a:off x="8448480" y="153432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7" name="CustomShape 19"/>
          <p:cNvSpPr/>
          <p:nvPr/>
        </p:nvSpPr>
        <p:spPr>
          <a:xfrm>
            <a:off x="8667720" y="1534320"/>
            <a:ext cx="3240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8" name="CustomShape 20"/>
          <p:cNvSpPr/>
          <p:nvPr/>
        </p:nvSpPr>
        <p:spPr>
          <a:xfrm>
            <a:off x="8559360" y="1529280"/>
            <a:ext cx="2268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79" name="CustomShape 21"/>
          <p:cNvSpPr/>
          <p:nvPr/>
        </p:nvSpPr>
        <p:spPr>
          <a:xfrm>
            <a:off x="8716320" y="1531800"/>
            <a:ext cx="36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0" name="CustomShape 22"/>
          <p:cNvSpPr/>
          <p:nvPr/>
        </p:nvSpPr>
        <p:spPr>
          <a:xfrm>
            <a:off x="8700840" y="1531800"/>
            <a:ext cx="2052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1" name="CustomShape 23"/>
          <p:cNvSpPr/>
          <p:nvPr/>
        </p:nvSpPr>
        <p:spPr>
          <a:xfrm>
            <a:off x="8355600" y="1534320"/>
            <a:ext cx="140760" cy="223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2" name="CustomShape 24"/>
          <p:cNvSpPr/>
          <p:nvPr/>
        </p:nvSpPr>
        <p:spPr>
          <a:xfrm>
            <a:off x="8452080" y="1529280"/>
            <a:ext cx="7020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3" name="CustomShape 25"/>
          <p:cNvSpPr/>
          <p:nvPr/>
        </p:nvSpPr>
        <p:spPr>
          <a:xfrm>
            <a:off x="8523360" y="1531800"/>
            <a:ext cx="100080" cy="111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4" name="CustomShape 26"/>
          <p:cNvSpPr/>
          <p:nvPr/>
        </p:nvSpPr>
        <p:spPr>
          <a:xfrm>
            <a:off x="8878320" y="1552680"/>
            <a:ext cx="61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5" name="CustomShape 27"/>
          <p:cNvSpPr/>
          <p:nvPr/>
        </p:nvSpPr>
        <p:spPr>
          <a:xfrm>
            <a:off x="8826120" y="1542960"/>
            <a:ext cx="87120" cy="86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6" name="CustomShape 28"/>
          <p:cNvSpPr/>
          <p:nvPr/>
        </p:nvSpPr>
        <p:spPr>
          <a:xfrm>
            <a:off x="8668800" y="1544040"/>
            <a:ext cx="5148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7" name="CustomShape 29"/>
          <p:cNvSpPr/>
          <p:nvPr/>
        </p:nvSpPr>
        <p:spPr>
          <a:xfrm>
            <a:off x="8420040" y="1527840"/>
            <a:ext cx="27360" cy="50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8" name="CustomShape 30"/>
          <p:cNvSpPr/>
          <p:nvPr/>
        </p:nvSpPr>
        <p:spPr>
          <a:xfrm>
            <a:off x="8361720" y="1529280"/>
            <a:ext cx="1548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89" name="CustomShape 31"/>
          <p:cNvSpPr/>
          <p:nvPr/>
        </p:nvSpPr>
        <p:spPr>
          <a:xfrm>
            <a:off x="4649400" y="1566000"/>
            <a:ext cx="144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0" name="CustomShape 32"/>
          <p:cNvSpPr/>
          <p:nvPr/>
        </p:nvSpPr>
        <p:spPr>
          <a:xfrm>
            <a:off x="4768560" y="1564920"/>
            <a:ext cx="61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1" name="CustomShape 33"/>
          <p:cNvSpPr/>
          <p:nvPr/>
        </p:nvSpPr>
        <p:spPr>
          <a:xfrm>
            <a:off x="6714360" y="1521720"/>
            <a:ext cx="45360" cy="64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2" name="CustomShape 34"/>
          <p:cNvSpPr/>
          <p:nvPr/>
        </p:nvSpPr>
        <p:spPr>
          <a:xfrm>
            <a:off x="5654520" y="1546560"/>
            <a:ext cx="2052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3" name="CustomShape 35"/>
          <p:cNvSpPr/>
          <p:nvPr/>
        </p:nvSpPr>
        <p:spPr>
          <a:xfrm>
            <a:off x="5610600" y="1562400"/>
            <a:ext cx="2736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4" name="CustomShape 36"/>
          <p:cNvSpPr/>
          <p:nvPr/>
        </p:nvSpPr>
        <p:spPr>
          <a:xfrm>
            <a:off x="4058640" y="1568520"/>
            <a:ext cx="2628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5" name="CustomShape 37"/>
          <p:cNvSpPr/>
          <p:nvPr/>
        </p:nvSpPr>
        <p:spPr>
          <a:xfrm>
            <a:off x="7656480" y="1530360"/>
            <a:ext cx="4536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6" name="CustomShape 38"/>
          <p:cNvSpPr/>
          <p:nvPr/>
        </p:nvSpPr>
        <p:spPr>
          <a:xfrm>
            <a:off x="4694760" y="1525680"/>
            <a:ext cx="1332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7" name="CustomShape 39"/>
          <p:cNvSpPr/>
          <p:nvPr/>
        </p:nvSpPr>
        <p:spPr>
          <a:xfrm>
            <a:off x="7602840" y="1527840"/>
            <a:ext cx="5256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8" name="CustomShape 40"/>
          <p:cNvSpPr/>
          <p:nvPr/>
        </p:nvSpPr>
        <p:spPr>
          <a:xfrm>
            <a:off x="1937520" y="1559880"/>
            <a:ext cx="50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199" name="CustomShape 41"/>
          <p:cNvSpPr/>
          <p:nvPr/>
        </p:nvSpPr>
        <p:spPr>
          <a:xfrm>
            <a:off x="1321920" y="1521720"/>
            <a:ext cx="252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0" name="CustomShape 42"/>
          <p:cNvSpPr/>
          <p:nvPr/>
        </p:nvSpPr>
        <p:spPr>
          <a:xfrm>
            <a:off x="8111520" y="1529280"/>
            <a:ext cx="133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1" name="CustomShape 43"/>
          <p:cNvSpPr/>
          <p:nvPr/>
        </p:nvSpPr>
        <p:spPr>
          <a:xfrm>
            <a:off x="8174520" y="1545120"/>
            <a:ext cx="504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2" name="CustomShape 44"/>
          <p:cNvSpPr/>
          <p:nvPr/>
        </p:nvSpPr>
        <p:spPr>
          <a:xfrm>
            <a:off x="7462440" y="155376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3" name="CustomShape 45"/>
          <p:cNvSpPr/>
          <p:nvPr/>
        </p:nvSpPr>
        <p:spPr>
          <a:xfrm>
            <a:off x="8115120" y="1531800"/>
            <a:ext cx="169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4" name="CustomShape 46"/>
          <p:cNvSpPr/>
          <p:nvPr/>
        </p:nvSpPr>
        <p:spPr>
          <a:xfrm>
            <a:off x="8129160" y="1529280"/>
            <a:ext cx="133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5" name="CustomShape 47"/>
          <p:cNvSpPr/>
          <p:nvPr/>
        </p:nvSpPr>
        <p:spPr>
          <a:xfrm>
            <a:off x="8092440" y="1530360"/>
            <a:ext cx="2160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6" name="CustomShape 48"/>
          <p:cNvSpPr/>
          <p:nvPr/>
        </p:nvSpPr>
        <p:spPr>
          <a:xfrm>
            <a:off x="3070080" y="1552680"/>
            <a:ext cx="1440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7" name="CustomShape 49"/>
          <p:cNvSpPr/>
          <p:nvPr/>
        </p:nvSpPr>
        <p:spPr>
          <a:xfrm>
            <a:off x="6397560" y="1567440"/>
            <a:ext cx="144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8" name="CustomShape 50"/>
          <p:cNvSpPr/>
          <p:nvPr/>
        </p:nvSpPr>
        <p:spPr>
          <a:xfrm>
            <a:off x="6347520" y="1556280"/>
            <a:ext cx="48960" cy="1368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09" name="CustomShape 51"/>
          <p:cNvSpPr/>
          <p:nvPr/>
        </p:nvSpPr>
        <p:spPr>
          <a:xfrm>
            <a:off x="1171800" y="1514520"/>
            <a:ext cx="7173000" cy="6300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0" name="CustomShape 52"/>
          <p:cNvSpPr/>
          <p:nvPr/>
        </p:nvSpPr>
        <p:spPr>
          <a:xfrm>
            <a:off x="5633280" y="1559880"/>
            <a:ext cx="720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1" name="CustomShape 53"/>
          <p:cNvSpPr/>
          <p:nvPr/>
        </p:nvSpPr>
        <p:spPr>
          <a:xfrm>
            <a:off x="4076640" y="1567440"/>
            <a:ext cx="2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2" name="CustomShape 54"/>
          <p:cNvSpPr/>
          <p:nvPr/>
        </p:nvSpPr>
        <p:spPr>
          <a:xfrm>
            <a:off x="7256520" y="1567440"/>
            <a:ext cx="1800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3" name="CustomShape 55"/>
          <p:cNvSpPr/>
          <p:nvPr/>
        </p:nvSpPr>
        <p:spPr>
          <a:xfrm>
            <a:off x="8227080" y="1529280"/>
            <a:ext cx="2880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4" name="CustomShape 56"/>
          <p:cNvSpPr/>
          <p:nvPr/>
        </p:nvSpPr>
        <p:spPr>
          <a:xfrm>
            <a:off x="8499600" y="1552680"/>
            <a:ext cx="3240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5" name="CustomShape 57"/>
          <p:cNvSpPr/>
          <p:nvPr/>
        </p:nvSpPr>
        <p:spPr>
          <a:xfrm>
            <a:off x="8284320" y="1540440"/>
            <a:ext cx="44280" cy="50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6" name="CustomShape 58"/>
          <p:cNvSpPr/>
          <p:nvPr/>
        </p:nvSpPr>
        <p:spPr>
          <a:xfrm>
            <a:off x="8331840" y="1542960"/>
            <a:ext cx="2052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7" name="CustomShape 59"/>
          <p:cNvSpPr/>
          <p:nvPr/>
        </p:nvSpPr>
        <p:spPr>
          <a:xfrm>
            <a:off x="8011440" y="1525680"/>
            <a:ext cx="76320" cy="86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8" name="CustomShape 60"/>
          <p:cNvSpPr/>
          <p:nvPr/>
        </p:nvSpPr>
        <p:spPr>
          <a:xfrm>
            <a:off x="8281800" y="1550160"/>
            <a:ext cx="1908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19" name="CustomShape 61"/>
          <p:cNvSpPr/>
          <p:nvPr/>
        </p:nvSpPr>
        <p:spPr>
          <a:xfrm>
            <a:off x="8132760" y="1549080"/>
            <a:ext cx="4284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0" name="CustomShape 62"/>
          <p:cNvSpPr/>
          <p:nvPr/>
        </p:nvSpPr>
        <p:spPr>
          <a:xfrm>
            <a:off x="8177040" y="1550160"/>
            <a:ext cx="262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1" name="CustomShape 63"/>
          <p:cNvSpPr/>
          <p:nvPr/>
        </p:nvSpPr>
        <p:spPr>
          <a:xfrm>
            <a:off x="8220960" y="1555200"/>
            <a:ext cx="33480" cy="3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2" name="CustomShape 64"/>
          <p:cNvSpPr/>
          <p:nvPr/>
        </p:nvSpPr>
        <p:spPr>
          <a:xfrm>
            <a:off x="7730280" y="1549080"/>
            <a:ext cx="4536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3" name="CustomShape 65"/>
          <p:cNvSpPr/>
          <p:nvPr/>
        </p:nvSpPr>
        <p:spPr>
          <a:xfrm>
            <a:off x="7864920" y="1557720"/>
            <a:ext cx="16920" cy="50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4" name="CustomShape 66"/>
          <p:cNvSpPr/>
          <p:nvPr/>
        </p:nvSpPr>
        <p:spPr>
          <a:xfrm>
            <a:off x="7720920" y="1563840"/>
            <a:ext cx="8712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5" name="CustomShape 67"/>
          <p:cNvSpPr/>
          <p:nvPr/>
        </p:nvSpPr>
        <p:spPr>
          <a:xfrm>
            <a:off x="7218360" y="1546560"/>
            <a:ext cx="7200" cy="75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6" name="CustomShape 68"/>
          <p:cNvSpPr/>
          <p:nvPr/>
        </p:nvSpPr>
        <p:spPr>
          <a:xfrm>
            <a:off x="6715800" y="1568520"/>
            <a:ext cx="71640" cy="75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7" name="CustomShape 69"/>
          <p:cNvSpPr/>
          <p:nvPr/>
        </p:nvSpPr>
        <p:spPr>
          <a:xfrm>
            <a:off x="6756120" y="1566000"/>
            <a:ext cx="11880" cy="14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8" name="CustomShape 70"/>
          <p:cNvSpPr/>
          <p:nvPr/>
        </p:nvSpPr>
        <p:spPr>
          <a:xfrm>
            <a:off x="1190880" y="1517040"/>
            <a:ext cx="2736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29" name="CustomShape 71"/>
          <p:cNvSpPr/>
          <p:nvPr/>
        </p:nvSpPr>
        <p:spPr>
          <a:xfrm>
            <a:off x="1142280" y="1519560"/>
            <a:ext cx="2160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30" name="CustomShape 72"/>
          <p:cNvSpPr/>
          <p:nvPr/>
        </p:nvSpPr>
        <p:spPr>
          <a:xfrm>
            <a:off x="4988880" y="1573560"/>
            <a:ext cx="23760" cy="252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31" name="CustomShape 73"/>
          <p:cNvSpPr/>
          <p:nvPr/>
        </p:nvSpPr>
        <p:spPr>
          <a:xfrm>
            <a:off x="4623120" y="1566000"/>
            <a:ext cx="10800" cy="396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32" name="CustomShape 74"/>
          <p:cNvSpPr/>
          <p:nvPr/>
        </p:nvSpPr>
        <p:spPr>
          <a:xfrm>
            <a:off x="4305240" y="1571040"/>
            <a:ext cx="44280" cy="5040"/>
          </a:xfrm>
          <a:prstGeom prst="rect">
            <a:avLst/>
          </a:prstGeom>
          <a:solidFill>
            <a:srgbClr val="57bce5"/>
          </a:solidFill>
          <a:ln>
            <a:noFill/>
          </a:ln>
        </p:spPr>
      </p:sp>
      <p:sp>
        <p:nvSpPr>
          <p:cNvPr id="233" name="PlaceHolder 7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34" name="PlaceHolder 7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wmf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wmf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jpe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jpe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7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wmf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wmf"/><Relationship Id="rId11" Type="http://schemas.openxmlformats.org/officeDocument/2006/relationships/image" Target="../media/image38.png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2240" y="1847520"/>
            <a:ext cx="6028200" cy="2613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" fill="freeze">
                      <p:stCondLst>
                        <p:cond delay="indefinite"/>
                      </p:stCondLst>
                      <p:childTnLst>
                        <p:par>
                          <p:cTn id="7" fill="freeze">
                            <p:stCondLst>
                              <p:cond delay="0"/>
                            </p:stCondLst>
                            <p:childTnLst>
                              <p:par>
                                <p:cTn id="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	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EC2 High Performance Instances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45360" y="1523880"/>
            <a:ext cx="8945280" cy="441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High-Memory Instances: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High-Memory Extra Large Instance 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17.1 GiB memory, 6.5 ECU (2 virtual cores with 3.25 EC2 Compute Units each), 420 GB of local instance storage, 64-bit platform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High-Memory Double Extra Large Instance 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34.2 GiB of memory, 13 EC2 Compute Units (4 virtual cores with 3.25 EC2 Compute Units each), 850 GB of local instance storage, 64-bit platform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High-Memory Quadruple Extra Large Instance 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68.4 GiB of memory, 26 EC2 Compute Units (8 virtual cores with 3.25 EC2 Compute Units each), 1690 GB of local instance storage, 64-bit platform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High-CPU Instances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High-CPU Medium Instance 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1.7 GiB of memory, 5 EC2 Compute Units (2 virtual cores with 2.5 EC2 Compute Units each), 350 GB of local instance storage, 32-bit or 64-bit platform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High-CPU Extra Large Instance 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7 GiB of memory, 20 EC2 Compute Units (8 virtual cores with 2.5 EC2 Compute Units each), 1690 GB of local instance storage, 64-bit platform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 Storage Instances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 Storage Eight Extra Large 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117 GiB memory, 35 EC2 Compute Units, </a:t>
            </a:r>
            <a:r>
              <a:rPr b="1" lang="en-IN" sz="1600">
                <a:solidFill>
                  <a:srgbClr val="209bcd"/>
                </a:solidFill>
                <a:latin typeface="Indie Flower"/>
              </a:rPr>
              <a:t>24 * 2 TB of hard disk drive local instance storage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, 64-bit platform, 10 Gigabit Ethernet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 I/O Instances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600">
                <a:solidFill>
                  <a:srgbClr val="eec517"/>
                </a:solidFill>
                <a:latin typeface="Indie Flower"/>
              </a:rPr>
              <a:t>High I/O Quadruple Extra Large 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60.5 GiB memory, 35 EC2 Compute Units, </a:t>
            </a:r>
            <a:r>
              <a:rPr b="1" lang="en-IN" sz="1600">
                <a:solidFill>
                  <a:srgbClr val="209bcd"/>
                </a:solidFill>
                <a:latin typeface="Indie Flower"/>
              </a:rPr>
              <a:t>2 * 1024 GB of SSD-based local instance storage</a:t>
            </a:r>
            <a:r>
              <a:rPr lang="en-IN" sz="1600">
                <a:solidFill>
                  <a:srgbClr val="ffffff"/>
                </a:solidFill>
                <a:latin typeface="Indie Flower"/>
              </a:rPr>
              <a:t>, 64-bit platform, 10 Gigabit Ethernet</a:t>
            </a:r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368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369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pic>
        <p:nvPicPr>
          <p:cNvPr id="37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680" y="155520"/>
            <a:ext cx="2665800" cy="598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366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366">
                                            <p:txEl>
                                              <p:pRg st="1276" end="1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	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EC2 Cluster Instances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45360" y="1600200"/>
            <a:ext cx="8945280" cy="441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Cluster Compute Instances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provide proportionally high CPU resources with increased network performance and are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well suited for High Performance Compute (HPC)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applications and other demanding network-bound applications.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Cluster Compute Eight Extra Large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60.5 GiB memory,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88 EC2 Compute Units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3370 GB of local instance storage, 64-bit platform, 10 Gigabit Ethernet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High Memory Cluster Instances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provide proportionally high CPU and memory resources with increased network performance, and are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well suited for memory-intensive applications including in-memory analytics, graph analysis, and scientific computing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High Memory Cluster Eight Extra Large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244 GiB memory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88 EC2 Compute Units, 240 GB of local instance storage, 64-bit platform, 10 Gigabit Ethernet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Cluster GPU Instances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provide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general-purpose graphics processing units (GPUs)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with proportionally high CPU and increased network performance for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applications benefitting from highly parallelized processing, including HPC, rendering and media processing applications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 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Cluster GPU Quadruple Extra Large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22 GiB memory, 33.5 EC2 Compute Units,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2 x NVIDIA Tesla “Fermi” M2050 GPUs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1690 GB of local instance storage, 64-bit platform, 10 Gigabit Ethernet.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374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375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pic>
        <p:nvPicPr>
          <p:cNvPr id="37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680" y="155520"/>
            <a:ext cx="2665800" cy="598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62" dur="indefinite" restart="never" nodeType="tmRoot">
          <p:childTnLst>
            <p:seq>
              <p:cTn id="263" dur="indefinite" nodeType="mainSeq">
                <p:childTnLst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372">
                                            <p:txEl>
                                              <p:pRg st="0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500"/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500"/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500"/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500"/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372">
                                            <p:txEl>
                                              <p:pRg st="1212" end="1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	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EC2 Payment methods</a:t>
            </a:r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1142280" y="1905120"/>
            <a:ext cx="7543440" cy="449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2400">
                <a:solidFill>
                  <a:srgbClr val="209bcd"/>
                </a:solidFill>
                <a:latin typeface="Indie Flower"/>
              </a:rPr>
              <a:t>On-Demand Instances</a:t>
            </a:r>
            <a:r>
              <a:rPr lang="en-IN" sz="2400">
                <a:solidFill>
                  <a:srgbClr val="209bcd"/>
                </a:solidFill>
                <a:latin typeface="Indie Flower"/>
              </a:rPr>
              <a:t> 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let you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pay for compute capacity by the hour 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with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no long-term commitments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2400">
                <a:solidFill>
                  <a:srgbClr val="209bcd"/>
                </a:solidFill>
                <a:latin typeface="Indie Flower"/>
              </a:rPr>
              <a:t>Reserved Instances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 give you the option to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make a low, one-time payment for each instance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 you want to reserve and in turn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receive a significant discount on the hourly charge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 for that instance.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2400">
                <a:solidFill>
                  <a:srgbClr val="209bcd"/>
                </a:solidFill>
                <a:latin typeface="Indie Flower"/>
              </a:rPr>
              <a:t>Spot Instances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 allow customers to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bid on unused Amazon EC2 capacity 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and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run those instances for as long as their bid exceeds the current Spot Price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79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380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381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pic>
        <p:nvPicPr>
          <p:cNvPr id="38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680" y="155520"/>
            <a:ext cx="2665800" cy="598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88" dur="indefinite" restart="never" nodeType="tmRoot">
          <p:childTnLst>
            <p:seq>
              <p:cTn id="289" dur="indefinite" nodeType="mainSeq">
                <p:childTnLst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378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37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37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Amazon Elastic Block Store (EBS)</a:t>
            </a:r>
            <a:endParaRPr/>
          </a:p>
        </p:txBody>
      </p:sp>
      <p:sp>
        <p:nvSpPr>
          <p:cNvPr id="384" name="CustomShape 2"/>
          <p:cNvSpPr/>
          <p:nvPr/>
        </p:nvSpPr>
        <p:spPr>
          <a:xfrm>
            <a:off x="457200" y="1676520"/>
            <a:ext cx="845712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Provides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block level storage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volumes (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1 GB to 1 TB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) for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use with Amazon EC2 instances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Multiple volumes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can be mounted to the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same instance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EBS volumes are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network-attached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persist independently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from the life of an instance.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Storage volumes behave like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raw, unformatted block devices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allowing users to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create a file system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on top of Amazon EBS volumes, or use them in any other way you would use a block device (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like a hard drive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).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EBS volumes are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placed in a specific Availability Zone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can then be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attached to instances also in that same Availability Zone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Each storage volume is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automatically replicated within the same Availability Zone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EBS provides the ability to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create point-in-time snapshots of volumes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which are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persisted to Amazon S3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These snapshots can be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used as the starting point for new Amazon EBS volumes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protect data for long-term durability.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The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same snapshot can be used to instantiate as many volumes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as you wish.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These snapshots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can be copied across AWS regions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85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386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387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</p:spTree>
  </p:cSld>
  <p:transition spd="med">
    <p:fade/>
  </p:transition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500"/>
                                        <p:tgtEl>
                                          <p:spTgt spid="384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384">
                                            <p:txEl>
                                              <p:pRg st="1012" end="10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 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EBS Volumes</a:t>
            </a:r>
            <a:endParaRPr/>
          </a:p>
        </p:txBody>
      </p:sp>
      <p:sp>
        <p:nvSpPr>
          <p:cNvPr id="389" name="CustomShape 2"/>
          <p:cNvSpPr/>
          <p:nvPr/>
        </p:nvSpPr>
        <p:spPr>
          <a:xfrm>
            <a:off x="152280" y="1676520"/>
            <a:ext cx="891432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Standard volumes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offer storage for applications with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moderate or bursty I/O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requirements.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Standard volumes deliver approximately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100 IOPS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on average.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well suited for use as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boot volumes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where the burst capability provides fast instance start-up times.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Provisioned IOPS volumes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are designed to deliver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predictable, high performance for I/O intensive workloads such as databases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You specify an IOPS rate when creating a volume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EBS provisions that rate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for the lifetime of the volume.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EBS currently supports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up to 4000 IOPS per Provisioned IOPS volume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You can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stripe multiple volumes together to deliver thousands of IOPS per EC2 instance.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To enable your EC2 instances to fully utilize the IOPS provisioned on an EBS volume,: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Launch selected Amazon EC2 instance types as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“EBS-Optimized”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instances.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EBS-optimized instances deliver dedicated throughput between Amazon EC2 and Amazon EBS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with options between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500 Mbps and 1000 Mbps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depending on the instance type used.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EBS charges based 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per GB-month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per 1 million I/O requests</a:t>
            </a:r>
            <a:endParaRPr/>
          </a:p>
        </p:txBody>
      </p:sp>
      <p:sp>
        <p:nvSpPr>
          <p:cNvPr id="390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391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392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</p:spTree>
  </p:cSld>
  <p:transition spd="med">
    <p:fade/>
  </p:transition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500"/>
                                        <p:tgtEl>
                                          <p:spTgt spid="389">
                                            <p:txEl>
                                              <p:pRg st="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8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389">
                                            <p:txEl>
                                              <p:pRg st="1051" end="10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294560" y="351000"/>
            <a:ext cx="76197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Amazon Simple Storage Service (S3)</a:t>
            </a:r>
            <a:endParaRPr/>
          </a:p>
        </p:txBody>
      </p:sp>
      <p:sp>
        <p:nvSpPr>
          <p:cNvPr id="394" name="CustomShape 2"/>
          <p:cNvSpPr/>
          <p:nvPr/>
        </p:nvSpPr>
        <p:spPr>
          <a:xfrm>
            <a:off x="304920" y="1676520"/>
            <a:ext cx="860940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S3 provides a simple web services interface that can be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used to store and retrieve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any amount of data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at any time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from anywhere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on the web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Write, read, and delete objects containing from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1 byte to 5 terabytes of data each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The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number of objects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you can store is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unlimited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Each object is stored in a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bucket</a:t>
            </a:r>
            <a:r>
              <a:rPr lang="en-IN" sz="1400">
                <a:solidFill>
                  <a:srgbClr val="209bcd"/>
                </a:solidFill>
                <a:latin typeface="Indie Flower"/>
              </a:rPr>
              <a:t>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retrieved via a unique, developer-assigned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key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 bucket can be stored in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one of several Regions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You can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choose a Region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to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optimize for latency, minimize costs, or address regulatory requirements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Objects stored in a Region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never leave the Region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unless you transfer them out.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Authentication mechanisms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are provided to ensure that data is kept secure from unauthorized access.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Objects can be made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private or public, and rights can be granted to specific users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S3 charges based 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per GB-month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per I/O requests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 per data modification requests.</a:t>
            </a: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396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397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pic>
        <p:nvPicPr>
          <p:cNvPr id="39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0" y="152280"/>
            <a:ext cx="2472480" cy="552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88" dur="indefinite" restart="never" nodeType="tmRoot">
          <p:childTnLst>
            <p:seq>
              <p:cTn id="389" dur="indefinite" nodeType="mainSeq">
                <p:childTnLst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" dur="500"/>
                                        <p:tgtEl>
                                          <p:spTgt spid="394">
                                            <p:txEl>
                                              <p:pRg st="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500"/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4" dur="500"/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" dur="500"/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500"/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500"/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" dur="500"/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" dur="500"/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6" dur="500"/>
                                        <p:tgtEl>
                                          <p:spTgt spid="394">
                                            <p:txEl>
                                              <p:pRg st="879" end="8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294560" y="351000"/>
            <a:ext cx="76197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Amazon Virtual Private Cloud (VPC)</a:t>
            </a:r>
            <a:endParaRPr/>
          </a:p>
        </p:txBody>
      </p:sp>
      <p:sp>
        <p:nvSpPr>
          <p:cNvPr id="400" name="CustomShape 2"/>
          <p:cNvSpPr/>
          <p:nvPr/>
        </p:nvSpPr>
        <p:spPr>
          <a:xfrm>
            <a:off x="304920" y="1676520"/>
            <a:ext cx="860940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2000">
                <a:solidFill>
                  <a:srgbClr val="eec517"/>
                </a:solidFill>
                <a:latin typeface="Indie Flower"/>
              </a:rPr>
              <a:t>Amazon VPC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lets you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provision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a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logically isolated section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of the Amazon Web Services (AWS) Cloud.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000">
                <a:solidFill>
                  <a:srgbClr val="ffffff"/>
                </a:solidFill>
                <a:latin typeface="Indie Flower"/>
              </a:rPr>
              <a:t>You have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complete control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over your virtual networking environment, including: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2000">
                <a:solidFill>
                  <a:srgbClr val="ffffff"/>
                </a:solidFill>
                <a:latin typeface="Indie Flower"/>
              </a:rPr>
              <a:t>selection of your own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IP address range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,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2000">
                <a:solidFill>
                  <a:srgbClr val="eec517"/>
                </a:solidFill>
                <a:latin typeface="Indie Flower"/>
              </a:rPr>
              <a:t>creation of subnets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, and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2000">
                <a:solidFill>
                  <a:srgbClr val="eec517"/>
                </a:solidFill>
                <a:latin typeface="Indie Flower"/>
              </a:rPr>
              <a:t>configuration of route tables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and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network gateways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000">
                <a:solidFill>
                  <a:srgbClr val="ffffff"/>
                </a:solidFill>
                <a:latin typeface="Indie Flower"/>
              </a:rPr>
              <a:t>VPC allows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bridging with an onsite IT infrastructure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with an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encrypted VPN connection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with an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extra charge per VPN Connection-hour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000">
                <a:solidFill>
                  <a:srgbClr val="ffffff"/>
                </a:solidFill>
                <a:latin typeface="Indie Flower"/>
              </a:rPr>
              <a:t>There is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no additional charge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for using Amazon Virtual Private Cloud, aside from the normal Amazon EC2 usage charges.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01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402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403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pic>
        <p:nvPicPr>
          <p:cNvPr id="40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81280" y="152280"/>
            <a:ext cx="2255400" cy="552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27" dur="indefinite" restart="never" nodeType="tmRoot">
          <p:childTnLst>
            <p:seq>
              <p:cTn id="428" dur="indefinite" nodeType="mainSeq">
                <p:childTnLst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400">
                                            <p:txEl>
                                              <p:pRg st="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500"/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500"/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" dur="500"/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400">
                                            <p:txEl>
                                              <p:pRg st="549" end="5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142280" y="274680"/>
            <a:ext cx="731484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Demo &amp; Questions</a:t>
            </a:r>
            <a:endParaRPr/>
          </a:p>
        </p:txBody>
      </p:sp>
      <p:sp>
        <p:nvSpPr>
          <p:cNvPr id="406" name="CustomShape 2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CustomShape 3"/>
          <p:cNvSpPr/>
          <p:nvPr/>
        </p:nvSpPr>
        <p:spPr>
          <a:xfrm>
            <a:off x="380880" y="1981080"/>
            <a:ext cx="8533440" cy="4568400"/>
          </a:xfrm>
          <a:prstGeom prst="cloud">
            <a:avLst/>
          </a:prstGeom>
          <a:noFill/>
          <a:ln w="101520">
            <a:solidFill>
              <a:srgbClr val="ffffff"/>
            </a:solidFill>
            <a:miter/>
          </a:ln>
        </p:spPr>
      </p:sp>
      <p:pic>
        <p:nvPicPr>
          <p:cNvPr id="408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00" y="1477800"/>
            <a:ext cx="482400" cy="1340280"/>
          </a:xfrm>
          <a:prstGeom prst="rect">
            <a:avLst/>
          </a:prstGeom>
          <a:ln>
            <a:noFill/>
          </a:ln>
        </p:spPr>
      </p:pic>
      <p:pic>
        <p:nvPicPr>
          <p:cNvPr id="409" name="Picture 13" descr="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763200" y="1752480"/>
            <a:ext cx="1370520" cy="1381320"/>
          </a:xfrm>
          <a:prstGeom prst="rect">
            <a:avLst/>
          </a:prstGeom>
          <a:ln>
            <a:noFill/>
          </a:ln>
        </p:spPr>
      </p:pic>
      <p:sp>
        <p:nvSpPr>
          <p:cNvPr id="410" name="CustomShape 4"/>
          <p:cNvSpPr/>
          <p:nvPr/>
        </p:nvSpPr>
        <p:spPr>
          <a:xfrm flipV="1">
            <a:off x="3200400" y="2839320"/>
            <a:ext cx="1761120" cy="8474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11" name="CustomShape 5"/>
          <p:cNvSpPr/>
          <p:nvPr/>
        </p:nvSpPr>
        <p:spPr>
          <a:xfrm>
            <a:off x="3200400" y="4213080"/>
            <a:ext cx="2208600" cy="37656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12" name="CustomShape 6"/>
          <p:cNvSpPr/>
          <p:nvPr/>
        </p:nvSpPr>
        <p:spPr>
          <a:xfrm flipH="1" rot="5400000">
            <a:off x="2314080" y="4380840"/>
            <a:ext cx="921600" cy="1152720"/>
          </a:xfrm>
          <a:prstGeom prst="curvedConnector2">
            <a:avLst/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13" name="CustomShape 7"/>
          <p:cNvSpPr/>
          <p:nvPr/>
        </p:nvSpPr>
        <p:spPr>
          <a:xfrm>
            <a:off x="4088160" y="4964760"/>
            <a:ext cx="32893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http://aws.amazon.com/s3/</a:t>
            </a:r>
            <a:endParaRPr/>
          </a:p>
        </p:txBody>
      </p:sp>
      <p:sp>
        <p:nvSpPr>
          <p:cNvPr id="414" name="CustomShape 8"/>
          <p:cNvSpPr/>
          <p:nvPr/>
        </p:nvSpPr>
        <p:spPr>
          <a:xfrm>
            <a:off x="3752640" y="3285360"/>
            <a:ext cx="34358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http://aws.amazon.com/ec2/</a:t>
            </a:r>
            <a:endParaRPr/>
          </a:p>
        </p:txBody>
      </p:sp>
      <p:sp>
        <p:nvSpPr>
          <p:cNvPr id="415" name="CustomShape 9"/>
          <p:cNvSpPr/>
          <p:nvPr/>
        </p:nvSpPr>
        <p:spPr>
          <a:xfrm>
            <a:off x="2217600" y="5802840"/>
            <a:ext cx="34297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http://aws.amazon.com/ebs/</a:t>
            </a:r>
            <a:endParaRPr/>
          </a:p>
        </p:txBody>
      </p:sp>
      <p:pic>
        <p:nvPicPr>
          <p:cNvPr id="416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429720"/>
            <a:ext cx="2110680" cy="1065240"/>
          </a:xfrm>
          <a:prstGeom prst="rect">
            <a:avLst/>
          </a:prstGeom>
          <a:ln>
            <a:noFill/>
          </a:ln>
        </p:spPr>
      </p:pic>
      <p:sp>
        <p:nvSpPr>
          <p:cNvPr id="417" name="CustomShape 10"/>
          <p:cNvSpPr/>
          <p:nvPr/>
        </p:nvSpPr>
        <p:spPr>
          <a:xfrm>
            <a:off x="1080720" y="3689280"/>
            <a:ext cx="2193480" cy="66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sp>
        <p:nvSpPr>
          <p:cNvPr id="418" name="CustomShape 11"/>
          <p:cNvSpPr/>
          <p:nvPr/>
        </p:nvSpPr>
        <p:spPr>
          <a:xfrm>
            <a:off x="5852160" y="3886200"/>
            <a:ext cx="3431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http://aws.amazon.com/vpc/</a:t>
            </a:r>
            <a:endParaRPr/>
          </a:p>
        </p:txBody>
      </p:sp>
      <p:pic>
        <p:nvPicPr>
          <p:cNvPr id="419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62600" y="23623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420" name="CustomShape 12"/>
          <p:cNvSpPr/>
          <p:nvPr/>
        </p:nvSpPr>
        <p:spPr>
          <a:xfrm>
            <a:off x="5050440" y="3004200"/>
            <a:ext cx="66060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EC2</a:t>
            </a:r>
            <a:endParaRPr/>
          </a:p>
        </p:txBody>
      </p:sp>
      <p:pic>
        <p:nvPicPr>
          <p:cNvPr id="421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114880" y="2525400"/>
            <a:ext cx="503280" cy="477720"/>
          </a:xfrm>
          <a:prstGeom prst="rect">
            <a:avLst/>
          </a:prstGeom>
          <a:ln>
            <a:noFill/>
          </a:ln>
        </p:spPr>
      </p:pic>
      <p:pic>
        <p:nvPicPr>
          <p:cNvPr id="422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410080" y="41119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423" name="CustomShape 13"/>
          <p:cNvSpPr/>
          <p:nvPr/>
        </p:nvSpPr>
        <p:spPr>
          <a:xfrm>
            <a:off x="5447520" y="4756680"/>
            <a:ext cx="5018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S3</a:t>
            </a:r>
            <a:endParaRPr/>
          </a:p>
        </p:txBody>
      </p:sp>
      <p:pic>
        <p:nvPicPr>
          <p:cNvPr id="424" name="Picture 4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562720" y="4199040"/>
            <a:ext cx="524160" cy="524160"/>
          </a:xfrm>
          <a:prstGeom prst="rect">
            <a:avLst/>
          </a:prstGeom>
          <a:ln>
            <a:noFill/>
          </a:ln>
        </p:spPr>
      </p:pic>
      <p:pic>
        <p:nvPicPr>
          <p:cNvPr id="425" name="Picture 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3352680" y="493956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426" name="CustomShape 14"/>
          <p:cNvSpPr/>
          <p:nvPr/>
        </p:nvSpPr>
        <p:spPr>
          <a:xfrm>
            <a:off x="3375360" y="5595120"/>
            <a:ext cx="6728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EBS</a:t>
            </a:r>
            <a:endParaRPr/>
          </a:p>
        </p:txBody>
      </p:sp>
      <p:pic>
        <p:nvPicPr>
          <p:cNvPr id="427" name="Picture 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503520" y="5037120"/>
            <a:ext cx="524160" cy="524160"/>
          </a:xfrm>
          <a:prstGeom prst="rect">
            <a:avLst/>
          </a:prstGeom>
          <a:ln>
            <a:noFill/>
          </a:ln>
        </p:spPr>
      </p:pic>
      <p:sp>
        <p:nvSpPr>
          <p:cNvPr id="428" name="CustomShape 15"/>
          <p:cNvSpPr/>
          <p:nvPr/>
        </p:nvSpPr>
        <p:spPr>
          <a:xfrm flipV="1">
            <a:off x="3254760" y="3652920"/>
            <a:ext cx="3916440" cy="3067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pic>
        <p:nvPicPr>
          <p:cNvPr id="429" name="Picture 8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7315200" y="3142800"/>
            <a:ext cx="532440" cy="533160"/>
          </a:xfrm>
          <a:prstGeom prst="rect">
            <a:avLst/>
          </a:prstGeom>
          <a:ln>
            <a:noFill/>
          </a:ln>
        </p:spPr>
      </p:pic>
      <p:pic>
        <p:nvPicPr>
          <p:cNvPr id="430" name="Picture 2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172280" y="30229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431" name="CustomShape 16"/>
          <p:cNvSpPr/>
          <p:nvPr/>
        </p:nvSpPr>
        <p:spPr>
          <a:xfrm>
            <a:off x="7173000" y="3667680"/>
            <a:ext cx="6908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VPC</a:t>
            </a:r>
            <a:endParaRPr/>
          </a:p>
        </p:txBody>
      </p:sp>
      <p:pic>
        <p:nvPicPr>
          <p:cNvPr id="432" name="Picture 2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6463080" y="62640"/>
            <a:ext cx="817560" cy="1370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58" dur="indefinite" restart="never" nodeType="tmRoot">
          <p:childTnLst>
            <p:seq>
              <p:cTn id="4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142280" y="274680"/>
            <a:ext cx="731484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Platform Services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CustomShape 3"/>
          <p:cNvSpPr/>
          <p:nvPr/>
        </p:nvSpPr>
        <p:spPr>
          <a:xfrm>
            <a:off x="380880" y="1981080"/>
            <a:ext cx="8533440" cy="4568400"/>
          </a:xfrm>
          <a:prstGeom prst="cloud">
            <a:avLst/>
          </a:prstGeom>
          <a:noFill/>
          <a:ln w="101520">
            <a:solidFill>
              <a:srgbClr val="ffffff"/>
            </a:solidFill>
            <a:miter/>
          </a:ln>
        </p:spPr>
      </p:sp>
      <p:pic>
        <p:nvPicPr>
          <p:cNvPr id="436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00" y="1477800"/>
            <a:ext cx="482400" cy="1340280"/>
          </a:xfrm>
          <a:prstGeom prst="rect">
            <a:avLst/>
          </a:prstGeom>
          <a:ln>
            <a:noFill/>
          </a:ln>
        </p:spPr>
      </p:pic>
      <p:pic>
        <p:nvPicPr>
          <p:cNvPr id="437" name="Picture 13" descr="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763200" y="1752480"/>
            <a:ext cx="1370520" cy="1381320"/>
          </a:xfrm>
          <a:prstGeom prst="rect">
            <a:avLst/>
          </a:prstGeom>
          <a:ln>
            <a:noFill/>
          </a:ln>
        </p:spPr>
      </p:pic>
      <p:sp>
        <p:nvSpPr>
          <p:cNvPr id="438" name="CustomShape 4"/>
          <p:cNvSpPr/>
          <p:nvPr/>
        </p:nvSpPr>
        <p:spPr>
          <a:xfrm flipV="1">
            <a:off x="3200400" y="2838600"/>
            <a:ext cx="1761120" cy="96660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39" name="CustomShape 5"/>
          <p:cNvSpPr/>
          <p:nvPr/>
        </p:nvSpPr>
        <p:spPr>
          <a:xfrm>
            <a:off x="3200400" y="4290480"/>
            <a:ext cx="2208600" cy="47016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40" name="CustomShape 6"/>
          <p:cNvSpPr/>
          <p:nvPr/>
        </p:nvSpPr>
        <p:spPr>
          <a:xfrm>
            <a:off x="2286000" y="4495680"/>
            <a:ext cx="1065600" cy="7855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41" name="CustomShape 7"/>
          <p:cNvSpPr/>
          <p:nvPr/>
        </p:nvSpPr>
        <p:spPr>
          <a:xfrm>
            <a:off x="4354560" y="5254920"/>
            <a:ext cx="334260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http://aws.amazon.com/dynamodb/</a:t>
            </a:r>
            <a:endParaRPr/>
          </a:p>
        </p:txBody>
      </p:sp>
      <p:sp>
        <p:nvSpPr>
          <p:cNvPr id="442" name="CustomShape 8"/>
          <p:cNvSpPr/>
          <p:nvPr/>
        </p:nvSpPr>
        <p:spPr>
          <a:xfrm>
            <a:off x="3712320" y="3285360"/>
            <a:ext cx="398124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http://aws.amazon.com/elasticmapreduce/</a:t>
            </a:r>
            <a:endParaRPr/>
          </a:p>
        </p:txBody>
      </p:sp>
      <p:sp>
        <p:nvSpPr>
          <p:cNvPr id="443" name="CustomShape 9"/>
          <p:cNvSpPr/>
          <p:nvPr/>
        </p:nvSpPr>
        <p:spPr>
          <a:xfrm>
            <a:off x="1927440" y="5802840"/>
            <a:ext cx="384552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http://aws.amazon.com/elasticbeanstalk/</a:t>
            </a:r>
            <a:endParaRPr/>
          </a:p>
        </p:txBody>
      </p:sp>
      <p:sp>
        <p:nvSpPr>
          <p:cNvPr id="444" name="CustomShape 10"/>
          <p:cNvSpPr/>
          <p:nvPr/>
        </p:nvSpPr>
        <p:spPr>
          <a:xfrm>
            <a:off x="6397200" y="4035600"/>
            <a:ext cx="266760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http://aws.amazon.com/rds/</a:t>
            </a:r>
            <a:endParaRPr/>
          </a:p>
        </p:txBody>
      </p:sp>
      <p:pic>
        <p:nvPicPr>
          <p:cNvPr id="445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62600" y="23623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446" name="CustomShape 11"/>
          <p:cNvSpPr/>
          <p:nvPr/>
        </p:nvSpPr>
        <p:spPr>
          <a:xfrm>
            <a:off x="4965480" y="3018240"/>
            <a:ext cx="73836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EMR</a:t>
            </a:r>
            <a:endParaRPr/>
          </a:p>
        </p:txBody>
      </p:sp>
      <p:pic>
        <p:nvPicPr>
          <p:cNvPr id="447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10080" y="4189320"/>
            <a:ext cx="1218240" cy="1143720"/>
          </a:xfrm>
          <a:prstGeom prst="rect">
            <a:avLst/>
          </a:prstGeom>
          <a:ln>
            <a:noFill/>
          </a:ln>
        </p:spPr>
      </p:pic>
      <p:sp>
        <p:nvSpPr>
          <p:cNvPr id="448" name="CustomShape 12"/>
          <p:cNvSpPr/>
          <p:nvPr/>
        </p:nvSpPr>
        <p:spPr>
          <a:xfrm>
            <a:off x="5451840" y="4978800"/>
            <a:ext cx="1065600" cy="5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Indie Flower"/>
              </a:rPr>
              <a:t>DynamoDB</a:t>
            </a:r>
            <a:endParaRPr/>
          </a:p>
        </p:txBody>
      </p:sp>
      <p:pic>
        <p:nvPicPr>
          <p:cNvPr id="449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352680" y="4667400"/>
            <a:ext cx="1063080" cy="1228680"/>
          </a:xfrm>
          <a:prstGeom prst="rect">
            <a:avLst/>
          </a:prstGeom>
          <a:ln>
            <a:noFill/>
          </a:ln>
        </p:spPr>
      </p:pic>
      <p:sp>
        <p:nvSpPr>
          <p:cNvPr id="450" name="CustomShape 13"/>
          <p:cNvSpPr/>
          <p:nvPr/>
        </p:nvSpPr>
        <p:spPr>
          <a:xfrm>
            <a:off x="3181320" y="5562720"/>
            <a:ext cx="131112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000000"/>
                </a:solidFill>
                <a:latin typeface="Indie Flower"/>
              </a:rPr>
              <a:t>Beanstalk</a:t>
            </a:r>
            <a:endParaRPr/>
          </a:p>
        </p:txBody>
      </p:sp>
      <p:sp>
        <p:nvSpPr>
          <p:cNvPr id="451" name="CustomShape 14"/>
          <p:cNvSpPr/>
          <p:nvPr/>
        </p:nvSpPr>
        <p:spPr>
          <a:xfrm flipV="1">
            <a:off x="3352680" y="3703680"/>
            <a:ext cx="3970800" cy="2552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pic>
        <p:nvPicPr>
          <p:cNvPr id="452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324560" y="312228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453" name="CustomShape 15"/>
          <p:cNvSpPr/>
          <p:nvPr/>
        </p:nvSpPr>
        <p:spPr>
          <a:xfrm>
            <a:off x="7310160" y="3766320"/>
            <a:ext cx="7106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RDS</a:t>
            </a:r>
            <a:endParaRPr/>
          </a:p>
        </p:txBody>
      </p:sp>
      <p:pic>
        <p:nvPicPr>
          <p:cNvPr id="454" name="Picture 1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91760" y="3529800"/>
            <a:ext cx="3012120" cy="1117080"/>
          </a:xfrm>
          <a:prstGeom prst="rect">
            <a:avLst/>
          </a:prstGeom>
          <a:ln>
            <a:noFill/>
          </a:ln>
        </p:spPr>
      </p:pic>
      <p:sp>
        <p:nvSpPr>
          <p:cNvPr id="455" name="CustomShape 16"/>
          <p:cNvSpPr/>
          <p:nvPr/>
        </p:nvSpPr>
        <p:spPr>
          <a:xfrm>
            <a:off x="639000" y="3888360"/>
            <a:ext cx="2718000" cy="393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9ad7ef"/>
                </a:solidFill>
                <a:latin typeface="Indie Flower"/>
              </a:rPr>
              <a:t>Platform Services</a:t>
            </a:r>
            <a:endParaRPr/>
          </a:p>
        </p:txBody>
      </p:sp>
      <p:pic>
        <p:nvPicPr>
          <p:cNvPr id="456" name="Picture 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114880" y="2520720"/>
            <a:ext cx="518040" cy="387360"/>
          </a:xfrm>
          <a:prstGeom prst="rect">
            <a:avLst/>
          </a:prstGeom>
          <a:ln>
            <a:noFill/>
          </a:ln>
        </p:spPr>
      </p:pic>
      <p:pic>
        <p:nvPicPr>
          <p:cNvPr id="457" name="Picture 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524360" y="3276720"/>
            <a:ext cx="428760" cy="428760"/>
          </a:xfrm>
          <a:prstGeom prst="rect">
            <a:avLst/>
          </a:prstGeom>
          <a:ln>
            <a:noFill/>
          </a:ln>
        </p:spPr>
      </p:pic>
      <p:pic>
        <p:nvPicPr>
          <p:cNvPr id="458" name="Picture 6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605920" y="4387320"/>
            <a:ext cx="793800" cy="469080"/>
          </a:xfrm>
          <a:prstGeom prst="rect">
            <a:avLst/>
          </a:prstGeom>
          <a:ln>
            <a:noFill/>
          </a:ln>
        </p:spPr>
      </p:pic>
      <p:pic>
        <p:nvPicPr>
          <p:cNvPr id="459" name="Picture 8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3655080" y="4861440"/>
            <a:ext cx="391320" cy="605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60" dur="indefinite" restart="never" nodeType="tmRoot">
          <p:childTnLst>
            <p:seq>
              <p:cTn id="4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1294560" y="351000"/>
            <a:ext cx="76197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Amazon Elastic MapReduce (EMR)</a:t>
            </a:r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304920" y="1676520"/>
            <a:ext cx="860940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Amazon EMR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is a web service that makes it easy to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quickly and cost-effectively process vast amounts of data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using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Hadoop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EMR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distribute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the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data and processing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across a resizable cluster of Amazon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EC2 instances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With Amazon EMR you can launch a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persistent cluster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that stays up indefinitely or a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temporary cluster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that terminates after the analysis is complete.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EMR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supports a variety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of Amazon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EC2 instance types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Amazon EC2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pricing options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(On-Demand, Reserved, and Spot).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When launching an Amazon EMR cluster (also called a "job flow"), you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choose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how many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what type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of Amazon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EC2 Instances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to provision.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The Amazon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EMR price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is in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addition</a:t>
            </a:r>
            <a:r>
              <a:rPr lang="en-IN" sz="1400">
                <a:solidFill>
                  <a:srgbClr val="eec517"/>
                </a:solidFill>
                <a:latin typeface="Indie Flower"/>
              </a:rPr>
              <a:t>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to the Amazon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EC2 price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EMR is used in a variety of applications, including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log analysis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web indexing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data warehousing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machine learning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financial analysis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scientific simulation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bioinformatics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62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46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680" y="152280"/>
            <a:ext cx="2624040" cy="552960"/>
          </a:xfrm>
          <a:prstGeom prst="rect">
            <a:avLst/>
          </a:prstGeom>
          <a:ln>
            <a:noFill/>
          </a:ln>
        </p:spPr>
      </p:pic>
      <p:pic>
        <p:nvPicPr>
          <p:cNvPr id="464" name="Picture 10" descr=""/>
          <p:cNvPicPr/>
          <p:nvPr/>
        </p:nvPicPr>
        <p:blipFill>
          <a:blip r:embed="rId2"/>
          <a:stretch>
            <a:fillRect/>
          </a:stretch>
        </p:blipFill>
        <p:spPr>
          <a:xfrm rot="19045800">
            <a:off x="-134640" y="383760"/>
            <a:ext cx="2067840" cy="857160"/>
          </a:xfrm>
          <a:prstGeom prst="rect">
            <a:avLst/>
          </a:prstGeom>
          <a:ln>
            <a:noFill/>
          </a:ln>
        </p:spPr>
      </p:pic>
      <p:sp>
        <p:nvSpPr>
          <p:cNvPr id="465" name="CustomShape 4"/>
          <p:cNvSpPr/>
          <p:nvPr/>
        </p:nvSpPr>
        <p:spPr>
          <a:xfrm rot="19045800">
            <a:off x="-203760" y="644760"/>
            <a:ext cx="220572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9ad7ef"/>
                </a:solidFill>
                <a:latin typeface="Indie Flower"/>
              </a:rPr>
              <a:t>Platform Services</a:t>
            </a:r>
            <a:endParaRPr/>
          </a:p>
        </p:txBody>
      </p:sp>
    </p:spTree>
  </p:cSld>
  <p:transition spd="med">
    <p:fade/>
  </p:transition>
  <p:timing>
    <p:tnLst>
      <p:par>
        <p:cTn id="462" dur="indefinite" restart="never" nodeType="tmRoot">
          <p:childTnLst>
            <p:seq>
              <p:cTn id="463" dur="indefinite" nodeType="mainSeq">
                <p:childTnLst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" dur="500"/>
                                        <p:tgtEl>
                                          <p:spTgt spid="461">
                                            <p:txEl>
                                              <p:pRg st="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500"/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" dur="500"/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500"/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500"/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461">
                                            <p:txEl>
                                              <p:pRg st="882" end="8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142280" y="274680"/>
            <a:ext cx="685872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Who is Amazon !!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304920" y="1828800"/>
            <a:ext cx="8533440" cy="502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>
                <a:solidFill>
                  <a:srgbClr val="ffffff"/>
                </a:solidFill>
                <a:latin typeface="Indie Flower"/>
              </a:rPr>
              <a:t>American international multibillion dollar electronic commerce company with headquarters in Seattle, Washington, USA.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>
                <a:solidFill>
                  <a:srgbClr val="ffffff"/>
                </a:solidFill>
                <a:latin typeface="Indie Flower"/>
              </a:rPr>
              <a:t>started in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1995</a:t>
            </a:r>
            <a:r>
              <a:rPr lang="en-IN">
                <a:solidFill>
                  <a:srgbClr val="ffffff"/>
                </a:solidFill>
                <a:latin typeface="Indie Flower"/>
              </a:rPr>
              <a:t> by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Jeff Bezos</a:t>
            </a:r>
            <a:r>
              <a:rPr lang="en-IN">
                <a:solidFill>
                  <a:srgbClr val="ffffff"/>
                </a:solidFill>
                <a:latin typeface="Indie Flower"/>
              </a:rPr>
              <a:t> as an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online bookstore</a:t>
            </a:r>
            <a:r>
              <a:rPr lang="en-IN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>
                <a:solidFill>
                  <a:srgbClr val="ffffff"/>
                </a:solidFill>
                <a:latin typeface="Indie Flower"/>
              </a:rPr>
              <a:t>but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soon diversified</a:t>
            </a:r>
            <a:r>
              <a:rPr lang="en-IN">
                <a:solidFill>
                  <a:srgbClr val="ffffff"/>
                </a:solidFill>
                <a:latin typeface="Indie Flower"/>
              </a:rPr>
              <a:t>, selling DVDs, VHSs, CDs, video and MP3 downloads/streaming, software, video games, electronics, apparel, furniture, food, toys, and jewelry.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>
                <a:solidFill>
                  <a:srgbClr val="ffffff"/>
                </a:solidFill>
                <a:latin typeface="Indie Flower"/>
              </a:rPr>
              <a:t>The company also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produces consumer electronics</a:t>
            </a:r>
            <a:r>
              <a:rPr lang="en-IN">
                <a:solidFill>
                  <a:srgbClr val="ffffff"/>
                </a:solidFill>
                <a:latin typeface="Indie Flower"/>
              </a:rPr>
              <a:t>: Kindle    e-book reader and the Kindle Fire tablet computer.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>
                <a:solidFill>
                  <a:srgbClr val="ffffff"/>
                </a:solidFill>
                <a:latin typeface="Indie Flower"/>
              </a:rPr>
              <a:t>In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2006</a:t>
            </a:r>
            <a:r>
              <a:rPr lang="en-IN">
                <a:solidFill>
                  <a:srgbClr val="ffffff"/>
                </a:solidFill>
                <a:latin typeface="Indie Flower"/>
              </a:rPr>
              <a:t>, Amazon officially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launched</a:t>
            </a:r>
            <a:r>
              <a:rPr lang="en-IN">
                <a:solidFill>
                  <a:srgbClr val="ffffff"/>
                </a:solidFill>
                <a:latin typeface="Indie Flower"/>
              </a:rPr>
              <a:t> the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Amazon Web Services (AWS)</a:t>
            </a:r>
            <a:r>
              <a:rPr lang="en-IN">
                <a:solidFill>
                  <a:srgbClr val="ffffff"/>
                </a:solidFill>
                <a:latin typeface="Indie Flower"/>
              </a:rPr>
              <a:t> to became a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major provider of cloud computing services</a:t>
            </a:r>
            <a:r>
              <a:rPr lang="en-IN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271">
                                            <p:txEl>
                                              <p:pRg st="0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67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271">
                                            <p:txEl>
                                              <p:pRg st="567" end="5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67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271">
                                            <p:txEl>
                                              <p:pRg st="567" end="5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67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271">
                                            <p:txEl>
                                              <p:pRg st="567" end="5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67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271">
                                            <p:txEl>
                                              <p:pRg st="567" end="5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Amazon Relational Database Service (RDS)</a:t>
            </a:r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152280" y="1600200"/>
            <a:ext cx="891432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Amazon RDS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is a web service that makes it easy to set up, operate, and scale a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relational database in the cloud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RDS gives access to the capabilities of a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familiar MySQL, Oracle or Microsoft SQL Server database engine.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Code, applications, and tools already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used with existing databases can be used with RDS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RDS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automatically patches the database software and backs up the database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storing the backups for a user-defined retention period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enabling point-in-time recovery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RDS provides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scaling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the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compute resources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or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storage capacity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associated with the Database Instance.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Pay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only for the resources actually consumed,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based on the DB Instance hours consumed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database storage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backup storage,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data transfer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On-Demand DB Instances</a:t>
            </a:r>
            <a:r>
              <a:rPr lang="en-IN" sz="1400">
                <a:solidFill>
                  <a:srgbClr val="eec517"/>
                </a:solidFill>
                <a:latin typeface="Indie Flower"/>
              </a:rPr>
              <a:t> 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let you pay for compute capacity by the hour with no long-term commitments.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Reserved DB Instances</a:t>
            </a:r>
            <a:r>
              <a:rPr lang="en-IN" sz="1400">
                <a:solidFill>
                  <a:srgbClr val="eec517"/>
                </a:solidFill>
                <a:latin typeface="Indie Flower"/>
              </a:rPr>
              <a:t> 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give the option to make a low, one-time payment for each DB Instance and in turn receive a significant discount on the hourly usage charge for that DB Instance. </a:t>
            </a:r>
            <a:endParaRPr/>
          </a:p>
        </p:txBody>
      </p:sp>
      <p:sp>
        <p:nvSpPr>
          <p:cNvPr id="468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469" name="Picture 10" descr=""/>
          <p:cNvPicPr/>
          <p:nvPr/>
        </p:nvPicPr>
        <p:blipFill>
          <a:blip r:embed="rId1"/>
          <a:stretch>
            <a:fillRect/>
          </a:stretch>
        </p:blipFill>
        <p:spPr>
          <a:xfrm rot="19045800">
            <a:off x="-134640" y="383760"/>
            <a:ext cx="2067840" cy="857160"/>
          </a:xfrm>
          <a:prstGeom prst="rect">
            <a:avLst/>
          </a:prstGeom>
          <a:ln>
            <a:noFill/>
          </a:ln>
        </p:spPr>
      </p:pic>
      <p:sp>
        <p:nvSpPr>
          <p:cNvPr id="470" name="CustomShape 4"/>
          <p:cNvSpPr/>
          <p:nvPr/>
        </p:nvSpPr>
        <p:spPr>
          <a:xfrm rot="19045800">
            <a:off x="-203760" y="644760"/>
            <a:ext cx="220572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9ad7ef"/>
                </a:solidFill>
                <a:latin typeface="Indie Flower"/>
              </a:rPr>
              <a:t>Platform Services</a:t>
            </a:r>
            <a:endParaRPr/>
          </a:p>
        </p:txBody>
      </p:sp>
      <p:pic>
        <p:nvPicPr>
          <p:cNvPr id="47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99600" y="122040"/>
            <a:ext cx="3226320" cy="562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99" dur="indefinite" restart="never" nodeType="tmRoot">
          <p:childTnLst>
            <p:seq>
              <p:cTn id="500" dur="indefinite" nodeType="mainSeq">
                <p:childTnLst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500"/>
                                        <p:tgtEl>
                                          <p:spTgt spid="467">
                                            <p:txEl>
                                              <p:pRg st="0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" dur="500"/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" dur="500"/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8" dur="500"/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3" dur="500"/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8" dur="500"/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1" dur="500"/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4" dur="500"/>
                                        <p:tgtEl>
                                          <p:spTgt spid="467">
                                            <p:txEl>
                                              <p:pRg st="1027" end="10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1142280" y="274680"/>
            <a:ext cx="685872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200">
                <a:solidFill>
                  <a:srgbClr val="ffffff"/>
                </a:solidFill>
                <a:latin typeface="Indie Flower"/>
              </a:rPr>
              <a:t>SQL Databases</a:t>
            </a:r>
            <a:endParaRPr/>
          </a:p>
        </p:txBody>
      </p:sp>
      <p:sp>
        <p:nvSpPr>
          <p:cNvPr id="473" name="CustomShape 2"/>
          <p:cNvSpPr/>
          <p:nvPr/>
        </p:nvSpPr>
        <p:spPr>
          <a:xfrm>
            <a:off x="380880" y="1905120"/>
            <a:ext cx="8533440" cy="441864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</p:spTree>
  </p:cSld>
  <p:transition spd="med">
    <p:fade/>
  </p:transition>
  <p:timing>
    <p:tnLst>
      <p:par>
        <p:cTn id="535" dur="indefinite" restart="never" nodeType="tmRoot">
          <p:childTnLst>
            <p:seq>
              <p:cTn id="536" dur="indefinite" nodeType="mainSeq">
                <p:childTnLst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1" dur="500"/>
                                        <p:tgtEl>
                                          <p:spTgt spid="47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6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1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1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 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Amazon DynamoDB </a:t>
            </a:r>
            <a:endParaRPr/>
          </a:p>
        </p:txBody>
      </p:sp>
      <p:sp>
        <p:nvSpPr>
          <p:cNvPr id="476" name="CustomShape 2"/>
          <p:cNvSpPr/>
          <p:nvPr/>
        </p:nvSpPr>
        <p:spPr>
          <a:xfrm>
            <a:off x="152280" y="1828800"/>
            <a:ext cx="891432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DynamoDB</a:t>
            </a:r>
            <a:r>
              <a:rPr lang="en-IN" sz="1400">
                <a:solidFill>
                  <a:srgbClr val="eec517"/>
                </a:solidFill>
                <a:latin typeface="Indie Flower"/>
              </a:rPr>
              <a:t>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is a fast, fully managed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NoSQL database service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that makes it simple and cost-effective to store and retrieve any amount of data, and serve any level of request traffic.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All data items are stored 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Solid State Drives (SSDs)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are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replicated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across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3 Availability Zones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for high availability and durability.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DynamoDB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tables do not have fixed schemas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each item may have a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different number of attributes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DynamoDB has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no upfront costs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implements a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pay as you go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plan as a.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a flat hourly rate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based on the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capacity reserved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</p:txBody>
      </p:sp>
      <p:sp>
        <p:nvSpPr>
          <p:cNvPr id="477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478" name="Picture 10" descr=""/>
          <p:cNvPicPr/>
          <p:nvPr/>
        </p:nvPicPr>
        <p:blipFill>
          <a:blip r:embed="rId1"/>
          <a:stretch>
            <a:fillRect/>
          </a:stretch>
        </p:blipFill>
        <p:spPr>
          <a:xfrm rot="19045800">
            <a:off x="-134640" y="383760"/>
            <a:ext cx="2067840" cy="857160"/>
          </a:xfrm>
          <a:prstGeom prst="rect">
            <a:avLst/>
          </a:prstGeom>
          <a:ln>
            <a:noFill/>
          </a:ln>
        </p:spPr>
      </p:pic>
      <p:sp>
        <p:nvSpPr>
          <p:cNvPr id="479" name="CustomShape 4"/>
          <p:cNvSpPr/>
          <p:nvPr/>
        </p:nvSpPr>
        <p:spPr>
          <a:xfrm rot="19045800">
            <a:off x="-203760" y="644760"/>
            <a:ext cx="220572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9ad7ef"/>
                </a:solidFill>
                <a:latin typeface="Indie Flower"/>
              </a:rPr>
              <a:t>Platform Services</a:t>
            </a:r>
            <a:endParaRPr/>
          </a:p>
        </p:txBody>
      </p:sp>
      <p:pic>
        <p:nvPicPr>
          <p:cNvPr id="48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120" y="122040"/>
            <a:ext cx="3368160" cy="562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62" dur="indefinite" restart="never" nodeType="tmRoot">
          <p:childTnLst>
            <p:seq>
              <p:cTn id="563" dur="indefinite" nodeType="mainSeq">
                <p:childTnLst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8" dur="500"/>
                                        <p:tgtEl>
                                          <p:spTgt spid="476">
                                            <p:txEl>
                                              <p:pRg st="0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45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3" dur="500"/>
                                        <p:tgtEl>
                                          <p:spTgt spid="476">
                                            <p:txEl>
                                              <p:pRg st="545" end="5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45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" dur="500"/>
                                        <p:tgtEl>
                                          <p:spTgt spid="476">
                                            <p:txEl>
                                              <p:pRg st="545" end="5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45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3" dur="500"/>
                                        <p:tgtEl>
                                          <p:spTgt spid="476">
                                            <p:txEl>
                                              <p:pRg st="545" end="5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142280" y="274680"/>
            <a:ext cx="685872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200">
                <a:solidFill>
                  <a:srgbClr val="ffffff"/>
                </a:solidFill>
                <a:latin typeface="Indie Flower"/>
              </a:rPr>
              <a:t>NoSQL Databases</a:t>
            </a:r>
            <a:endParaRPr/>
          </a:p>
        </p:txBody>
      </p:sp>
      <p:sp>
        <p:nvSpPr>
          <p:cNvPr id="482" name="CustomShape 2"/>
          <p:cNvSpPr/>
          <p:nvPr/>
        </p:nvSpPr>
        <p:spPr>
          <a:xfrm>
            <a:off x="380880" y="1905120"/>
            <a:ext cx="8533440" cy="441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NoSQL database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provides a mechanism for storage and retrieval of data that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employs less constrained consistency models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than traditional relational databases.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NoSQL databases only support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Eventual Consistency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which is a consistency model used in distributed computing that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informally guarantees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that, if no new updates are made to a given data item,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eventually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 all accesses to that item will </a:t>
            </a:r>
            <a:r>
              <a:rPr b="1" lang="en-IN" sz="1400">
                <a:solidFill>
                  <a:srgbClr val="209bcd"/>
                </a:solidFill>
                <a:latin typeface="Indie Flower"/>
              </a:rPr>
              <a:t>return the last updated value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NoSQL databases are often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highly optimized key–value stores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intended for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simple retrieval and appending operations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with the goal being significant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performance benefits in terms of latency and throughput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400">
                <a:solidFill>
                  <a:srgbClr val="209bcd"/>
                </a:solidFill>
                <a:latin typeface="Indie Flower"/>
              </a:rPr>
              <a:t>Key–value stores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allow the application to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store its data in a schema-less way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The data could be stored in a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datatype of a programming language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or an object. Because of this, there is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no need for a fixed data mod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el.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83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</p:spTree>
  </p:cSld>
  <p:transition spd="med">
    <p:fade/>
  </p:transition>
  <p:timing>
    <p:tnLst>
      <p:par>
        <p:cTn id="584" dur="indefinite" restart="never" nodeType="tmRoot">
          <p:childTnLst>
            <p:seq>
              <p:cTn id="585" dur="indefinite" nodeType="mainSeq">
                <p:childTnLst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0" dur="500"/>
                                        <p:tgtEl>
                                          <p:spTgt spid="482">
                                            <p:txEl>
                                              <p:pRg st="0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48" end="8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5" dur="500"/>
                                        <p:tgtEl>
                                          <p:spTgt spid="482">
                                            <p:txEl>
                                              <p:pRg st="848" end="8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48" end="8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0" dur="500"/>
                                        <p:tgtEl>
                                          <p:spTgt spid="482">
                                            <p:txEl>
                                              <p:pRg st="848" end="8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48" end="8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5" dur="500"/>
                                        <p:tgtEl>
                                          <p:spTgt spid="482">
                                            <p:txEl>
                                              <p:pRg st="848" end="8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48" end="8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8" dur="500"/>
                                        <p:tgtEl>
                                          <p:spTgt spid="482">
                                            <p:txEl>
                                              <p:pRg st="848" end="8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 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Amazon Elastic Beanstalk</a:t>
            </a:r>
            <a:endParaRPr/>
          </a:p>
        </p:txBody>
      </p:sp>
      <p:sp>
        <p:nvSpPr>
          <p:cNvPr id="485" name="CustomShape 2"/>
          <p:cNvSpPr/>
          <p:nvPr/>
        </p:nvSpPr>
        <p:spPr>
          <a:xfrm>
            <a:off x="152280" y="1752480"/>
            <a:ext cx="891432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▪"/>
            </a:pPr>
            <a:r>
              <a:rPr b="1" lang="en-IN" sz="1400">
                <a:solidFill>
                  <a:srgbClr val="eec517"/>
                </a:solidFill>
                <a:latin typeface="Indie Flower"/>
              </a:rPr>
              <a:t>AWS Elastic Beanstalk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provides a solution to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quickly deploy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</a:t>
            </a:r>
            <a:r>
              <a:rPr lang="en-IN" sz="1400">
                <a:solidFill>
                  <a:srgbClr val="eec517"/>
                </a:solidFill>
                <a:latin typeface="Indie Flower"/>
              </a:rPr>
              <a:t>manage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applications in the AWS cloud.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You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simply upload your application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Elastic Beanstalk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automatically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handles the deployment details of capacity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provisioning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load balancing, auto-scaling,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application health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monitoring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Elastic Beanstalk leverages AWS services such as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Amazon EC2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Amazon S3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….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To ensure easy portability of your application, Elastic Beanstalk is built using familiar software stacks such as: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Apache HTTP Server for Node.js, PHP and Python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Passenger for Ruby, 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IIS 7.5 for .NET</a:t>
            </a:r>
            <a:endParaRPr/>
          </a:p>
          <a:p>
            <a:pPr lvl="1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Apache Tomcat for Java.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There is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no additional charge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for Elastic Beanstalk - you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pay only for the AWS resources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needed to store and run your applications.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86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487" name="Picture 10" descr=""/>
          <p:cNvPicPr/>
          <p:nvPr/>
        </p:nvPicPr>
        <p:blipFill>
          <a:blip r:embed="rId1"/>
          <a:stretch>
            <a:fillRect/>
          </a:stretch>
        </p:blipFill>
        <p:spPr>
          <a:xfrm rot="19045800">
            <a:off x="-134640" y="383760"/>
            <a:ext cx="2067840" cy="857160"/>
          </a:xfrm>
          <a:prstGeom prst="rect">
            <a:avLst/>
          </a:prstGeom>
          <a:ln>
            <a:noFill/>
          </a:ln>
        </p:spPr>
      </p:pic>
      <p:sp>
        <p:nvSpPr>
          <p:cNvPr id="488" name="CustomShape 4"/>
          <p:cNvSpPr/>
          <p:nvPr/>
        </p:nvSpPr>
        <p:spPr>
          <a:xfrm rot="19045800">
            <a:off x="-203760" y="644760"/>
            <a:ext cx="220572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9ad7ef"/>
                </a:solidFill>
                <a:latin typeface="Indie Flower"/>
              </a:rPr>
              <a:t>Platform Services</a:t>
            </a:r>
            <a:endParaRPr/>
          </a:p>
        </p:txBody>
      </p:sp>
      <p:pic>
        <p:nvPicPr>
          <p:cNvPr id="48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720" y="76320"/>
            <a:ext cx="2827800" cy="606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09" dur="indefinite" restart="never" nodeType="tmRoot">
          <p:childTnLst>
            <p:seq>
              <p:cTn id="610" dur="indefinite" nodeType="mainSeq">
                <p:childTnLst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5" dur="500"/>
                                        <p:tgtEl>
                                          <p:spTgt spid="485">
                                            <p:txEl>
                                              <p:pRg st="0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0" dur="500"/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5" dur="500"/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0" dur="500"/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" dur="500"/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6" dur="500"/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9" dur="500"/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2" dur="500"/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7" dur="500"/>
                                        <p:tgtEl>
                                          <p:spTgt spid="485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CustomShape 2"/>
          <p:cNvSpPr/>
          <p:nvPr/>
        </p:nvSpPr>
        <p:spPr>
          <a:xfrm>
            <a:off x="380880" y="1981080"/>
            <a:ext cx="8533440" cy="4568400"/>
          </a:xfrm>
          <a:prstGeom prst="cloud">
            <a:avLst/>
          </a:prstGeom>
          <a:noFill/>
          <a:ln w="101520">
            <a:solidFill>
              <a:srgbClr val="ffffff"/>
            </a:solidFill>
            <a:miter/>
          </a:ln>
        </p:spPr>
      </p:sp>
      <p:pic>
        <p:nvPicPr>
          <p:cNvPr id="492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00" y="1477800"/>
            <a:ext cx="482400" cy="1340280"/>
          </a:xfrm>
          <a:prstGeom prst="rect">
            <a:avLst/>
          </a:prstGeom>
          <a:ln>
            <a:noFill/>
          </a:ln>
        </p:spPr>
      </p:pic>
      <p:pic>
        <p:nvPicPr>
          <p:cNvPr id="493" name="Picture 13" descr="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763200" y="1752480"/>
            <a:ext cx="1370520" cy="1381320"/>
          </a:xfrm>
          <a:prstGeom prst="rect">
            <a:avLst/>
          </a:prstGeom>
          <a:ln>
            <a:noFill/>
          </a:ln>
        </p:spPr>
      </p:pic>
      <p:sp>
        <p:nvSpPr>
          <p:cNvPr id="494" name="CustomShape 3"/>
          <p:cNvSpPr/>
          <p:nvPr/>
        </p:nvSpPr>
        <p:spPr>
          <a:xfrm flipV="1">
            <a:off x="3200400" y="2838600"/>
            <a:ext cx="1761120" cy="96660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95" name="CustomShape 4"/>
          <p:cNvSpPr/>
          <p:nvPr/>
        </p:nvSpPr>
        <p:spPr>
          <a:xfrm>
            <a:off x="3200400" y="4290480"/>
            <a:ext cx="2208600" cy="47016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96" name="CustomShape 5"/>
          <p:cNvSpPr/>
          <p:nvPr/>
        </p:nvSpPr>
        <p:spPr>
          <a:xfrm>
            <a:off x="2286000" y="4495680"/>
            <a:ext cx="1065600" cy="7855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497" name="CustomShape 6"/>
          <p:cNvSpPr/>
          <p:nvPr/>
        </p:nvSpPr>
        <p:spPr>
          <a:xfrm>
            <a:off x="4354560" y="5254920"/>
            <a:ext cx="334260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http://aws.amazon.com/dynamodb/</a:t>
            </a:r>
            <a:endParaRPr/>
          </a:p>
        </p:txBody>
      </p:sp>
      <p:sp>
        <p:nvSpPr>
          <p:cNvPr id="498" name="CustomShape 7"/>
          <p:cNvSpPr/>
          <p:nvPr/>
        </p:nvSpPr>
        <p:spPr>
          <a:xfrm>
            <a:off x="3712320" y="3285360"/>
            <a:ext cx="398124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http://aws.amazon.com/elasticmapreduce/</a:t>
            </a:r>
            <a:endParaRPr/>
          </a:p>
        </p:txBody>
      </p:sp>
      <p:sp>
        <p:nvSpPr>
          <p:cNvPr id="499" name="CustomShape 8"/>
          <p:cNvSpPr/>
          <p:nvPr/>
        </p:nvSpPr>
        <p:spPr>
          <a:xfrm>
            <a:off x="1927440" y="5802840"/>
            <a:ext cx="384552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http://aws.amazon.com/elasticbeanstalk/</a:t>
            </a:r>
            <a:endParaRPr/>
          </a:p>
        </p:txBody>
      </p:sp>
      <p:sp>
        <p:nvSpPr>
          <p:cNvPr id="500" name="CustomShape 9"/>
          <p:cNvSpPr/>
          <p:nvPr/>
        </p:nvSpPr>
        <p:spPr>
          <a:xfrm>
            <a:off x="6397200" y="4035600"/>
            <a:ext cx="266760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http://aws.amazon.com/rds/</a:t>
            </a:r>
            <a:endParaRPr/>
          </a:p>
        </p:txBody>
      </p:sp>
      <p:pic>
        <p:nvPicPr>
          <p:cNvPr id="50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62600" y="23623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502" name="CustomShape 10"/>
          <p:cNvSpPr/>
          <p:nvPr/>
        </p:nvSpPr>
        <p:spPr>
          <a:xfrm>
            <a:off x="4965480" y="3018240"/>
            <a:ext cx="73836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EMR</a:t>
            </a:r>
            <a:endParaRPr/>
          </a:p>
        </p:txBody>
      </p:sp>
      <p:pic>
        <p:nvPicPr>
          <p:cNvPr id="503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10080" y="4189320"/>
            <a:ext cx="1218240" cy="1143720"/>
          </a:xfrm>
          <a:prstGeom prst="rect">
            <a:avLst/>
          </a:prstGeom>
          <a:ln>
            <a:noFill/>
          </a:ln>
        </p:spPr>
      </p:pic>
      <p:sp>
        <p:nvSpPr>
          <p:cNvPr id="504" name="CustomShape 11"/>
          <p:cNvSpPr/>
          <p:nvPr/>
        </p:nvSpPr>
        <p:spPr>
          <a:xfrm>
            <a:off x="5451840" y="4978800"/>
            <a:ext cx="1065600" cy="5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Indie Flower"/>
              </a:rPr>
              <a:t>DynamoDB</a:t>
            </a:r>
            <a:endParaRPr/>
          </a:p>
        </p:txBody>
      </p:sp>
      <p:pic>
        <p:nvPicPr>
          <p:cNvPr id="505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352680" y="4667400"/>
            <a:ext cx="1063080" cy="1228680"/>
          </a:xfrm>
          <a:prstGeom prst="rect">
            <a:avLst/>
          </a:prstGeom>
          <a:ln>
            <a:noFill/>
          </a:ln>
        </p:spPr>
      </p:pic>
      <p:sp>
        <p:nvSpPr>
          <p:cNvPr id="506" name="CustomShape 12"/>
          <p:cNvSpPr/>
          <p:nvPr/>
        </p:nvSpPr>
        <p:spPr>
          <a:xfrm>
            <a:off x="3181320" y="5562720"/>
            <a:ext cx="131112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000000"/>
                </a:solidFill>
                <a:latin typeface="Indie Flower"/>
              </a:rPr>
              <a:t>Beanstalk</a:t>
            </a:r>
            <a:endParaRPr/>
          </a:p>
        </p:txBody>
      </p:sp>
      <p:sp>
        <p:nvSpPr>
          <p:cNvPr id="507" name="CustomShape 13"/>
          <p:cNvSpPr/>
          <p:nvPr/>
        </p:nvSpPr>
        <p:spPr>
          <a:xfrm flipV="1">
            <a:off x="3352680" y="3703680"/>
            <a:ext cx="3970800" cy="2552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pic>
        <p:nvPicPr>
          <p:cNvPr id="508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324560" y="312228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509" name="CustomShape 14"/>
          <p:cNvSpPr/>
          <p:nvPr/>
        </p:nvSpPr>
        <p:spPr>
          <a:xfrm>
            <a:off x="7310160" y="3766320"/>
            <a:ext cx="7106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RDS</a:t>
            </a:r>
            <a:endParaRPr/>
          </a:p>
        </p:txBody>
      </p:sp>
      <p:pic>
        <p:nvPicPr>
          <p:cNvPr id="510" name="Picture 1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91760" y="3529800"/>
            <a:ext cx="3012120" cy="1117080"/>
          </a:xfrm>
          <a:prstGeom prst="rect">
            <a:avLst/>
          </a:prstGeom>
          <a:ln>
            <a:noFill/>
          </a:ln>
        </p:spPr>
      </p:pic>
      <p:sp>
        <p:nvSpPr>
          <p:cNvPr id="511" name="CustomShape 15"/>
          <p:cNvSpPr/>
          <p:nvPr/>
        </p:nvSpPr>
        <p:spPr>
          <a:xfrm>
            <a:off x="639000" y="3888360"/>
            <a:ext cx="2718000" cy="393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9ad7ef"/>
                </a:solidFill>
                <a:latin typeface="Indie Flower"/>
              </a:rPr>
              <a:t>Platform Services</a:t>
            </a:r>
            <a:endParaRPr/>
          </a:p>
        </p:txBody>
      </p:sp>
      <p:pic>
        <p:nvPicPr>
          <p:cNvPr id="512" name="Picture 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114880" y="2520720"/>
            <a:ext cx="518040" cy="387360"/>
          </a:xfrm>
          <a:prstGeom prst="rect">
            <a:avLst/>
          </a:prstGeom>
          <a:ln>
            <a:noFill/>
          </a:ln>
        </p:spPr>
      </p:pic>
      <p:pic>
        <p:nvPicPr>
          <p:cNvPr id="513" name="Picture 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524360" y="3276720"/>
            <a:ext cx="428760" cy="428760"/>
          </a:xfrm>
          <a:prstGeom prst="rect">
            <a:avLst/>
          </a:prstGeom>
          <a:ln>
            <a:noFill/>
          </a:ln>
        </p:spPr>
      </p:pic>
      <p:pic>
        <p:nvPicPr>
          <p:cNvPr id="514" name="Picture 6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605920" y="4387320"/>
            <a:ext cx="793800" cy="469080"/>
          </a:xfrm>
          <a:prstGeom prst="rect">
            <a:avLst/>
          </a:prstGeom>
          <a:ln>
            <a:noFill/>
          </a:ln>
        </p:spPr>
      </p:pic>
      <p:pic>
        <p:nvPicPr>
          <p:cNvPr id="515" name="Picture 8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3655080" y="4861440"/>
            <a:ext cx="391320" cy="605520"/>
          </a:xfrm>
          <a:prstGeom prst="rect">
            <a:avLst/>
          </a:prstGeom>
          <a:ln>
            <a:noFill/>
          </a:ln>
        </p:spPr>
      </p:pic>
      <p:sp>
        <p:nvSpPr>
          <p:cNvPr id="516" name="CustomShape 16"/>
          <p:cNvSpPr/>
          <p:nvPr/>
        </p:nvSpPr>
        <p:spPr>
          <a:xfrm>
            <a:off x="1142280" y="274680"/>
            <a:ext cx="731484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Questions</a:t>
            </a:r>
            <a:endParaRPr/>
          </a:p>
        </p:txBody>
      </p:sp>
      <p:pic>
        <p:nvPicPr>
          <p:cNvPr id="517" name="Picture 2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5867280" y="76320"/>
            <a:ext cx="817560" cy="1370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48" dur="indefinite" restart="never" nodeType="tmRoot">
          <p:childTnLst>
            <p:seq>
              <p:cTn id="6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CustomShape 2"/>
          <p:cNvSpPr/>
          <p:nvPr/>
        </p:nvSpPr>
        <p:spPr>
          <a:xfrm>
            <a:off x="380880" y="1981080"/>
            <a:ext cx="8533440" cy="4568400"/>
          </a:xfrm>
          <a:prstGeom prst="cloud">
            <a:avLst/>
          </a:prstGeom>
          <a:noFill/>
          <a:ln w="101520">
            <a:solidFill>
              <a:srgbClr val="ffffff"/>
            </a:solidFill>
            <a:miter/>
          </a:ln>
        </p:spPr>
      </p:sp>
      <p:pic>
        <p:nvPicPr>
          <p:cNvPr id="520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00" y="1477800"/>
            <a:ext cx="482400" cy="1340280"/>
          </a:xfrm>
          <a:prstGeom prst="rect">
            <a:avLst/>
          </a:prstGeom>
          <a:ln>
            <a:noFill/>
          </a:ln>
        </p:spPr>
      </p:pic>
      <p:pic>
        <p:nvPicPr>
          <p:cNvPr id="521" name="Picture 13" descr="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763200" y="1752480"/>
            <a:ext cx="1370520" cy="1381320"/>
          </a:xfrm>
          <a:prstGeom prst="rect">
            <a:avLst/>
          </a:prstGeom>
          <a:ln>
            <a:noFill/>
          </a:ln>
        </p:spPr>
      </p:pic>
      <p:sp>
        <p:nvSpPr>
          <p:cNvPr id="522" name="CustomShape 3"/>
          <p:cNvSpPr/>
          <p:nvPr/>
        </p:nvSpPr>
        <p:spPr>
          <a:xfrm flipV="1">
            <a:off x="3200400" y="3086280"/>
            <a:ext cx="1761120" cy="7189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523" name="CustomShape 4"/>
          <p:cNvSpPr/>
          <p:nvPr/>
        </p:nvSpPr>
        <p:spPr>
          <a:xfrm>
            <a:off x="1905120" y="4540320"/>
            <a:ext cx="2056320" cy="3506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524" name="CustomShape 5"/>
          <p:cNvSpPr/>
          <p:nvPr/>
        </p:nvSpPr>
        <p:spPr>
          <a:xfrm>
            <a:off x="2895840" y="5408640"/>
            <a:ext cx="341280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http://aws.amazon.com/cloudwatch/</a:t>
            </a:r>
            <a:endParaRPr/>
          </a:p>
        </p:txBody>
      </p:sp>
      <p:pic>
        <p:nvPicPr>
          <p:cNvPr id="525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68640" y="4343040"/>
            <a:ext cx="1218240" cy="1143720"/>
          </a:xfrm>
          <a:prstGeom prst="rect">
            <a:avLst/>
          </a:prstGeom>
          <a:ln>
            <a:noFill/>
          </a:ln>
        </p:spPr>
      </p:pic>
      <p:sp>
        <p:nvSpPr>
          <p:cNvPr id="526" name="CustomShape 6"/>
          <p:cNvSpPr/>
          <p:nvPr/>
        </p:nvSpPr>
        <p:spPr>
          <a:xfrm>
            <a:off x="4010400" y="5132880"/>
            <a:ext cx="1065600" cy="5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Indie Flower"/>
              </a:rPr>
              <a:t>CloudWatch</a:t>
            </a:r>
            <a:endParaRPr/>
          </a:p>
        </p:txBody>
      </p:sp>
      <p:sp>
        <p:nvSpPr>
          <p:cNvPr id="527" name="CustomShape 7"/>
          <p:cNvSpPr/>
          <p:nvPr/>
        </p:nvSpPr>
        <p:spPr>
          <a:xfrm>
            <a:off x="1142280" y="274680"/>
            <a:ext cx="731484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Cross Service Features</a:t>
            </a:r>
            <a:endParaRPr/>
          </a:p>
        </p:txBody>
      </p:sp>
      <p:pic>
        <p:nvPicPr>
          <p:cNvPr id="528" name="Picture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3720" y="3581280"/>
            <a:ext cx="2948760" cy="1065600"/>
          </a:xfrm>
          <a:prstGeom prst="rect">
            <a:avLst/>
          </a:prstGeom>
          <a:ln>
            <a:noFill/>
          </a:ln>
        </p:spPr>
      </p:pic>
      <p:sp>
        <p:nvSpPr>
          <p:cNvPr id="529" name="CustomShape 8"/>
          <p:cNvSpPr/>
          <p:nvPr/>
        </p:nvSpPr>
        <p:spPr>
          <a:xfrm>
            <a:off x="1093320" y="3886200"/>
            <a:ext cx="2112840" cy="66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891818"/>
                </a:solidFill>
                <a:latin typeface="Indie Flower"/>
              </a:rPr>
              <a:t>Cross Service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891818"/>
                </a:solidFill>
                <a:latin typeface="Indie Flower"/>
              </a:rPr>
              <a:t>Features</a:t>
            </a:r>
            <a:endParaRPr/>
          </a:p>
        </p:txBody>
      </p:sp>
      <p:pic>
        <p:nvPicPr>
          <p:cNvPr id="530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197240" y="4497120"/>
            <a:ext cx="761040" cy="598320"/>
          </a:xfrm>
          <a:prstGeom prst="rect">
            <a:avLst/>
          </a:prstGeom>
          <a:ln>
            <a:noFill/>
          </a:ln>
        </p:spPr>
      </p:pic>
      <p:sp>
        <p:nvSpPr>
          <p:cNvPr id="531" name="CustomShape 9"/>
          <p:cNvSpPr/>
          <p:nvPr/>
        </p:nvSpPr>
        <p:spPr>
          <a:xfrm>
            <a:off x="4278600" y="3730680"/>
            <a:ext cx="269496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http://aws.amazon.com/swf/</a:t>
            </a:r>
            <a:endParaRPr/>
          </a:p>
        </p:txBody>
      </p:sp>
      <p:pic>
        <p:nvPicPr>
          <p:cNvPr id="532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962600" y="2362320"/>
            <a:ext cx="1313280" cy="1451880"/>
          </a:xfrm>
          <a:prstGeom prst="rect">
            <a:avLst/>
          </a:prstGeom>
          <a:ln>
            <a:noFill/>
          </a:ln>
        </p:spPr>
      </p:pic>
      <p:sp>
        <p:nvSpPr>
          <p:cNvPr id="533" name="CustomShape 10"/>
          <p:cNvSpPr/>
          <p:nvPr/>
        </p:nvSpPr>
        <p:spPr>
          <a:xfrm>
            <a:off x="5213880" y="3357360"/>
            <a:ext cx="7520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SWF</a:t>
            </a:r>
            <a:endParaRPr/>
          </a:p>
        </p:txBody>
      </p:sp>
      <p:pic>
        <p:nvPicPr>
          <p:cNvPr id="534" name="Picture 6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187600" y="2585880"/>
            <a:ext cx="796680" cy="697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50" dur="indefinite" restart="never" nodeType="tmRoot">
          <p:childTnLst>
            <p:seq>
              <p:cTn id="6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 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	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Amazon CloudWatch</a:t>
            </a:r>
            <a:endParaRPr/>
          </a:p>
        </p:txBody>
      </p:sp>
      <p:sp>
        <p:nvSpPr>
          <p:cNvPr id="536" name="CustomShape 2"/>
          <p:cNvSpPr/>
          <p:nvPr/>
        </p:nvSpPr>
        <p:spPr>
          <a:xfrm>
            <a:off x="152280" y="1600200"/>
            <a:ext cx="891432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CloudWatch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provides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monitoring for AWS cloud resources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and the applications customers run on AWS. 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CloudWatch lets you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programmatically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 retrieve your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monitoring data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view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graphs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set alarms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to help you troubleshoot, spot trends, 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take automated action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based on the state of your cloud environment.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CloudWatch enables you to monitor your AWS resources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up-to-the-minute in real-time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including: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EC2 instances,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EBS volumes, 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Elastic Load Balancers,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Amazon RDS DB instances.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Metrics such as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CPU utilization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latency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and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request counts 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are provided automatically for these AWS resources.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1400">
                <a:solidFill>
                  <a:srgbClr val="ffffff"/>
                </a:solidFill>
                <a:latin typeface="Indie Flower"/>
              </a:rPr>
              <a:t>Customers can also supply their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own custom application and system metrics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such as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memory usage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transaction volumes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 or </a:t>
            </a:r>
            <a:r>
              <a:rPr b="1" lang="en-IN" sz="1400">
                <a:solidFill>
                  <a:srgbClr val="eec517"/>
                </a:solidFill>
                <a:latin typeface="Indie Flower"/>
              </a:rPr>
              <a:t>error rates</a:t>
            </a:r>
            <a:r>
              <a:rPr lang="en-IN" sz="1400">
                <a:solidFill>
                  <a:srgbClr val="ffffff"/>
                </a:solidFill>
                <a:latin typeface="Indie Flower"/>
              </a:rPr>
              <a:t>,.</a:t>
            </a:r>
            <a:endParaRPr/>
          </a:p>
        </p:txBody>
      </p:sp>
      <p:sp>
        <p:nvSpPr>
          <p:cNvPr id="537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538" name="Picture 11" descr=""/>
          <p:cNvPicPr/>
          <p:nvPr/>
        </p:nvPicPr>
        <p:blipFill>
          <a:blip r:embed="rId1"/>
          <a:stretch>
            <a:fillRect/>
          </a:stretch>
        </p:blipFill>
        <p:spPr>
          <a:xfrm rot="19767600">
            <a:off x="-47520" y="224280"/>
            <a:ext cx="2254680" cy="1024920"/>
          </a:xfrm>
          <a:prstGeom prst="rect">
            <a:avLst/>
          </a:prstGeom>
          <a:ln>
            <a:noFill/>
          </a:ln>
        </p:spPr>
      </p:pic>
      <p:sp>
        <p:nvSpPr>
          <p:cNvPr id="539" name="CustomShape 4"/>
          <p:cNvSpPr/>
          <p:nvPr/>
        </p:nvSpPr>
        <p:spPr>
          <a:xfrm rot="19767600">
            <a:off x="196200" y="589680"/>
            <a:ext cx="172260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891818"/>
                </a:solidFill>
                <a:latin typeface="Indie Flower"/>
              </a:rPr>
              <a:t>Cross Service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891818"/>
                </a:solidFill>
                <a:latin typeface="Indie Flower"/>
              </a:rPr>
              <a:t>Features</a:t>
            </a:r>
            <a:endParaRPr/>
          </a:p>
        </p:txBody>
      </p:sp>
      <p:pic>
        <p:nvPicPr>
          <p:cNvPr id="54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680" y="133200"/>
            <a:ext cx="3383280" cy="614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52" dur="indefinite" restart="never" nodeType="tmRoot">
          <p:childTnLst>
            <p:seq>
              <p:cTn id="653" dur="indefinite" nodeType="mainSeq">
                <p:childTnLst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8" dur="500"/>
                                        <p:tgtEl>
                                          <p:spTgt spid="536">
                                            <p:txEl>
                                              <p:pRg st="0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3" dur="500"/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8" dur="500"/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1" dur="500"/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4" dur="500"/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" dur="500"/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0" dur="500"/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5" dur="500"/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0" dur="500"/>
                                        <p:tgtEl>
                                          <p:spTgt spid="536">
                                            <p:txEl>
                                              <p:pRg st="766" end="7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  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Amazon Simple Workflow Service (SWF)</a:t>
            </a:r>
            <a:endParaRPr/>
          </a:p>
        </p:txBody>
      </p:sp>
      <p:sp>
        <p:nvSpPr>
          <p:cNvPr id="542" name="CustomShape 2"/>
          <p:cNvSpPr/>
          <p:nvPr/>
        </p:nvSpPr>
        <p:spPr>
          <a:xfrm>
            <a:off x="152280" y="1396080"/>
            <a:ext cx="8914320" cy="47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2200">
                <a:solidFill>
                  <a:srgbClr val="eec517"/>
                </a:solidFill>
                <a:latin typeface="Indie Flower"/>
              </a:rPr>
              <a:t>Amazon SWF 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is a </a:t>
            </a:r>
            <a:r>
              <a:rPr b="1" lang="en-IN" sz="2200">
                <a:solidFill>
                  <a:srgbClr val="209bcd"/>
                </a:solidFill>
                <a:latin typeface="Indie Flower"/>
              </a:rPr>
              <a:t>task coordination 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and </a:t>
            </a:r>
            <a:r>
              <a:rPr b="1" lang="en-IN" sz="2200">
                <a:solidFill>
                  <a:srgbClr val="209bcd"/>
                </a:solidFill>
                <a:latin typeface="Indie Flower"/>
              </a:rPr>
              <a:t>state management service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 for cloud applications.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200">
                <a:solidFill>
                  <a:srgbClr val="ffffff"/>
                </a:solidFill>
                <a:latin typeface="Indie Flower"/>
              </a:rPr>
              <a:t>Using Amazon SWF, you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structure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 the various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processing steps 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in an application that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runs across one or more machines 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as a set of “</a:t>
            </a:r>
            <a:r>
              <a:rPr b="1" lang="en-IN" sz="2200">
                <a:solidFill>
                  <a:srgbClr val="209bcd"/>
                </a:solidFill>
                <a:latin typeface="Indie Flower"/>
              </a:rPr>
              <a:t>tasks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.”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200">
                <a:solidFill>
                  <a:srgbClr val="ffffff"/>
                </a:solidFill>
                <a:latin typeface="Indie Flower"/>
              </a:rPr>
              <a:t>Amazon SWF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manages dependencies 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between the tasks,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schedules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 the tasks for execution, and runs any logic that needs to be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executed in parallel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200">
                <a:solidFill>
                  <a:srgbClr val="ffffff"/>
                </a:solidFill>
                <a:latin typeface="Indie Flower"/>
              </a:rPr>
              <a:t>The service also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tracks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 the tasks’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progress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200">
                <a:solidFill>
                  <a:srgbClr val="ffffff"/>
                </a:solidFill>
                <a:latin typeface="Indie Flower"/>
              </a:rPr>
              <a:t>As the </a:t>
            </a:r>
            <a:r>
              <a:rPr b="1" lang="en-IN" sz="2200">
                <a:solidFill>
                  <a:srgbClr val="209bcd"/>
                </a:solidFill>
                <a:latin typeface="Indie Flower"/>
              </a:rPr>
              <a:t>business requirements change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, Amazon SWF makes it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easy to change application logic 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without having to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worry about the underlying state machinery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 and </a:t>
            </a:r>
            <a:r>
              <a:rPr b="1" lang="en-IN" sz="2200">
                <a:solidFill>
                  <a:srgbClr val="eec517"/>
                </a:solidFill>
                <a:latin typeface="Indie Flower"/>
              </a:rPr>
              <a:t>flow control</a:t>
            </a:r>
            <a:r>
              <a:rPr lang="en-IN" sz="2200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</p:txBody>
      </p:sp>
      <p:sp>
        <p:nvSpPr>
          <p:cNvPr id="543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544" name="Picture 11" descr=""/>
          <p:cNvPicPr/>
          <p:nvPr/>
        </p:nvPicPr>
        <p:blipFill>
          <a:blip r:embed="rId1"/>
          <a:stretch>
            <a:fillRect/>
          </a:stretch>
        </p:blipFill>
        <p:spPr>
          <a:xfrm rot="19767600">
            <a:off x="-47520" y="224280"/>
            <a:ext cx="2254680" cy="1024920"/>
          </a:xfrm>
          <a:prstGeom prst="rect">
            <a:avLst/>
          </a:prstGeom>
          <a:ln>
            <a:noFill/>
          </a:ln>
        </p:spPr>
      </p:pic>
      <p:sp>
        <p:nvSpPr>
          <p:cNvPr id="545" name="CustomShape 4"/>
          <p:cNvSpPr/>
          <p:nvPr/>
        </p:nvSpPr>
        <p:spPr>
          <a:xfrm rot="19767600">
            <a:off x="196200" y="589680"/>
            <a:ext cx="172260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891818"/>
                </a:solidFill>
                <a:latin typeface="Indie Flower"/>
              </a:rPr>
              <a:t>Cross Service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891818"/>
                </a:solidFill>
                <a:latin typeface="Indie Flower"/>
              </a:rPr>
              <a:t>Features</a:t>
            </a:r>
            <a:endParaRPr/>
          </a:p>
        </p:txBody>
      </p:sp>
      <p:pic>
        <p:nvPicPr>
          <p:cNvPr id="54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32000" y="864000"/>
            <a:ext cx="3275640" cy="636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91" dur="indefinite" restart="never" nodeType="tmRoot">
          <p:childTnLst>
            <p:seq>
              <p:cTn id="692" dur="indefinite" nodeType="mainSeq">
                <p:childTnLst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7" dur="500"/>
                                        <p:tgtEl>
                                          <p:spTgt spid="542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86" end="5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2" dur="500"/>
                                        <p:tgtEl>
                                          <p:spTgt spid="542">
                                            <p:txEl>
                                              <p:pRg st="586" end="5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86" end="5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" dur="500"/>
                                        <p:tgtEl>
                                          <p:spTgt spid="542">
                                            <p:txEl>
                                              <p:pRg st="586" end="5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86" end="5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2" dur="500"/>
                                        <p:tgtEl>
                                          <p:spTgt spid="542">
                                            <p:txEl>
                                              <p:pRg st="586" end="5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86" end="5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" dur="500"/>
                                        <p:tgtEl>
                                          <p:spTgt spid="542">
                                            <p:txEl>
                                              <p:pRg st="586" end="5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CustomShape 2"/>
          <p:cNvSpPr/>
          <p:nvPr/>
        </p:nvSpPr>
        <p:spPr>
          <a:xfrm>
            <a:off x="380880" y="1981080"/>
            <a:ext cx="8533440" cy="4568400"/>
          </a:xfrm>
          <a:prstGeom prst="cloud">
            <a:avLst/>
          </a:prstGeom>
          <a:noFill/>
          <a:ln w="101520">
            <a:solidFill>
              <a:srgbClr val="ffffff"/>
            </a:solidFill>
            <a:miter/>
          </a:ln>
        </p:spPr>
      </p:sp>
      <p:pic>
        <p:nvPicPr>
          <p:cNvPr id="549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00" y="1477800"/>
            <a:ext cx="482400" cy="1340280"/>
          </a:xfrm>
          <a:prstGeom prst="rect">
            <a:avLst/>
          </a:prstGeom>
          <a:ln>
            <a:noFill/>
          </a:ln>
        </p:spPr>
      </p:pic>
      <p:pic>
        <p:nvPicPr>
          <p:cNvPr id="550" name="Picture 13" descr="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763200" y="1752480"/>
            <a:ext cx="1370520" cy="1381320"/>
          </a:xfrm>
          <a:prstGeom prst="rect">
            <a:avLst/>
          </a:prstGeom>
          <a:ln>
            <a:noFill/>
          </a:ln>
        </p:spPr>
      </p:pic>
      <p:sp>
        <p:nvSpPr>
          <p:cNvPr id="551" name="CustomShape 3"/>
          <p:cNvSpPr/>
          <p:nvPr/>
        </p:nvSpPr>
        <p:spPr>
          <a:xfrm flipV="1">
            <a:off x="3200400" y="3086280"/>
            <a:ext cx="1761120" cy="7189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552" name="CustomShape 4"/>
          <p:cNvSpPr/>
          <p:nvPr/>
        </p:nvSpPr>
        <p:spPr>
          <a:xfrm>
            <a:off x="1905120" y="4540320"/>
            <a:ext cx="2056320" cy="3506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553" name="CustomShape 5"/>
          <p:cNvSpPr/>
          <p:nvPr/>
        </p:nvSpPr>
        <p:spPr>
          <a:xfrm>
            <a:off x="2895840" y="5408640"/>
            <a:ext cx="341280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http://aws.amazon.com/cloudwatch/</a:t>
            </a:r>
            <a:endParaRPr/>
          </a:p>
        </p:txBody>
      </p:sp>
      <p:sp>
        <p:nvSpPr>
          <p:cNvPr id="554" name="CustomShape 6"/>
          <p:cNvSpPr/>
          <p:nvPr/>
        </p:nvSpPr>
        <p:spPr>
          <a:xfrm>
            <a:off x="4278600" y="3730680"/>
            <a:ext cx="269496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7bce5"/>
                </a:solidFill>
                <a:latin typeface="Indie Flower"/>
              </a:rPr>
              <a:t>http://aws.amazon.com/swf/</a:t>
            </a:r>
            <a:endParaRPr/>
          </a:p>
        </p:txBody>
      </p:sp>
      <p:pic>
        <p:nvPicPr>
          <p:cNvPr id="555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62600" y="2362320"/>
            <a:ext cx="1313280" cy="1451880"/>
          </a:xfrm>
          <a:prstGeom prst="rect">
            <a:avLst/>
          </a:prstGeom>
          <a:ln>
            <a:noFill/>
          </a:ln>
        </p:spPr>
      </p:pic>
      <p:sp>
        <p:nvSpPr>
          <p:cNvPr id="556" name="CustomShape 7"/>
          <p:cNvSpPr/>
          <p:nvPr/>
        </p:nvSpPr>
        <p:spPr>
          <a:xfrm>
            <a:off x="5213880" y="3357360"/>
            <a:ext cx="7520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SWF</a:t>
            </a:r>
            <a:endParaRPr/>
          </a:p>
        </p:txBody>
      </p:sp>
      <p:pic>
        <p:nvPicPr>
          <p:cNvPr id="557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68640" y="4343040"/>
            <a:ext cx="1218240" cy="1143720"/>
          </a:xfrm>
          <a:prstGeom prst="rect">
            <a:avLst/>
          </a:prstGeom>
          <a:ln>
            <a:noFill/>
          </a:ln>
        </p:spPr>
      </p:pic>
      <p:sp>
        <p:nvSpPr>
          <p:cNvPr id="558" name="CustomShape 8"/>
          <p:cNvSpPr/>
          <p:nvPr/>
        </p:nvSpPr>
        <p:spPr>
          <a:xfrm>
            <a:off x="4010400" y="5132880"/>
            <a:ext cx="1065600" cy="5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Indie Flower"/>
              </a:rPr>
              <a:t>CloudWatch</a:t>
            </a:r>
            <a:endParaRPr/>
          </a:p>
        </p:txBody>
      </p:sp>
      <p:pic>
        <p:nvPicPr>
          <p:cNvPr id="559" name="Picture 11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83720" y="3581280"/>
            <a:ext cx="2948760" cy="1065600"/>
          </a:xfrm>
          <a:prstGeom prst="rect">
            <a:avLst/>
          </a:prstGeom>
          <a:ln>
            <a:noFill/>
          </a:ln>
        </p:spPr>
      </p:pic>
      <p:sp>
        <p:nvSpPr>
          <p:cNvPr id="560" name="CustomShape 9"/>
          <p:cNvSpPr/>
          <p:nvPr/>
        </p:nvSpPr>
        <p:spPr>
          <a:xfrm>
            <a:off x="1093320" y="3886200"/>
            <a:ext cx="2112840" cy="66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891818"/>
                </a:solidFill>
                <a:latin typeface="Indie Flower"/>
              </a:rPr>
              <a:t>Cross Service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891818"/>
                </a:solidFill>
                <a:latin typeface="Indie Flower"/>
              </a:rPr>
              <a:t>Features</a:t>
            </a:r>
            <a:endParaRPr/>
          </a:p>
        </p:txBody>
      </p:sp>
      <p:pic>
        <p:nvPicPr>
          <p:cNvPr id="561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197240" y="4497120"/>
            <a:ext cx="761040" cy="598320"/>
          </a:xfrm>
          <a:prstGeom prst="rect">
            <a:avLst/>
          </a:prstGeom>
          <a:ln>
            <a:noFill/>
          </a:ln>
        </p:spPr>
      </p:pic>
      <p:pic>
        <p:nvPicPr>
          <p:cNvPr id="562" name="Picture 6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187600" y="2585880"/>
            <a:ext cx="796680" cy="697320"/>
          </a:xfrm>
          <a:prstGeom prst="rect">
            <a:avLst/>
          </a:prstGeom>
          <a:ln>
            <a:noFill/>
          </a:ln>
        </p:spPr>
      </p:pic>
      <p:sp>
        <p:nvSpPr>
          <p:cNvPr id="563" name="CustomShape 10"/>
          <p:cNvSpPr/>
          <p:nvPr/>
        </p:nvSpPr>
        <p:spPr>
          <a:xfrm>
            <a:off x="1142280" y="274680"/>
            <a:ext cx="731484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Questions</a:t>
            </a:r>
            <a:endParaRPr/>
          </a:p>
        </p:txBody>
      </p:sp>
      <p:pic>
        <p:nvPicPr>
          <p:cNvPr id="564" name="Picture 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867280" y="76320"/>
            <a:ext cx="817560" cy="1370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18" dur="indefinite" restart="never" nodeType="tmRoot">
          <p:childTnLst>
            <p:seq>
              <p:cTn id="7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42280" y="274680"/>
            <a:ext cx="685872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What is Amazon Web Services ?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304920" y="1676520"/>
            <a:ext cx="8533440" cy="281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2000">
                <a:solidFill>
                  <a:srgbClr val="eec517"/>
                </a:solidFill>
                <a:latin typeface="Indie Flower"/>
              </a:rPr>
              <a:t>Amazon Web Services (AWS)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is a collection of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remote computing services (web services)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that together make up a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cloud computing platform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, offered over the Internet by Amazon.com.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000">
                <a:solidFill>
                  <a:srgbClr val="ffffff"/>
                </a:solidFill>
                <a:latin typeface="Indie Flower"/>
              </a:rPr>
              <a:t>Website: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	</a:t>
            </a:r>
            <a:r>
              <a:rPr lang="en-IN" sz="2000" u="sng">
                <a:solidFill>
                  <a:srgbClr val="57bce5"/>
                </a:solidFill>
                <a:latin typeface="Indie Flower"/>
              </a:rPr>
              <a:t>http://aws.amazon.com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000">
                <a:solidFill>
                  <a:srgbClr val="ffffff"/>
                </a:solidFill>
                <a:latin typeface="Indie Flower"/>
              </a:rPr>
              <a:t>AWS is located in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9 geographical 'Regions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‘. Each Region is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wholly contained within a single country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 and all of its data and services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stay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 within the designated Region.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000">
                <a:solidFill>
                  <a:srgbClr val="ffffff"/>
                </a:solidFill>
                <a:latin typeface="Indie Flower"/>
              </a:rPr>
              <a:t>Each Region has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multiple 'Availability Zones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', which are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distinct data centers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providing AWS services. Availability Zones are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isolated from each other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to prevent outages from spreading between Zones. However, Several services </a:t>
            </a:r>
            <a:r>
              <a:rPr b="1" lang="en-IN" sz="2000">
                <a:solidFill>
                  <a:srgbClr val="eec517"/>
                </a:solidFill>
                <a:latin typeface="Indie Flower"/>
              </a:rPr>
              <a:t>operate across </a:t>
            </a:r>
            <a:r>
              <a:rPr lang="en-IN" sz="2000">
                <a:solidFill>
                  <a:srgbClr val="ffffff"/>
                </a:solidFill>
                <a:latin typeface="Indie Flower"/>
              </a:rPr>
              <a:t>Availability Zones (e.g. S3, DynamoDB).</a:t>
            </a:r>
            <a:endParaRPr/>
          </a:p>
        </p:txBody>
      </p:sp>
      <p:pic>
        <p:nvPicPr>
          <p:cNvPr id="275" name="Picture 3" descr=""/>
          <p:cNvPicPr/>
          <p:nvPr/>
        </p:nvPicPr>
        <p:blipFill>
          <a:blip r:embed="rId1"/>
          <a:srcRect l="-774768" t="0" r="0" b="0"/>
          <a:stretch>
            <a:fillRect/>
          </a:stretch>
        </p:blipFill>
        <p:spPr>
          <a:xfrm>
            <a:off x="1676520" y="6172200"/>
            <a:ext cx="1173600" cy="292320"/>
          </a:xfrm>
          <a:prstGeom prst="rect">
            <a:avLst/>
          </a:prstGeom>
          <a:ln>
            <a:noFill/>
          </a:ln>
        </p:spPr>
      </p:pic>
      <p:pic>
        <p:nvPicPr>
          <p:cNvPr id="276" name="Picture 3" descr=""/>
          <p:cNvPicPr/>
          <p:nvPr/>
        </p:nvPicPr>
        <p:blipFill>
          <a:blip r:embed="rId2"/>
          <a:srcRect l="0" t="0" r="-6359668" b="0"/>
          <a:stretch>
            <a:fillRect/>
          </a:stretch>
        </p:blipFill>
        <p:spPr>
          <a:xfrm>
            <a:off x="1723680" y="5867280"/>
            <a:ext cx="711000" cy="29232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</p:spTree>
  </p:cSld>
  <p:transition spd="med">
    <p:fade/>
  </p:transition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274">
                                            <p:txEl>
                                              <p:pRg st="0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59" end="6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274">
                                            <p:txEl>
                                              <p:pRg st="659" end="6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59" end="6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274">
                                            <p:txEl>
                                              <p:pRg st="659" end="6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59" end="6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274">
                                            <p:txEl>
                                              <p:pRg st="659" end="6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142280" y="274680"/>
            <a:ext cx="73911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    </a:t>
            </a:r>
            <a:r>
              <a:rPr b="1" lang="en-IN" sz="3600">
                <a:solidFill>
                  <a:srgbClr val="ffffff"/>
                </a:solidFill>
                <a:latin typeface="Indie Flower"/>
              </a:rPr>
              <a:t>Watch out for unexpected Costs</a:t>
            </a:r>
            <a:endParaRPr/>
          </a:p>
        </p:txBody>
      </p:sp>
      <p:sp>
        <p:nvSpPr>
          <p:cNvPr id="566" name="CustomShape 2"/>
          <p:cNvSpPr/>
          <p:nvPr/>
        </p:nvSpPr>
        <p:spPr>
          <a:xfrm>
            <a:off x="457200" y="1905120"/>
            <a:ext cx="8380800" cy="426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800">
                <a:solidFill>
                  <a:srgbClr val="ffffff"/>
                </a:solidFill>
                <a:latin typeface="Indie Flower"/>
              </a:rPr>
              <a:t>When you finish your work remember to make sure of the following to </a:t>
            </a:r>
            <a:r>
              <a:rPr lang="en-IN" sz="2800">
                <a:solidFill>
                  <a:srgbClr val="eec517"/>
                </a:solidFill>
                <a:latin typeface="Indie Flower"/>
              </a:rPr>
              <a:t>avoid unwanted costs</a:t>
            </a:r>
            <a:r>
              <a:rPr lang="en-IN" sz="2800">
                <a:solidFill>
                  <a:srgbClr val="ffffff"/>
                </a:solidFill>
                <a:latin typeface="Indie Flower"/>
              </a:rPr>
              <a:t>: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2400">
                <a:solidFill>
                  <a:srgbClr val="eec517"/>
                </a:solidFill>
                <a:latin typeface="Indie Flower"/>
              </a:rPr>
              <a:t>Delete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 your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S3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 objects.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2400">
                <a:solidFill>
                  <a:srgbClr val="ffffff"/>
                </a:solidFill>
                <a:latin typeface="Indie Flower"/>
              </a:rPr>
              <a:t>Stop or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Shut Down 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your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EC2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 and </a:t>
            </a:r>
            <a:r>
              <a:rPr b="1" lang="en-IN" sz="2400">
                <a:solidFill>
                  <a:srgbClr val="eec517"/>
                </a:solidFill>
                <a:latin typeface="Indie Flower"/>
              </a:rPr>
              <a:t>RDS</a:t>
            </a:r>
            <a:r>
              <a:rPr lang="en-IN" sz="2400">
                <a:solidFill>
                  <a:srgbClr val="ffffff"/>
                </a:solidFill>
                <a:latin typeface="Indie Flower"/>
              </a:rPr>
              <a:t> instances.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800">
                <a:solidFill>
                  <a:srgbClr val="ffffff"/>
                </a:solidFill>
                <a:latin typeface="Indie Flower"/>
              </a:rPr>
              <a:t>The customer is responsible for the resources he’s using. AWS </a:t>
            </a:r>
            <a:r>
              <a:rPr lang="en-IN" sz="2800">
                <a:solidFill>
                  <a:srgbClr val="eec517"/>
                </a:solidFill>
                <a:latin typeface="Indie Flower"/>
              </a:rPr>
              <a:t>declines any responsibility </a:t>
            </a:r>
            <a:r>
              <a:rPr lang="en-IN" sz="2800">
                <a:solidFill>
                  <a:srgbClr val="ffffff"/>
                </a:solidFill>
                <a:latin typeface="Indie Flower"/>
              </a:rPr>
              <a:t>if the customer forgets to shut down resources.</a:t>
            </a:r>
            <a:endParaRPr/>
          </a:p>
        </p:txBody>
      </p:sp>
      <p:sp>
        <p:nvSpPr>
          <p:cNvPr id="567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56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76320"/>
            <a:ext cx="989280" cy="858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20" dur="indefinite" restart="never" nodeType="tmRoot">
          <p:childTnLst>
            <p:seq>
              <p:cTn id="7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1142280" y="274680"/>
            <a:ext cx="685872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AWS Free Usage Tier</a:t>
            </a:r>
            <a:endParaRPr/>
          </a:p>
        </p:txBody>
      </p:sp>
      <p:sp>
        <p:nvSpPr>
          <p:cNvPr id="570" name="CustomShape 2"/>
          <p:cNvSpPr/>
          <p:nvPr/>
        </p:nvSpPr>
        <p:spPr>
          <a:xfrm>
            <a:off x="2057400" y="4139280"/>
            <a:ext cx="5104440" cy="53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 sz="2800" u="sng">
                <a:solidFill>
                  <a:srgbClr val="57bce5"/>
                </a:solidFill>
                <a:latin typeface="Indie Flower"/>
              </a:rPr>
              <a:t>http://aws.amazon.com/free/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571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57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0920" y="3198960"/>
            <a:ext cx="1291320" cy="937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22" dur="indefinite" restart="never" nodeType="tmRoot">
          <p:childTnLst>
            <p:seq>
              <p:cTn id="7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42280" y="274680"/>
            <a:ext cx="685872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What is AWS Offering?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 rot="21579600">
            <a:off x="524160" y="1678680"/>
            <a:ext cx="8029440" cy="42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Low</a:t>
            </a:r>
            <a:r>
              <a:rPr lang="en-IN">
                <a:solidFill>
                  <a:srgbClr val="eec517"/>
                </a:solidFill>
                <a:latin typeface="Indie Flower"/>
              </a:rPr>
              <a:t>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Ongoing Cost:, </a:t>
            </a:r>
            <a:r>
              <a:rPr b="1" lang="en-IN">
                <a:solidFill>
                  <a:srgbClr val="209bcd"/>
                </a:solidFill>
                <a:latin typeface="Indie Flower"/>
              </a:rPr>
              <a:t>pay-as-you-go </a:t>
            </a:r>
            <a:r>
              <a:rPr lang="en-IN">
                <a:solidFill>
                  <a:srgbClr val="ffffff"/>
                </a:solidFill>
                <a:latin typeface="Indie Flower"/>
              </a:rPr>
              <a:t>pricing with </a:t>
            </a:r>
            <a:r>
              <a:rPr b="1" lang="en-IN">
                <a:solidFill>
                  <a:srgbClr val="ce2424"/>
                </a:solidFill>
                <a:latin typeface="Indie Flower"/>
              </a:rPr>
              <a:t>no up-front expenses </a:t>
            </a:r>
            <a:r>
              <a:rPr lang="en-IN">
                <a:solidFill>
                  <a:srgbClr val="ffffff"/>
                </a:solidFill>
                <a:latin typeface="Indie Flower"/>
              </a:rPr>
              <a:t>or long-term commitments.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Instant Elasticity &amp; Flexible Capacity: (scaling up and down) </a:t>
            </a:r>
            <a:r>
              <a:rPr lang="en-IN">
                <a:solidFill>
                  <a:srgbClr val="ffffff"/>
                </a:solidFill>
                <a:latin typeface="Indie Flower"/>
              </a:rPr>
              <a:t>Eliminate guessing on your infrastructure capacity needs.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Speed &amp; Agility:</a:t>
            </a:r>
            <a:r>
              <a:rPr lang="en-IN">
                <a:solidFill>
                  <a:srgbClr val="eec517"/>
                </a:solidFill>
                <a:latin typeface="Indie Flower"/>
              </a:rPr>
              <a:t> </a:t>
            </a:r>
            <a:r>
              <a:rPr lang="en-IN">
                <a:solidFill>
                  <a:srgbClr val="ffffff"/>
                </a:solidFill>
                <a:latin typeface="Indie Flower"/>
              </a:rPr>
              <a:t>Develop and deploy applications faster Instead of waiting weeks or months for hardware to arrive and get installed.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Apps not Ops:</a:t>
            </a:r>
            <a:r>
              <a:rPr lang="en-IN">
                <a:solidFill>
                  <a:srgbClr val="eec517"/>
                </a:solidFill>
                <a:latin typeface="Indie Flower"/>
              </a:rPr>
              <a:t> </a:t>
            </a:r>
            <a:r>
              <a:rPr lang="en-IN">
                <a:solidFill>
                  <a:srgbClr val="ffffff"/>
                </a:solidFill>
                <a:latin typeface="Indie Flower"/>
              </a:rPr>
              <a:t>Focus on projects. Lets you shift resources away from data center investments and operations and move them to innovative new projects.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Global Reach:</a:t>
            </a:r>
            <a:r>
              <a:rPr lang="en-IN">
                <a:solidFill>
                  <a:srgbClr val="eec517"/>
                </a:solidFill>
                <a:latin typeface="Indie Flower"/>
              </a:rPr>
              <a:t> </a:t>
            </a:r>
            <a:r>
              <a:rPr lang="en-IN">
                <a:solidFill>
                  <a:srgbClr val="ffffff"/>
                </a:solidFill>
                <a:latin typeface="Indie Flower"/>
              </a:rPr>
              <a:t>Take your apps global in minutes.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Open and Flexible: </a:t>
            </a:r>
            <a:r>
              <a:rPr lang="en-IN">
                <a:solidFill>
                  <a:srgbClr val="ffffff"/>
                </a:solidFill>
                <a:latin typeface="Indie Flower"/>
              </a:rPr>
              <a:t>You choose the development platform or programming model that makes the most sense for your business.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Secure:  </a:t>
            </a:r>
            <a:r>
              <a:rPr lang="en-IN">
                <a:solidFill>
                  <a:srgbClr val="ffffff"/>
                </a:solidFill>
                <a:latin typeface="Indie Flower"/>
              </a:rPr>
              <a:t>Allows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 </a:t>
            </a:r>
            <a:r>
              <a:rPr lang="en-IN">
                <a:solidFill>
                  <a:srgbClr val="ffffff"/>
                </a:solidFill>
                <a:latin typeface="Indie Flower"/>
              </a:rPr>
              <a:t>your application to take advantage of the multiple layers of operational and physical security in the AWS data centers to ensure the integrity and safety of your data.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279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279">
                                            <p:txEl>
                                              <p:pRg st="851" end="8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142280" y="274680"/>
            <a:ext cx="731484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The Amazon Web Services Universe 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CustomShape 3"/>
          <p:cNvSpPr/>
          <p:nvPr/>
        </p:nvSpPr>
        <p:spPr>
          <a:xfrm>
            <a:off x="380880" y="1981080"/>
            <a:ext cx="8533440" cy="4568400"/>
          </a:xfrm>
          <a:prstGeom prst="cloud">
            <a:avLst/>
          </a:prstGeom>
          <a:noFill/>
          <a:ln w="101520">
            <a:solidFill>
              <a:srgbClr val="ffffff"/>
            </a:solidFill>
            <a:miter/>
          </a:ln>
        </p:spPr>
      </p:sp>
      <p:sp>
        <p:nvSpPr>
          <p:cNvPr id="284" name="Line 4"/>
          <p:cNvSpPr/>
          <p:nvPr/>
        </p:nvSpPr>
        <p:spPr>
          <a:xfrm>
            <a:off x="3429000" y="2819160"/>
            <a:ext cx="0" cy="3003120"/>
          </a:xfrm>
          <a:prstGeom prst="line">
            <a:avLst/>
          </a:prstGeom>
          <a:ln cap="rnd" w="76320">
            <a:solidFill>
              <a:srgbClr val="ffffff"/>
            </a:solidFill>
            <a:custDash>
              <a:ds d="212000" sp="212000"/>
            </a:custDash>
            <a:miter/>
          </a:ln>
        </p:spPr>
      </p:sp>
      <p:pic>
        <p:nvPicPr>
          <p:cNvPr id="285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00" y="1477800"/>
            <a:ext cx="482400" cy="1340280"/>
          </a:xfrm>
          <a:prstGeom prst="rect">
            <a:avLst/>
          </a:prstGeom>
          <a:ln>
            <a:noFill/>
          </a:ln>
        </p:spPr>
      </p:pic>
      <p:sp>
        <p:nvSpPr>
          <p:cNvPr id="286" name="Line 5"/>
          <p:cNvSpPr/>
          <p:nvPr/>
        </p:nvSpPr>
        <p:spPr>
          <a:xfrm>
            <a:off x="3657600" y="4609800"/>
            <a:ext cx="3483360" cy="38160"/>
          </a:xfrm>
          <a:prstGeom prst="line">
            <a:avLst/>
          </a:prstGeom>
          <a:ln cap="rnd" w="76320">
            <a:solidFill>
              <a:srgbClr val="ffffff"/>
            </a:solidFill>
            <a:custDash>
              <a:ds d="212000" sp="212000"/>
            </a:custDash>
            <a:miter/>
          </a:ln>
        </p:spPr>
      </p:sp>
      <p:sp>
        <p:nvSpPr>
          <p:cNvPr id="287" name="Line 6"/>
          <p:cNvSpPr/>
          <p:nvPr/>
        </p:nvSpPr>
        <p:spPr>
          <a:xfrm>
            <a:off x="3657600" y="3429000"/>
            <a:ext cx="3483360" cy="37800"/>
          </a:xfrm>
          <a:prstGeom prst="line">
            <a:avLst/>
          </a:prstGeom>
          <a:ln cap="rnd" w="76320">
            <a:solidFill>
              <a:srgbClr val="ffffff"/>
            </a:solidFill>
            <a:custDash>
              <a:ds d="212000" sp="212000"/>
            </a:custDash>
            <a:miter/>
          </a:ln>
        </p:spPr>
      </p:sp>
      <p:pic>
        <p:nvPicPr>
          <p:cNvPr id="288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2000" y="4756320"/>
            <a:ext cx="2110680" cy="1065240"/>
          </a:xfrm>
          <a:prstGeom prst="rect">
            <a:avLst/>
          </a:prstGeom>
          <a:ln>
            <a:noFill/>
          </a:ln>
        </p:spPr>
      </p:pic>
      <p:sp>
        <p:nvSpPr>
          <p:cNvPr id="289" name="CustomShape 7"/>
          <p:cNvSpPr/>
          <p:nvPr/>
        </p:nvSpPr>
        <p:spPr>
          <a:xfrm>
            <a:off x="4779720" y="5015880"/>
            <a:ext cx="2193480" cy="66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pic>
        <p:nvPicPr>
          <p:cNvPr id="290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30600" y="3453840"/>
            <a:ext cx="3012120" cy="1117080"/>
          </a:xfrm>
          <a:prstGeom prst="rect">
            <a:avLst/>
          </a:prstGeom>
          <a:ln>
            <a:noFill/>
          </a:ln>
        </p:spPr>
      </p:pic>
      <p:sp>
        <p:nvSpPr>
          <p:cNvPr id="291" name="CustomShape 8"/>
          <p:cNvSpPr/>
          <p:nvPr/>
        </p:nvSpPr>
        <p:spPr>
          <a:xfrm>
            <a:off x="4677480" y="3812040"/>
            <a:ext cx="2718000" cy="393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9ad7ef"/>
                </a:solidFill>
                <a:latin typeface="Indie Flower"/>
              </a:rPr>
              <a:t>Platform Services</a:t>
            </a:r>
            <a:endParaRPr/>
          </a:p>
        </p:txBody>
      </p:sp>
      <p:pic>
        <p:nvPicPr>
          <p:cNvPr id="292" name="Picture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65360" y="2286000"/>
            <a:ext cx="2948760" cy="1065600"/>
          </a:xfrm>
          <a:prstGeom prst="rect">
            <a:avLst/>
          </a:prstGeom>
          <a:ln>
            <a:noFill/>
          </a:ln>
        </p:spPr>
      </p:pic>
      <p:sp>
        <p:nvSpPr>
          <p:cNvPr id="293" name="CustomShape 9"/>
          <p:cNvSpPr/>
          <p:nvPr/>
        </p:nvSpPr>
        <p:spPr>
          <a:xfrm>
            <a:off x="4674600" y="2590920"/>
            <a:ext cx="2112840" cy="66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891818"/>
                </a:solidFill>
                <a:latin typeface="Indie Flower"/>
              </a:rPr>
              <a:t>Cross Service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891818"/>
                </a:solidFill>
                <a:latin typeface="Indie Flower"/>
              </a:rPr>
              <a:t>Features</a:t>
            </a:r>
            <a:endParaRPr/>
          </a:p>
        </p:txBody>
      </p:sp>
      <p:pic>
        <p:nvPicPr>
          <p:cNvPr id="294" name="Picture 13" descr=""/>
          <p:cNvPicPr/>
          <p:nvPr/>
        </p:nvPicPr>
        <p:blipFill>
          <a:blip r:embed="rId5"/>
          <a:stretch>
            <a:fillRect/>
          </a:stretch>
        </p:blipFill>
        <p:spPr>
          <a:xfrm rot="10800000">
            <a:off x="763200" y="1752480"/>
            <a:ext cx="1370520" cy="1381320"/>
          </a:xfrm>
          <a:prstGeom prst="rect">
            <a:avLst/>
          </a:prstGeom>
          <a:ln>
            <a:noFill/>
          </a:ln>
        </p:spPr>
      </p:pic>
      <p:sp>
        <p:nvSpPr>
          <p:cNvPr id="295" name="CustomShape 10"/>
          <p:cNvSpPr/>
          <p:nvPr/>
        </p:nvSpPr>
        <p:spPr>
          <a:xfrm flipV="1">
            <a:off x="3200400" y="2898000"/>
            <a:ext cx="1252800" cy="6800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296" name="CustomShape 11"/>
          <p:cNvSpPr/>
          <p:nvPr/>
        </p:nvSpPr>
        <p:spPr>
          <a:xfrm>
            <a:off x="3124080" y="3812040"/>
            <a:ext cx="1405080" cy="19980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297" name="CustomShape 12"/>
          <p:cNvSpPr/>
          <p:nvPr/>
        </p:nvSpPr>
        <p:spPr>
          <a:xfrm>
            <a:off x="3031920" y="4114800"/>
            <a:ext cx="1614960" cy="101916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pic>
        <p:nvPicPr>
          <p:cNvPr id="298" name="Picture 1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990720" y="2900520"/>
            <a:ext cx="2513520" cy="1873440"/>
          </a:xfrm>
          <a:prstGeom prst="rect">
            <a:avLst/>
          </a:prstGeom>
          <a:ln>
            <a:noFill/>
          </a:ln>
        </p:spPr>
      </p:pic>
      <p:sp>
        <p:nvSpPr>
          <p:cNvPr id="299" name="CustomShape 13"/>
          <p:cNvSpPr/>
          <p:nvPr/>
        </p:nvSpPr>
        <p:spPr>
          <a:xfrm>
            <a:off x="1288800" y="3581280"/>
            <a:ext cx="2053440" cy="66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f8e8a4"/>
                </a:solidFill>
                <a:latin typeface="Indie Flower"/>
              </a:rPr>
              <a:t>Management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f8e8a4"/>
                </a:solidFill>
                <a:latin typeface="Indie Flower"/>
              </a:rPr>
              <a:t>Interface</a:t>
            </a:r>
            <a:endParaRPr/>
          </a:p>
        </p:txBody>
      </p:sp>
      <p:pic>
        <p:nvPicPr>
          <p:cNvPr id="300" name="Picture 13" descr=""/>
          <p:cNvPicPr/>
          <p:nvPr/>
        </p:nvPicPr>
        <p:blipFill>
          <a:blip r:embed="rId7"/>
          <a:stretch>
            <a:fillRect/>
          </a:stretch>
        </p:blipFill>
        <p:spPr>
          <a:xfrm rot="16200000">
            <a:off x="4127760" y="3323880"/>
            <a:ext cx="588240" cy="580680"/>
          </a:xfrm>
          <a:prstGeom prst="rect">
            <a:avLst/>
          </a:prstGeom>
          <a:ln>
            <a:noFill/>
          </a:ln>
        </p:spPr>
      </p:pic>
      <p:pic>
        <p:nvPicPr>
          <p:cNvPr id="301" name="Picture 13" descr=""/>
          <p:cNvPicPr/>
          <p:nvPr/>
        </p:nvPicPr>
        <p:blipFill>
          <a:blip r:embed="rId8"/>
          <a:stretch>
            <a:fillRect/>
          </a:stretch>
        </p:blipFill>
        <p:spPr>
          <a:xfrm rot="4001400">
            <a:off x="4102560" y="3052080"/>
            <a:ext cx="586440" cy="654480"/>
          </a:xfrm>
          <a:prstGeom prst="rect">
            <a:avLst/>
          </a:prstGeom>
          <a:ln>
            <a:noFill/>
          </a:ln>
        </p:spPr>
      </p:pic>
      <p:pic>
        <p:nvPicPr>
          <p:cNvPr id="302" name="Picture 13" descr=""/>
          <p:cNvPicPr/>
          <p:nvPr/>
        </p:nvPicPr>
        <p:blipFill>
          <a:blip r:embed="rId9"/>
          <a:stretch>
            <a:fillRect/>
          </a:stretch>
        </p:blipFill>
        <p:spPr>
          <a:xfrm rot="16200000">
            <a:off x="4303080" y="4511880"/>
            <a:ext cx="577440" cy="537480"/>
          </a:xfrm>
          <a:prstGeom prst="rect">
            <a:avLst/>
          </a:prstGeom>
          <a:ln>
            <a:noFill/>
          </a:ln>
        </p:spPr>
      </p:pic>
      <p:pic>
        <p:nvPicPr>
          <p:cNvPr id="303" name="Picture 13" descr=""/>
          <p:cNvPicPr/>
          <p:nvPr/>
        </p:nvPicPr>
        <p:blipFill>
          <a:blip r:embed="rId10"/>
          <a:stretch>
            <a:fillRect/>
          </a:stretch>
        </p:blipFill>
        <p:spPr>
          <a:xfrm rot="4072800">
            <a:off x="4277520" y="4232880"/>
            <a:ext cx="570240" cy="610920"/>
          </a:xfrm>
          <a:prstGeom prst="rect">
            <a:avLst/>
          </a:prstGeom>
          <a:ln>
            <a:noFill/>
          </a:ln>
        </p:spPr>
      </p:pic>
      <p:pic>
        <p:nvPicPr>
          <p:cNvPr id="304" name="Picture 13" descr=""/>
          <p:cNvPicPr/>
          <p:nvPr/>
        </p:nvPicPr>
        <p:blipFill>
          <a:blip r:embed="rId11"/>
          <a:stretch>
            <a:fillRect/>
          </a:stretch>
        </p:blipFill>
        <p:spPr>
          <a:xfrm rot="15531000">
            <a:off x="6515640" y="3430080"/>
            <a:ext cx="2061720" cy="1504080"/>
          </a:xfrm>
          <a:prstGeom prst="rect">
            <a:avLst/>
          </a:prstGeom>
          <a:ln>
            <a:noFill/>
          </a:ln>
        </p:spPr>
      </p:pic>
      <p:pic>
        <p:nvPicPr>
          <p:cNvPr id="305" name="Picture 13" descr=""/>
          <p:cNvPicPr/>
          <p:nvPr/>
        </p:nvPicPr>
        <p:blipFill>
          <a:blip r:embed="rId12"/>
          <a:stretch>
            <a:fillRect/>
          </a:stretch>
        </p:blipFill>
        <p:spPr>
          <a:xfrm rot="5039400">
            <a:off x="6589440" y="1884600"/>
            <a:ext cx="1977120" cy="1269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142280" y="274680"/>
            <a:ext cx="731484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Management Interface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CustomShape 3"/>
          <p:cNvSpPr/>
          <p:nvPr/>
        </p:nvSpPr>
        <p:spPr>
          <a:xfrm>
            <a:off x="380880" y="1981080"/>
            <a:ext cx="8533440" cy="4568400"/>
          </a:xfrm>
          <a:prstGeom prst="cloud">
            <a:avLst/>
          </a:prstGeom>
          <a:noFill/>
          <a:ln w="101520">
            <a:solidFill>
              <a:srgbClr val="ffffff"/>
            </a:solidFill>
            <a:miter/>
          </a:ln>
        </p:spPr>
      </p:sp>
      <p:pic>
        <p:nvPicPr>
          <p:cNvPr id="309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00" y="1477800"/>
            <a:ext cx="482400" cy="1340280"/>
          </a:xfrm>
          <a:prstGeom prst="rect">
            <a:avLst/>
          </a:prstGeom>
          <a:ln>
            <a:noFill/>
          </a:ln>
        </p:spPr>
      </p:pic>
      <p:pic>
        <p:nvPicPr>
          <p:cNvPr id="310" name="Picture 13" descr="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763200" y="1752480"/>
            <a:ext cx="1370520" cy="1381320"/>
          </a:xfrm>
          <a:prstGeom prst="rect">
            <a:avLst/>
          </a:prstGeom>
          <a:ln>
            <a:noFill/>
          </a:ln>
        </p:spPr>
      </p:pic>
      <p:sp>
        <p:nvSpPr>
          <p:cNvPr id="311" name="CustomShape 4"/>
          <p:cNvSpPr/>
          <p:nvPr/>
        </p:nvSpPr>
        <p:spPr>
          <a:xfrm flipV="1">
            <a:off x="3200400" y="2839320"/>
            <a:ext cx="1761120" cy="7394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312" name="CustomShape 5"/>
          <p:cNvSpPr/>
          <p:nvPr/>
        </p:nvSpPr>
        <p:spPr>
          <a:xfrm>
            <a:off x="3200400" y="3908520"/>
            <a:ext cx="2208600" cy="37656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313" name="CustomShape 6"/>
          <p:cNvSpPr/>
          <p:nvPr/>
        </p:nvSpPr>
        <p:spPr>
          <a:xfrm>
            <a:off x="2371680" y="4495680"/>
            <a:ext cx="1294200" cy="92160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314" name="CustomShape 7"/>
          <p:cNvSpPr/>
          <p:nvPr/>
        </p:nvSpPr>
        <p:spPr>
          <a:xfrm>
            <a:off x="1288800" y="3581280"/>
            <a:ext cx="2053440" cy="66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f8e8a4"/>
                </a:solidFill>
                <a:latin typeface="Indie Flower"/>
              </a:rPr>
              <a:t>Management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f8e8a4"/>
                </a:solidFill>
                <a:latin typeface="Indie Flower"/>
              </a:rPr>
              <a:t>Interface</a:t>
            </a:r>
            <a:endParaRPr/>
          </a:p>
        </p:txBody>
      </p:sp>
      <p:pic>
        <p:nvPicPr>
          <p:cNvPr id="315" name="Picture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0720" y="2900520"/>
            <a:ext cx="2513520" cy="1873440"/>
          </a:xfrm>
          <a:prstGeom prst="rect">
            <a:avLst/>
          </a:prstGeom>
          <a:ln>
            <a:noFill/>
          </a:ln>
        </p:spPr>
      </p:pic>
      <p:pic>
        <p:nvPicPr>
          <p:cNvPr id="316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62600" y="23623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317" name="CustomShape 8"/>
          <p:cNvSpPr/>
          <p:nvPr/>
        </p:nvSpPr>
        <p:spPr>
          <a:xfrm>
            <a:off x="5034600" y="3004200"/>
            <a:ext cx="57816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CLI</a:t>
            </a:r>
            <a:endParaRPr/>
          </a:p>
        </p:txBody>
      </p:sp>
      <p:pic>
        <p:nvPicPr>
          <p:cNvPr id="318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10080" y="380700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319" name="CustomShape 9"/>
          <p:cNvSpPr/>
          <p:nvPr/>
        </p:nvSpPr>
        <p:spPr>
          <a:xfrm>
            <a:off x="5431320" y="4452120"/>
            <a:ext cx="7106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SDK</a:t>
            </a:r>
            <a:endParaRPr/>
          </a:p>
        </p:txBody>
      </p:sp>
      <p:pic>
        <p:nvPicPr>
          <p:cNvPr id="320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666960" y="493956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321" name="CustomShape 10"/>
          <p:cNvSpPr/>
          <p:nvPr/>
        </p:nvSpPr>
        <p:spPr>
          <a:xfrm>
            <a:off x="3635640" y="5595120"/>
            <a:ext cx="73980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Web</a:t>
            </a:r>
            <a:endParaRPr/>
          </a:p>
        </p:txBody>
      </p:sp>
      <p:sp>
        <p:nvSpPr>
          <p:cNvPr id="322" name="CustomShape 11"/>
          <p:cNvSpPr/>
          <p:nvPr/>
        </p:nvSpPr>
        <p:spPr>
          <a:xfrm>
            <a:off x="4008240" y="4659840"/>
            <a:ext cx="35791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http://aws.amazon.com/tools/</a:t>
            </a:r>
            <a:endParaRPr/>
          </a:p>
        </p:txBody>
      </p:sp>
      <p:sp>
        <p:nvSpPr>
          <p:cNvPr id="323" name="CustomShape 12"/>
          <p:cNvSpPr/>
          <p:nvPr/>
        </p:nvSpPr>
        <p:spPr>
          <a:xfrm>
            <a:off x="3747600" y="3285360"/>
            <a:ext cx="327888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http://aws.amazon.com/cli/</a:t>
            </a:r>
            <a:endParaRPr/>
          </a:p>
        </p:txBody>
      </p:sp>
      <p:sp>
        <p:nvSpPr>
          <p:cNvPr id="324" name="CustomShape 13"/>
          <p:cNvSpPr/>
          <p:nvPr/>
        </p:nvSpPr>
        <p:spPr>
          <a:xfrm>
            <a:off x="2107080" y="5802840"/>
            <a:ext cx="3899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http://aws.amazon.com/console/</a:t>
            </a:r>
            <a:endParaRPr/>
          </a:p>
        </p:txBody>
      </p:sp>
    </p:spTree>
  </p:cSld>
  <p:transition spd="med">
    <p:fade/>
  </p:transition>
  <p:timing>
    <p:tnLst>
      <p:par>
        <p:cTn id="142" dur="indefinite" restart="never" nodeType="tmRoot">
          <p:childTnLst>
            <p:seq>
              <p:cTn id="1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142280" y="274680"/>
            <a:ext cx="731484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600">
                <a:solidFill>
                  <a:srgbClr val="ffffff"/>
                </a:solidFill>
                <a:latin typeface="Indie Flower"/>
              </a:rPr>
              <a:t>Infrastructure Services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CustomShape 3"/>
          <p:cNvSpPr/>
          <p:nvPr/>
        </p:nvSpPr>
        <p:spPr>
          <a:xfrm>
            <a:off x="380880" y="1981080"/>
            <a:ext cx="8533440" cy="4568400"/>
          </a:xfrm>
          <a:prstGeom prst="cloud">
            <a:avLst/>
          </a:prstGeom>
          <a:noFill/>
          <a:ln w="101520">
            <a:solidFill>
              <a:srgbClr val="ffffff"/>
            </a:solidFill>
            <a:miter/>
          </a:ln>
        </p:spPr>
      </p:sp>
      <p:pic>
        <p:nvPicPr>
          <p:cNvPr id="328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00" y="1477800"/>
            <a:ext cx="482400" cy="1340280"/>
          </a:xfrm>
          <a:prstGeom prst="rect">
            <a:avLst/>
          </a:prstGeom>
          <a:ln>
            <a:noFill/>
          </a:ln>
        </p:spPr>
      </p:pic>
      <p:pic>
        <p:nvPicPr>
          <p:cNvPr id="329" name="Picture 13" descr="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763200" y="1752480"/>
            <a:ext cx="1370520" cy="1381320"/>
          </a:xfrm>
          <a:prstGeom prst="rect">
            <a:avLst/>
          </a:prstGeom>
          <a:ln>
            <a:noFill/>
          </a:ln>
        </p:spPr>
      </p:pic>
      <p:sp>
        <p:nvSpPr>
          <p:cNvPr id="330" name="CustomShape 4"/>
          <p:cNvSpPr/>
          <p:nvPr/>
        </p:nvSpPr>
        <p:spPr>
          <a:xfrm flipV="1">
            <a:off x="3200400" y="2839320"/>
            <a:ext cx="1761120" cy="8474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331" name="CustomShape 5"/>
          <p:cNvSpPr/>
          <p:nvPr/>
        </p:nvSpPr>
        <p:spPr>
          <a:xfrm>
            <a:off x="3200400" y="4213080"/>
            <a:ext cx="2208600" cy="37656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332" name="CustomShape 6"/>
          <p:cNvSpPr/>
          <p:nvPr/>
        </p:nvSpPr>
        <p:spPr>
          <a:xfrm flipH="1" rot="5400000">
            <a:off x="2314080" y="4380840"/>
            <a:ext cx="921600" cy="1152720"/>
          </a:xfrm>
          <a:prstGeom prst="curvedConnector2">
            <a:avLst/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sp>
        <p:nvSpPr>
          <p:cNvPr id="333" name="CustomShape 7"/>
          <p:cNvSpPr/>
          <p:nvPr/>
        </p:nvSpPr>
        <p:spPr>
          <a:xfrm>
            <a:off x="4088160" y="4964760"/>
            <a:ext cx="32893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http://aws.amazon.com/s3/</a:t>
            </a:r>
            <a:endParaRPr/>
          </a:p>
        </p:txBody>
      </p:sp>
      <p:sp>
        <p:nvSpPr>
          <p:cNvPr id="334" name="CustomShape 8"/>
          <p:cNvSpPr/>
          <p:nvPr/>
        </p:nvSpPr>
        <p:spPr>
          <a:xfrm>
            <a:off x="3752640" y="3285360"/>
            <a:ext cx="34358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http://aws.amazon.com/ec2/</a:t>
            </a:r>
            <a:endParaRPr/>
          </a:p>
        </p:txBody>
      </p:sp>
      <p:sp>
        <p:nvSpPr>
          <p:cNvPr id="335" name="CustomShape 9"/>
          <p:cNvSpPr/>
          <p:nvPr/>
        </p:nvSpPr>
        <p:spPr>
          <a:xfrm>
            <a:off x="2217600" y="5802840"/>
            <a:ext cx="34297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http://aws.amazon.com/ebs/</a:t>
            </a:r>
            <a:endParaRPr/>
          </a:p>
        </p:txBody>
      </p:sp>
      <p:pic>
        <p:nvPicPr>
          <p:cNvPr id="336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429720"/>
            <a:ext cx="2110680" cy="1065240"/>
          </a:xfrm>
          <a:prstGeom prst="rect">
            <a:avLst/>
          </a:prstGeom>
          <a:ln>
            <a:noFill/>
          </a:ln>
        </p:spPr>
      </p:pic>
      <p:sp>
        <p:nvSpPr>
          <p:cNvPr id="337" name="CustomShape 10"/>
          <p:cNvSpPr/>
          <p:nvPr/>
        </p:nvSpPr>
        <p:spPr>
          <a:xfrm>
            <a:off x="1080720" y="3689280"/>
            <a:ext cx="2193480" cy="66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sp>
        <p:nvSpPr>
          <p:cNvPr id="338" name="CustomShape 11"/>
          <p:cNvSpPr/>
          <p:nvPr/>
        </p:nvSpPr>
        <p:spPr>
          <a:xfrm>
            <a:off x="5852160" y="3886200"/>
            <a:ext cx="3431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u="sng">
                <a:solidFill>
                  <a:srgbClr val="57bce5"/>
                </a:solidFill>
                <a:latin typeface="Indie Flower"/>
              </a:rPr>
              <a:t>http://aws.amazon.com/vpc/</a:t>
            </a:r>
            <a:endParaRPr/>
          </a:p>
        </p:txBody>
      </p:sp>
      <p:pic>
        <p:nvPicPr>
          <p:cNvPr id="339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62600" y="23623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340" name="CustomShape 12"/>
          <p:cNvSpPr/>
          <p:nvPr/>
        </p:nvSpPr>
        <p:spPr>
          <a:xfrm>
            <a:off x="5050440" y="3004200"/>
            <a:ext cx="66060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EC2</a:t>
            </a:r>
            <a:endParaRPr/>
          </a:p>
        </p:txBody>
      </p:sp>
      <p:pic>
        <p:nvPicPr>
          <p:cNvPr id="341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114880" y="2525400"/>
            <a:ext cx="503280" cy="477720"/>
          </a:xfrm>
          <a:prstGeom prst="rect">
            <a:avLst/>
          </a:prstGeom>
          <a:ln>
            <a:noFill/>
          </a:ln>
        </p:spPr>
      </p:pic>
      <p:pic>
        <p:nvPicPr>
          <p:cNvPr id="342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410080" y="41119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343" name="CustomShape 13"/>
          <p:cNvSpPr/>
          <p:nvPr/>
        </p:nvSpPr>
        <p:spPr>
          <a:xfrm>
            <a:off x="5447520" y="4756680"/>
            <a:ext cx="5018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S3</a:t>
            </a:r>
            <a:endParaRPr/>
          </a:p>
        </p:txBody>
      </p:sp>
      <p:pic>
        <p:nvPicPr>
          <p:cNvPr id="344" name="Picture 4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562720" y="4199040"/>
            <a:ext cx="524160" cy="524160"/>
          </a:xfrm>
          <a:prstGeom prst="rect">
            <a:avLst/>
          </a:prstGeom>
          <a:ln>
            <a:noFill/>
          </a:ln>
        </p:spPr>
      </p:pic>
      <p:pic>
        <p:nvPicPr>
          <p:cNvPr id="345" name="Picture 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3352680" y="493956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346" name="CustomShape 14"/>
          <p:cNvSpPr/>
          <p:nvPr/>
        </p:nvSpPr>
        <p:spPr>
          <a:xfrm>
            <a:off x="3375360" y="5595120"/>
            <a:ext cx="6728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EBS</a:t>
            </a:r>
            <a:endParaRPr/>
          </a:p>
        </p:txBody>
      </p:sp>
      <p:pic>
        <p:nvPicPr>
          <p:cNvPr id="347" name="Picture 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503520" y="5037120"/>
            <a:ext cx="524160" cy="524160"/>
          </a:xfrm>
          <a:prstGeom prst="rect">
            <a:avLst/>
          </a:prstGeom>
          <a:ln>
            <a:noFill/>
          </a:ln>
        </p:spPr>
      </p:pic>
      <p:sp>
        <p:nvSpPr>
          <p:cNvPr id="348" name="CustomShape 15"/>
          <p:cNvSpPr/>
          <p:nvPr/>
        </p:nvSpPr>
        <p:spPr>
          <a:xfrm flipV="1">
            <a:off x="3254760" y="3652920"/>
            <a:ext cx="3916440" cy="3067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87953a"/>
            </a:solidFill>
            <a:miter/>
            <a:tailEnd len="med" type="arrow" w="med"/>
          </a:ln>
        </p:spPr>
      </p:sp>
      <p:pic>
        <p:nvPicPr>
          <p:cNvPr id="349" name="Picture 8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7315200" y="3142800"/>
            <a:ext cx="532440" cy="533160"/>
          </a:xfrm>
          <a:prstGeom prst="rect">
            <a:avLst/>
          </a:prstGeom>
          <a:ln>
            <a:noFill/>
          </a:ln>
        </p:spPr>
      </p:pic>
      <p:pic>
        <p:nvPicPr>
          <p:cNvPr id="350" name="Picture 2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172280" y="3022920"/>
            <a:ext cx="827640" cy="956520"/>
          </a:xfrm>
          <a:prstGeom prst="rect">
            <a:avLst/>
          </a:prstGeom>
          <a:ln>
            <a:noFill/>
          </a:ln>
        </p:spPr>
      </p:pic>
      <p:sp>
        <p:nvSpPr>
          <p:cNvPr id="351" name="CustomShape 16"/>
          <p:cNvSpPr/>
          <p:nvPr/>
        </p:nvSpPr>
        <p:spPr>
          <a:xfrm>
            <a:off x="7173000" y="3667680"/>
            <a:ext cx="6908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000000"/>
                </a:solidFill>
                <a:latin typeface="Indie Flower"/>
              </a:rPr>
              <a:t>VPC</a:t>
            </a:r>
            <a:endParaRPr/>
          </a:p>
        </p:txBody>
      </p:sp>
    </p:spTree>
  </p:cSld>
  <p:transition spd="med">
    <p:fade/>
  </p:transition>
  <p:timing>
    <p:tnLst>
      <p:par>
        <p:cTn id="144" dur="indefinite" restart="never" nodeType="tmRoot">
          <p:childTnLst>
            <p:seq>
              <p:cTn id="1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Amazon Elastic Compute Cloud (EC2)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838080" y="1600200"/>
            <a:ext cx="8152200" cy="426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>
                <a:solidFill>
                  <a:srgbClr val="ffffff"/>
                </a:solidFill>
                <a:latin typeface="Indie Flower"/>
              </a:rPr>
              <a:t>A web service that provides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resizable compute capacity </a:t>
            </a:r>
            <a:r>
              <a:rPr lang="en-IN">
                <a:solidFill>
                  <a:srgbClr val="ffffff"/>
                </a:solidFill>
                <a:latin typeface="Indie Flower"/>
              </a:rPr>
              <a:t>in the cloud.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>
                <a:solidFill>
                  <a:srgbClr val="ffffff"/>
                </a:solidFill>
                <a:latin typeface="Indie Flower"/>
              </a:rPr>
              <a:t>EC2 allows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creating Virtual Machines (VM) on-demand</a:t>
            </a:r>
            <a:r>
              <a:rPr lang="en-IN">
                <a:solidFill>
                  <a:srgbClr val="ffffff"/>
                </a:solidFill>
                <a:latin typeface="Indie Flower"/>
              </a:rPr>
              <a:t>. Pre-configured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templated Amazon Machine Image (AMI) </a:t>
            </a:r>
            <a:r>
              <a:rPr lang="en-IN">
                <a:solidFill>
                  <a:srgbClr val="ffffff"/>
                </a:solidFill>
                <a:latin typeface="Indie Flower"/>
              </a:rPr>
              <a:t>can be used get running immediately. Creating and sharing your own AMI is also possible via the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AWS Marketplace.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Auto Scaling </a:t>
            </a:r>
            <a:r>
              <a:rPr lang="en-IN">
                <a:solidFill>
                  <a:srgbClr val="ffffff"/>
                </a:solidFill>
                <a:latin typeface="Indie Flower"/>
              </a:rPr>
              <a:t>allows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automatically scale of the capacity up </a:t>
            </a:r>
            <a:r>
              <a:rPr lang="en-IN">
                <a:solidFill>
                  <a:srgbClr val="ffffff"/>
                </a:solidFill>
                <a:latin typeface="Indie Flower"/>
              </a:rPr>
              <a:t>seamlessly during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demand spikes </a:t>
            </a:r>
            <a:r>
              <a:rPr lang="en-IN">
                <a:solidFill>
                  <a:srgbClr val="ffffff"/>
                </a:solidFill>
                <a:latin typeface="Indie Flower"/>
              </a:rPr>
              <a:t>to maintain performance, and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scales down </a:t>
            </a:r>
            <a:r>
              <a:rPr lang="en-IN">
                <a:solidFill>
                  <a:srgbClr val="ffffff"/>
                </a:solidFill>
                <a:latin typeface="Indie Flower"/>
              </a:rPr>
              <a:t>during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demand lulls </a:t>
            </a:r>
            <a:r>
              <a:rPr lang="en-IN">
                <a:solidFill>
                  <a:srgbClr val="ffffff"/>
                </a:solidFill>
                <a:latin typeface="Indie Flower"/>
              </a:rPr>
              <a:t>to minimize costs.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Elastic Load Balancing</a:t>
            </a:r>
            <a:r>
              <a:rPr lang="en-IN">
                <a:solidFill>
                  <a:srgbClr val="ffffff"/>
                </a:solidFill>
                <a:latin typeface="Indie Flower"/>
              </a:rPr>
              <a:t> automatically distributes incoming application traffic across multiple Amazon EC2 instances. 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>
                <a:solidFill>
                  <a:srgbClr val="ffffff"/>
                </a:solidFill>
                <a:latin typeface="Indie Flower"/>
              </a:rPr>
              <a:t>Provide tools to build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failure resilient applications </a:t>
            </a:r>
            <a:r>
              <a:rPr lang="en-IN">
                <a:solidFill>
                  <a:srgbClr val="ffffff"/>
                </a:solidFill>
                <a:latin typeface="Indie Flower"/>
              </a:rPr>
              <a:t>by launching application instances in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separate Availability Zones</a:t>
            </a:r>
            <a:r>
              <a:rPr lang="en-IN">
                <a:solidFill>
                  <a:srgbClr val="ffffff"/>
                </a:solidFill>
                <a:latin typeface="Indie Flower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lang="en-IN">
                <a:solidFill>
                  <a:srgbClr val="ffffff"/>
                </a:solidFill>
                <a:latin typeface="Indie Flower"/>
              </a:rPr>
              <a:t>Pay only for resources actually consume, </a:t>
            </a:r>
            <a:r>
              <a:rPr b="1" lang="en-IN">
                <a:solidFill>
                  <a:srgbClr val="eec517"/>
                </a:solidFill>
                <a:latin typeface="Indie Flower"/>
              </a:rPr>
              <a:t>instance-hours.</a:t>
            </a:r>
            <a:endParaRPr/>
          </a:p>
          <a:p>
            <a:pPr>
              <a:lnSpc>
                <a:spcPct val="90000"/>
              </a:lnSpc>
              <a:buFont typeface="Arial"/>
              <a:buChar char="▪"/>
            </a:pPr>
            <a:r>
              <a:rPr b="1" lang="en-IN">
                <a:solidFill>
                  <a:srgbClr val="eec517"/>
                </a:solidFill>
                <a:latin typeface="Indie Flower"/>
              </a:rPr>
              <a:t>VM Import/Export</a:t>
            </a:r>
            <a:r>
              <a:rPr lang="en-IN">
                <a:solidFill>
                  <a:srgbClr val="eec517"/>
                </a:solidFill>
                <a:latin typeface="Indie Flower"/>
              </a:rPr>
              <a:t> </a:t>
            </a:r>
            <a:r>
              <a:rPr lang="en-IN">
                <a:solidFill>
                  <a:srgbClr val="ffffff"/>
                </a:solidFill>
                <a:latin typeface="Indie Flower"/>
              </a:rPr>
              <a:t>enables you to easily import virtual machine images from your existing environment to Amazon EC2 instances and export them back at any time.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355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356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pic>
        <p:nvPicPr>
          <p:cNvPr id="35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680" y="155520"/>
            <a:ext cx="2665800" cy="598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353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353">
                                            <p:txEl>
                                              <p:pRg st="913" end="9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294560" y="351000"/>
            <a:ext cx="7848360" cy="10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IN" sz="3600">
                <a:solidFill>
                  <a:srgbClr val="ffffff"/>
                </a:solidFill>
                <a:latin typeface="Indie Flower"/>
              </a:rPr>
              <a:t>	</a:t>
            </a:r>
            <a:r>
              <a:rPr lang="en-IN" sz="3600">
                <a:solidFill>
                  <a:srgbClr val="ffffff"/>
                </a:solidFill>
                <a:latin typeface="Indie Flower"/>
              </a:rPr>
              <a:t>EC2 Instances</a:t>
            </a: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1440000" y="1695960"/>
            <a:ext cx="61192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200">
                <a:solidFill>
                  <a:srgbClr val="eec517"/>
                </a:solidFill>
                <a:latin typeface="Indie Flower"/>
              </a:rPr>
              <a:t>Micro instances (t1.micro):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lang="en-IN" sz="1200">
                <a:solidFill>
                  <a:srgbClr val="ffffff"/>
                </a:solidFill>
                <a:latin typeface="Indie Flower"/>
              </a:rPr>
              <a:t>Micro Instance 613 MiB of memory, up to 2 ECUs (for short periodic bursts), EBS storage only, 32-bit or 64-bit platform.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▪"/>
            </a:pPr>
            <a:r>
              <a:rPr b="1" lang="en-IN" sz="1200">
                <a:solidFill>
                  <a:srgbClr val="eec517"/>
                </a:solidFill>
                <a:latin typeface="Indie Flower"/>
              </a:rPr>
              <a:t>Standard Instances </a:t>
            </a:r>
            <a:r>
              <a:rPr lang="en-IN" sz="1200">
                <a:solidFill>
                  <a:srgbClr val="ffffff"/>
                </a:solidFill>
                <a:latin typeface="Indie Flower"/>
              </a:rPr>
              <a:t>provide customers with a balanced set of resources and a low cost platform.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200">
                <a:solidFill>
                  <a:srgbClr val="eec517"/>
                </a:solidFill>
                <a:latin typeface="Indie Flower"/>
              </a:rPr>
              <a:t>M1 Small Instance (Default) </a:t>
            </a:r>
            <a:r>
              <a:rPr lang="en-IN" sz="1200">
                <a:solidFill>
                  <a:srgbClr val="ffffff"/>
                </a:solidFill>
                <a:latin typeface="Indie Flower"/>
              </a:rPr>
              <a:t>1.7 GiB of memory, 1 EC2 Compute Unit (1 virtual core with 1 EC2 Compute Unit), 160 GB of local instance storage, 32-bit or 64-bit platform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200">
                <a:solidFill>
                  <a:srgbClr val="eec517"/>
                </a:solidFill>
                <a:latin typeface="Indie Flower"/>
              </a:rPr>
              <a:t>M1 Medium Instance </a:t>
            </a:r>
            <a:r>
              <a:rPr lang="en-IN" sz="1200">
                <a:solidFill>
                  <a:srgbClr val="ffffff"/>
                </a:solidFill>
                <a:latin typeface="Indie Flower"/>
              </a:rPr>
              <a:t>3.75 GiB of memory, 2 EC2 Compute Units (1 virtual core with 2 EC2 Compute Units each), 410 GB of local instance storage, 32-bit or 64-bit platform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200">
                <a:solidFill>
                  <a:srgbClr val="eec517"/>
                </a:solidFill>
                <a:latin typeface="Indie Flower"/>
              </a:rPr>
              <a:t>M1 Large Instance </a:t>
            </a:r>
            <a:r>
              <a:rPr lang="en-IN" sz="1200">
                <a:solidFill>
                  <a:srgbClr val="ffffff"/>
                </a:solidFill>
                <a:latin typeface="Indie Flower"/>
              </a:rPr>
              <a:t>7.5 GiB of memory, 4 EC2 Compute Units (2 virtual cores with 2 EC2 Compute Units each), 850 GB of local instance storage, 64-bit platform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200">
                <a:solidFill>
                  <a:srgbClr val="eec517"/>
                </a:solidFill>
                <a:latin typeface="Indie Flower"/>
              </a:rPr>
              <a:t>M1 Extra Large Instance </a:t>
            </a:r>
            <a:r>
              <a:rPr lang="en-IN" sz="1200">
                <a:solidFill>
                  <a:srgbClr val="ffffff"/>
                </a:solidFill>
                <a:latin typeface="Indie Flower"/>
              </a:rPr>
              <a:t>15 GiB of memory, 8 EC2 Compute Units (4 virtual cores with 2 EC2 Compute Units each), 1690 GB of local instance storage, 64-bit platform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200">
                <a:solidFill>
                  <a:srgbClr val="eec517"/>
                </a:solidFill>
                <a:latin typeface="Indie Flower"/>
              </a:rPr>
              <a:t>M3 Extra Large Instance </a:t>
            </a:r>
            <a:r>
              <a:rPr lang="en-IN" sz="1200">
                <a:solidFill>
                  <a:srgbClr val="ffffff"/>
                </a:solidFill>
                <a:latin typeface="Indie Flower"/>
              </a:rPr>
              <a:t>15 GiB of memory, 13 EC2 Compute Units (4 virtual cores with 3.25 EC2 Compute Units each), EBS storage only, 64-bit platform</a:t>
            </a:r>
            <a:endParaRPr/>
          </a:p>
          <a:p>
            <a:pPr lvl="1" algn="just">
              <a:lnSpc>
                <a:spcPct val="100000"/>
              </a:lnSpc>
              <a:buFont typeface="Consolas"/>
              <a:buChar char="–"/>
            </a:pPr>
            <a:r>
              <a:rPr b="1" lang="en-IN" sz="1200">
                <a:solidFill>
                  <a:srgbClr val="eec517"/>
                </a:solidFill>
                <a:latin typeface="Indie Flower"/>
              </a:rPr>
              <a:t>M3 Double Extra Large Instance </a:t>
            </a:r>
            <a:r>
              <a:rPr lang="en-IN" sz="1200">
                <a:solidFill>
                  <a:srgbClr val="ffffff"/>
                </a:solidFill>
                <a:latin typeface="Indie Flower"/>
              </a:rPr>
              <a:t>30 GiB of memory, 26 EC2 Compute Units (8 virtual cores with 3.25 EC2 Compute Units each), EBS storage only, 64-bit platform</a:t>
            </a:r>
            <a:endParaRPr/>
          </a:p>
        </p:txBody>
      </p:sp>
      <p:sp>
        <p:nvSpPr>
          <p:cNvPr id="360" name="CustomShape 3"/>
          <p:cNvSpPr/>
          <p:nvPr/>
        </p:nvSpPr>
        <p:spPr>
          <a:xfrm>
            <a:off x="7144560" y="6400800"/>
            <a:ext cx="856440" cy="275040"/>
          </a:xfrm>
          <a:prstGeom prst="rect">
            <a:avLst/>
          </a:prstGeom>
          <a:noFill/>
          <a:ln>
            <a:noFill/>
          </a:ln>
        </p:spPr>
      </p:sp>
      <p:pic>
        <p:nvPicPr>
          <p:cNvPr id="361" name="Picture 7" descr=""/>
          <p:cNvPicPr/>
          <p:nvPr/>
        </p:nvPicPr>
        <p:blipFill>
          <a:blip r:embed="rId1"/>
          <a:stretch>
            <a:fillRect/>
          </a:stretch>
        </p:blipFill>
        <p:spPr>
          <a:xfrm rot="19552200">
            <a:off x="29880" y="263160"/>
            <a:ext cx="1406520" cy="885960"/>
          </a:xfrm>
          <a:prstGeom prst="rect">
            <a:avLst/>
          </a:prstGeom>
          <a:ln>
            <a:noFill/>
          </a:ln>
        </p:spPr>
      </p:pic>
      <p:sp>
        <p:nvSpPr>
          <p:cNvPr id="362" name="CustomShape 4"/>
          <p:cNvSpPr/>
          <p:nvPr/>
        </p:nvSpPr>
        <p:spPr>
          <a:xfrm rot="19552200">
            <a:off x="-141120" y="481680"/>
            <a:ext cx="1788120" cy="55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Infrastructure</a:t>
            </a:r>
            <a:endParaRPr/>
          </a:p>
          <a:p>
            <a:pPr>
              <a:lnSpc>
                <a:spcPct val="90000"/>
              </a:lnSpc>
            </a:pPr>
            <a:r>
              <a:rPr b="1" lang="en-IN" sz="1600">
                <a:solidFill>
                  <a:srgbClr val="7030a0"/>
                </a:solidFill>
                <a:latin typeface="Indie Flower"/>
              </a:rPr>
              <a:t>Services</a:t>
            </a:r>
            <a:endParaRPr/>
          </a:p>
        </p:txBody>
      </p:sp>
      <p:sp>
        <p:nvSpPr>
          <p:cNvPr id="363" name="CustomShape 5"/>
          <p:cNvSpPr/>
          <p:nvPr/>
        </p:nvSpPr>
        <p:spPr>
          <a:xfrm>
            <a:off x="4730400" y="120600"/>
            <a:ext cx="5420880" cy="10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ff0000"/>
                </a:solidFill>
                <a:latin typeface="Indie Flower"/>
              </a:rPr>
              <a:t>One EC2 Compute Unit (ECU) provides the equivalent CPU capacity of a 1.0-1.2 GHz 2007 Opteron or 2007 Xeon processor.</a:t>
            </a:r>
            <a:endParaRPr/>
          </a:p>
        </p:txBody>
      </p:sp>
      <p:pic>
        <p:nvPicPr>
          <p:cNvPr id="36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6000" y="120600"/>
            <a:ext cx="2665800" cy="598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