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8D3A1A-45BE-4528-9110-996C7EE9B89E}"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3A1A-45BE-4528-9110-996C7EE9B89E}"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3A1A-45BE-4528-9110-996C7EE9B89E}"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D3A1A-45BE-4528-9110-996C7EE9B89E}"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D3A1A-45BE-4528-9110-996C7EE9B89E}"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8D3A1A-45BE-4528-9110-996C7EE9B89E}"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8D3A1A-45BE-4528-9110-996C7EE9B89E}"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8D3A1A-45BE-4528-9110-996C7EE9B89E}"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D3A1A-45BE-4528-9110-996C7EE9B89E}"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D3A1A-45BE-4528-9110-996C7EE9B89E}"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D3A1A-45BE-4528-9110-996C7EE9B89E}"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B633-DDBA-4CDC-988B-854A831698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D3A1A-45BE-4528-9110-996C7EE9B89E}" type="datetimeFigureOut">
              <a:rPr lang="en-US" smtClean="0"/>
              <a:t>12/15/2017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0B633-DDBA-4CDC-988B-854A831698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dev-glossary#native-client" TargetMode="External"/><Relationship Id="rId2" Type="http://schemas.openxmlformats.org/officeDocument/2006/relationships/hyperlink" Target="https://docs.microsoft.com/en-us/azure/active-directory/develop/active-directory-dev-glossary#client-applica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active-directory/develop/active-directory-dev-glossary#user-agent-based-client" TargetMode="External"/><Relationship Id="rId5" Type="http://schemas.openxmlformats.org/officeDocument/2006/relationships/hyperlink" Target="https://docs.microsoft.com/en-us/azure/active-directory/develop/active-directory-dev-glossary#web-client" TargetMode="External"/><Relationship Id="rId4" Type="http://schemas.openxmlformats.org/officeDocument/2006/relationships/hyperlink" Target="https://docs.microsoft.com/en-us/azure/active-directory/develop/active-directory-dev-glossary#resource-serv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
          </a:xfrm>
        </p:spPr>
        <p:txBody>
          <a:bodyPr>
            <a:normAutofit/>
          </a:bodyPr>
          <a:lstStyle/>
          <a:p>
            <a:r>
              <a:rPr lang="en-US" sz="3200" dirty="0" smtClean="0">
                <a:latin typeface="Times New Roman" pitchFamily="18" charset="0"/>
                <a:cs typeface="Times New Roman" pitchFamily="18" charset="0"/>
              </a:rPr>
              <a:t>Implementing Azure Active Directory</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0" y="838200"/>
            <a:ext cx="9144000" cy="6019800"/>
          </a:xfrm>
        </p:spPr>
        <p:txBody>
          <a:bodyPr>
            <a:normAutofit/>
          </a:bodyPr>
          <a:lstStyle/>
          <a:p>
            <a:pPr algn="l">
              <a:buFont typeface="Wingdings" pitchFamily="2" charset="2"/>
              <a:buChar char="Ø"/>
            </a:pPr>
            <a:r>
              <a:rPr lang="en-US" sz="2400" dirty="0">
                <a:solidFill>
                  <a:schemeClr val="tx1"/>
                </a:solidFill>
                <a:latin typeface="Times New Roman" pitchFamily="18" charset="0"/>
                <a:cs typeface="Times New Roman" pitchFamily="18" charset="0"/>
              </a:rPr>
              <a:t>Creating and managing Azure AD tenants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Configuring </a:t>
            </a:r>
            <a:r>
              <a:rPr lang="en-US" sz="2400" dirty="0">
                <a:solidFill>
                  <a:schemeClr val="tx1"/>
                </a:solidFill>
                <a:latin typeface="Times New Roman" pitchFamily="18" charset="0"/>
                <a:cs typeface="Times New Roman" pitchFamily="18" charset="0"/>
              </a:rPr>
              <a:t>application and resource access with Azure AD</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Administering </a:t>
            </a:r>
            <a:r>
              <a:rPr lang="en-US" sz="2400" dirty="0">
                <a:solidFill>
                  <a:schemeClr val="tx1"/>
                </a:solidFill>
                <a:latin typeface="Times New Roman" pitchFamily="18" charset="0"/>
                <a:cs typeface="Times New Roman" pitchFamily="18" charset="0"/>
              </a:rPr>
              <a:t>Active AD</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Configuring </a:t>
            </a:r>
            <a:r>
              <a:rPr lang="en-US" sz="2400" dirty="0">
                <a:solidFill>
                  <a:schemeClr val="tx1"/>
                </a:solidFill>
                <a:latin typeface="Times New Roman" pitchFamily="18" charset="0"/>
                <a:cs typeface="Times New Roman" pitchFamily="18" charset="0"/>
              </a:rPr>
              <a:t>SSO</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Configuring </a:t>
            </a:r>
            <a:r>
              <a:rPr lang="en-US" sz="2400" dirty="0">
                <a:solidFill>
                  <a:schemeClr val="tx1"/>
                </a:solidFill>
                <a:latin typeface="Times New Roman" pitchFamily="18" charset="0"/>
                <a:cs typeface="Times New Roman" pitchFamily="18" charset="0"/>
              </a:rPr>
              <a:t>Multi-Factor Authentication</a:t>
            </a:r>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latin typeface="Times New Roman" pitchFamily="18" charset="0"/>
                <a:cs typeface="Times New Roman" pitchFamily="18" charset="0"/>
              </a:rPr>
              <a:t>In the Details Tab click on </a:t>
            </a:r>
            <a:r>
              <a:rPr lang="en-US" sz="2000" b="1" dirty="0">
                <a:latin typeface="Times New Roman" pitchFamily="18" charset="0"/>
                <a:cs typeface="Times New Roman" pitchFamily="18" charset="0"/>
              </a:rPr>
              <a:t>Copy to File </a:t>
            </a:r>
            <a:r>
              <a:rPr lang="en-US" sz="2000" dirty="0">
                <a:latin typeface="Times New Roman" pitchFamily="18" charset="0"/>
                <a:cs typeface="Times New Roman" pitchFamily="18" charset="0"/>
              </a:rPr>
              <a:t>and </a:t>
            </a:r>
            <a:r>
              <a:rPr lang="en-US" sz="2000" dirty="0" err="1">
                <a:latin typeface="Times New Roman" pitchFamily="18" charset="0"/>
                <a:cs typeface="Times New Roman" pitchFamily="18" charset="0"/>
              </a:rPr>
              <a:t>theCertificate</a:t>
            </a:r>
            <a:r>
              <a:rPr lang="en-US" sz="2000" dirty="0">
                <a:latin typeface="Times New Roman" pitchFamily="18" charset="0"/>
                <a:cs typeface="Times New Roman" pitchFamily="18" charset="0"/>
              </a:rPr>
              <a:t> Export Wizard launches. Click on </a:t>
            </a:r>
            <a:r>
              <a:rPr lang="en-US" sz="2000" b="1" dirty="0">
                <a:latin typeface="Times New Roman" pitchFamily="18" charset="0"/>
                <a:cs typeface="Times New Roman" pitchFamily="18" charset="0"/>
              </a:rPr>
              <a:t>Next</a:t>
            </a:r>
            <a:r>
              <a:rPr lang="en-US" sz="2000" dirty="0">
                <a:latin typeface="Times New Roman" pitchFamily="18" charset="0"/>
                <a:cs typeface="Times New Roman" pitchFamily="18" charset="0"/>
              </a:rPr>
              <a:t>, select </a:t>
            </a:r>
            <a:r>
              <a:rPr lang="en-US" sz="2000" b="1" dirty="0">
                <a:latin typeface="Times New Roman" pitchFamily="18" charset="0"/>
                <a:cs typeface="Times New Roman" pitchFamily="18" charset="0"/>
              </a:rPr>
              <a:t>DER encoded binary X.509 (.</a:t>
            </a:r>
            <a:r>
              <a:rPr lang="en-US" sz="2000" b="1" dirty="0" err="1">
                <a:latin typeface="Times New Roman" pitchFamily="18" charset="0"/>
                <a:cs typeface="Times New Roman" pitchFamily="18" charset="0"/>
              </a:rPr>
              <a:t>cer</a:t>
            </a:r>
            <a:r>
              <a:rPr lang="en-US" sz="2000" b="1" dirty="0">
                <a:latin typeface="Times New Roman" pitchFamily="18" charset="0"/>
                <a:cs typeface="Times New Roman" pitchFamily="18" charset="0"/>
              </a:rPr>
              <a:t>) format</a:t>
            </a:r>
            <a:r>
              <a:rPr lang="en-US" sz="2000" dirty="0">
                <a:latin typeface="Times New Roman" pitchFamily="18" charset="0"/>
                <a:cs typeface="Times New Roman" pitchFamily="18" charset="0"/>
              </a:rPr>
              <a:t>, and then click Next. Choose where you want to save the certificate and click on Finish</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4" name="Picture 3" descr="as15.png"/>
          <p:cNvPicPr>
            <a:picLocks noChangeAspect="1"/>
          </p:cNvPicPr>
          <p:nvPr/>
        </p:nvPicPr>
        <p:blipFill>
          <a:blip r:embed="rId2" cstate="print"/>
          <a:stretch>
            <a:fillRect/>
          </a:stretch>
        </p:blipFill>
        <p:spPr>
          <a:xfrm>
            <a:off x="685800" y="990600"/>
            <a:ext cx="7696200" cy="2514600"/>
          </a:xfrm>
          <a:prstGeom prst="rect">
            <a:avLst/>
          </a:prstGeom>
        </p:spPr>
      </p:pic>
      <p:pic>
        <p:nvPicPr>
          <p:cNvPr id="5" name="Picture 4" descr="as16.png"/>
          <p:cNvPicPr>
            <a:picLocks noChangeAspect="1"/>
          </p:cNvPicPr>
          <p:nvPr/>
        </p:nvPicPr>
        <p:blipFill>
          <a:blip r:embed="rId3" cstate="print"/>
          <a:stretch>
            <a:fillRect/>
          </a:stretch>
        </p:blipFill>
        <p:spPr>
          <a:xfrm>
            <a:off x="609600" y="3657600"/>
            <a:ext cx="8229600" cy="304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sz="2000" b="1" dirty="0">
                <a:latin typeface="Times New Roman" pitchFamily="18" charset="0"/>
                <a:cs typeface="Times New Roman" pitchFamily="18" charset="0"/>
              </a:rPr>
              <a:t>Step 2. ADFS 2.0 </a:t>
            </a:r>
            <a:r>
              <a:rPr lang="en-US" sz="2000" b="1" dirty="0" smtClean="0">
                <a:latin typeface="Times New Roman" pitchFamily="18" charset="0"/>
                <a:cs typeface="Times New Roman" pitchFamily="18" charset="0"/>
              </a:rPr>
              <a:t>Relying </a:t>
            </a:r>
            <a:r>
              <a:rPr lang="en-US" sz="2000" b="1" dirty="0">
                <a:latin typeface="Times New Roman" pitchFamily="18" charset="0"/>
                <a:cs typeface="Times New Roman" pitchFamily="18" charset="0"/>
              </a:rPr>
              <a:t>Party Trust </a:t>
            </a:r>
            <a:r>
              <a:rPr lang="en-US" sz="2000" b="1" dirty="0" smtClean="0">
                <a:latin typeface="Times New Roman" pitchFamily="18" charset="0"/>
                <a:cs typeface="Times New Roman" pitchFamily="18" charset="0"/>
              </a:rPr>
              <a:t>Configuration</a:t>
            </a:r>
          </a:p>
          <a:p>
            <a:pPr>
              <a:buNone/>
            </a:pPr>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Relying Party Trusts</a:t>
            </a:r>
            <a:r>
              <a:rPr lang="en-US" sz="2000" dirty="0">
                <a:latin typeface="Times New Roman" pitchFamily="18" charset="0"/>
                <a:cs typeface="Times New Roman" pitchFamily="18" charset="0"/>
              </a:rPr>
              <a:t> from the left tree-view under the </a:t>
            </a:r>
            <a:r>
              <a:rPr lang="en-US" sz="2000" b="1" dirty="0">
                <a:latin typeface="Times New Roman" pitchFamily="18" charset="0"/>
                <a:cs typeface="Times New Roman" pitchFamily="18" charset="0"/>
              </a:rPr>
              <a:t>Trust </a:t>
            </a:r>
            <a:r>
              <a:rPr lang="en-US" sz="2000" b="1" dirty="0" err="1">
                <a:latin typeface="Times New Roman" pitchFamily="18" charset="0"/>
                <a:cs typeface="Times New Roman" pitchFamily="18" charset="0"/>
              </a:rPr>
              <a:t>Relationships</a:t>
            </a:r>
            <a:r>
              <a:rPr lang="en-US" sz="2000" dirty="0" err="1">
                <a:latin typeface="Times New Roman" pitchFamily="18" charset="0"/>
                <a:cs typeface="Times New Roman" pitchFamily="18" charset="0"/>
              </a:rPr>
              <a:t>,right</a:t>
            </a:r>
            <a:r>
              <a:rPr lang="en-US" sz="2000" dirty="0">
                <a:latin typeface="Times New Roman" pitchFamily="18" charset="0"/>
                <a:cs typeface="Times New Roman" pitchFamily="18" charset="0"/>
              </a:rPr>
              <a:t>-click on the </a:t>
            </a:r>
            <a:r>
              <a:rPr lang="en-US" sz="2000" b="1" dirty="0">
                <a:latin typeface="Times New Roman" pitchFamily="18" charset="0"/>
                <a:cs typeface="Times New Roman" pitchFamily="18" charset="0"/>
              </a:rPr>
              <a:t>Relying Party Trusts</a:t>
            </a:r>
            <a:r>
              <a:rPr lang="en-US" sz="2000" dirty="0">
                <a:latin typeface="Times New Roman" pitchFamily="18" charset="0"/>
                <a:cs typeface="Times New Roman" pitchFamily="18" charset="0"/>
              </a:rPr>
              <a:t> and click on </a:t>
            </a:r>
            <a:r>
              <a:rPr lang="en-US" sz="2000" b="1" dirty="0">
                <a:latin typeface="Times New Roman" pitchFamily="18" charset="0"/>
                <a:cs typeface="Times New Roman" pitchFamily="18" charset="0"/>
              </a:rPr>
              <a:t>Add Relaying party Trust</a:t>
            </a:r>
            <a:r>
              <a:rPr lang="en-US" sz="2000" dirty="0">
                <a:latin typeface="Times New Roman" pitchFamily="18" charset="0"/>
                <a:cs typeface="Times New Roman" pitchFamily="18" charset="0"/>
              </a:rPr>
              <a:t>. The wizard launches</a:t>
            </a:r>
            <a:r>
              <a:rPr lang="en-US" sz="20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3074" name="Picture 2" descr="C:\Users\Jagadish\Desktop\photos\as17.png"/>
          <p:cNvPicPr>
            <a:picLocks noChangeAspect="1" noChangeArrowheads="1"/>
          </p:cNvPicPr>
          <p:nvPr/>
        </p:nvPicPr>
        <p:blipFill>
          <a:blip r:embed="rId2" cstate="print"/>
          <a:srcRect/>
          <a:stretch>
            <a:fillRect/>
          </a:stretch>
        </p:blipFill>
        <p:spPr bwMode="auto">
          <a:xfrm>
            <a:off x="381000" y="1524000"/>
            <a:ext cx="83820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r>
              <a:rPr lang="en-US" sz="2000" dirty="0">
                <a:latin typeface="Times New Roman" pitchFamily="18" charset="0"/>
                <a:cs typeface="Times New Roman" pitchFamily="18" charset="0"/>
              </a:rPr>
              <a:t>Click on Start and Choose </a:t>
            </a:r>
            <a:r>
              <a:rPr lang="en-US" sz="2000" b="1" dirty="0">
                <a:latin typeface="Times New Roman" pitchFamily="18" charset="0"/>
                <a:cs typeface="Times New Roman" pitchFamily="18" charset="0"/>
              </a:rPr>
              <a:t>Import data about the relying party from a </a:t>
            </a:r>
            <a:r>
              <a:rPr lang="en-US" sz="2000" b="1" dirty="0" err="1">
                <a:latin typeface="Times New Roman" pitchFamily="18" charset="0"/>
                <a:cs typeface="Times New Roman" pitchFamily="18" charset="0"/>
              </a:rPr>
              <a:t>file</a:t>
            </a:r>
            <a:r>
              <a:rPr lang="en-US" sz="2000" dirty="0" err="1">
                <a:latin typeface="Times New Roman" pitchFamily="18" charset="0"/>
                <a:cs typeface="Times New Roman" pitchFamily="18" charset="0"/>
              </a:rPr>
              <a:t>.Click</a:t>
            </a:r>
            <a:r>
              <a:rPr lang="en-US" sz="2000" dirty="0">
                <a:latin typeface="Times New Roman" pitchFamily="18" charset="0"/>
                <a:cs typeface="Times New Roman" pitchFamily="18" charset="0"/>
              </a:rPr>
              <a:t> on Browse and locate the Metadata XML file of your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domain.</a:t>
            </a:r>
          </a:p>
          <a:p>
            <a:pPr fontAlgn="base"/>
            <a:r>
              <a:rPr lang="en-US" sz="2000" dirty="0">
                <a:latin typeface="Times New Roman" pitchFamily="18" charset="0"/>
                <a:cs typeface="Times New Roman" pitchFamily="18" charset="0"/>
              </a:rPr>
              <a:t>Click on Next, ignore the pop-up message and type a distinctive Display Name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and click Next.</a:t>
            </a:r>
          </a:p>
          <a:p>
            <a:pPr fontAlgn="base"/>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Permit all users to access the relying party </a:t>
            </a:r>
            <a:r>
              <a:rPr lang="en-US" sz="2000" dirty="0">
                <a:latin typeface="Times New Roman" pitchFamily="18" charset="0"/>
                <a:cs typeface="Times New Roman" pitchFamily="18" charset="0"/>
              </a:rPr>
              <a:t>and click Next to Finish.</a:t>
            </a:r>
          </a:p>
          <a:p>
            <a:pPr fontAlgn="base"/>
            <a:r>
              <a:rPr lang="en-US" sz="2000" dirty="0">
                <a:latin typeface="Times New Roman" pitchFamily="18" charset="0"/>
                <a:cs typeface="Times New Roman" pitchFamily="18" charset="0"/>
              </a:rPr>
              <a:t>On the center Column right-click on the relying part you’ve just created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and the select </a:t>
            </a:r>
            <a:r>
              <a:rPr lang="en-US" sz="2000" b="1" dirty="0">
                <a:latin typeface="Times New Roman" pitchFamily="18" charset="0"/>
                <a:cs typeface="Times New Roman" pitchFamily="18" charset="0"/>
              </a:rPr>
              <a:t>Properties.</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On the </a:t>
            </a:r>
            <a:r>
              <a:rPr lang="en-US" sz="2000" b="1" dirty="0">
                <a:latin typeface="Times New Roman" pitchFamily="18" charset="0"/>
                <a:cs typeface="Times New Roman" pitchFamily="18" charset="0"/>
              </a:rPr>
              <a:t>Advanced</a:t>
            </a:r>
            <a:r>
              <a:rPr lang="en-US" sz="2000" dirty="0">
                <a:latin typeface="Times New Roman" pitchFamily="18" charset="0"/>
                <a:cs typeface="Times New Roman" pitchFamily="18" charset="0"/>
              </a:rPr>
              <a:t> Tab select </a:t>
            </a:r>
            <a:r>
              <a:rPr lang="en-US" sz="2000" b="1" dirty="0">
                <a:latin typeface="Times New Roman" pitchFamily="18" charset="0"/>
                <a:cs typeface="Times New Roman" pitchFamily="18" charset="0"/>
              </a:rPr>
              <a:t>SHA-1 </a:t>
            </a:r>
            <a:r>
              <a:rPr lang="en-US" sz="2000" dirty="0">
                <a:latin typeface="Times New Roman" pitchFamily="18" charset="0"/>
                <a:cs typeface="Times New Roman" pitchFamily="18" charset="0"/>
              </a:rPr>
              <a:t>for the Secure hash algorithm and click on OK</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US" dirty="0"/>
          </a:p>
        </p:txBody>
      </p:sp>
      <p:pic>
        <p:nvPicPr>
          <p:cNvPr id="4" name="Picture 3" descr="as18.png"/>
          <p:cNvPicPr>
            <a:picLocks noChangeAspect="1"/>
          </p:cNvPicPr>
          <p:nvPr/>
        </p:nvPicPr>
        <p:blipFill>
          <a:blip r:embed="rId2" cstate="print"/>
          <a:stretch>
            <a:fillRect/>
          </a:stretch>
        </p:blipFill>
        <p:spPr>
          <a:xfrm>
            <a:off x="609600" y="2971800"/>
            <a:ext cx="76962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fontAlgn="base"/>
            <a:r>
              <a:rPr lang="en-US" sz="2000" b="1" dirty="0">
                <a:latin typeface="Times New Roman" pitchFamily="18" charset="0"/>
                <a:cs typeface="Times New Roman" pitchFamily="18" charset="0"/>
              </a:rPr>
              <a:t>Step 3. ADFS 2.0 Claim Rules Configuration</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In order to configure a proper communication between your ADFS and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you should define the Claim Rules</a:t>
            </a:r>
          </a:p>
          <a:p>
            <a:pPr fontAlgn="base"/>
            <a:r>
              <a:rPr lang="en-US" sz="2000" dirty="0">
                <a:latin typeface="Times New Roman" pitchFamily="18" charset="0"/>
                <a:cs typeface="Times New Roman" pitchFamily="18" charset="0"/>
              </a:rPr>
              <a:t>On the center Column right-click on the relying part you’ve just created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and then select </a:t>
            </a:r>
            <a:r>
              <a:rPr lang="en-US" sz="2000" b="1" dirty="0">
                <a:latin typeface="Times New Roman" pitchFamily="18" charset="0"/>
                <a:cs typeface="Times New Roman" pitchFamily="18" charset="0"/>
              </a:rPr>
              <a:t>Edit Claim Rules.</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On the </a:t>
            </a:r>
            <a:r>
              <a:rPr lang="en-US" sz="2000" b="1" dirty="0">
                <a:latin typeface="Times New Roman" pitchFamily="18" charset="0"/>
                <a:cs typeface="Times New Roman" pitchFamily="18" charset="0"/>
              </a:rPr>
              <a:t>Issuance Transform Rules</a:t>
            </a:r>
            <a:r>
              <a:rPr lang="en-US" sz="2000" dirty="0">
                <a:latin typeface="Times New Roman" pitchFamily="18" charset="0"/>
                <a:cs typeface="Times New Roman" pitchFamily="18" charset="0"/>
              </a:rPr>
              <a:t> Tab click on </a:t>
            </a:r>
            <a:r>
              <a:rPr lang="en-US" sz="2000" b="1" dirty="0">
                <a:latin typeface="Times New Roman" pitchFamily="18" charset="0"/>
                <a:cs typeface="Times New Roman" pitchFamily="18" charset="0"/>
              </a:rPr>
              <a:t>Add Rules</a:t>
            </a:r>
            <a:r>
              <a:rPr lang="en-US" sz="2000" dirty="0">
                <a:latin typeface="Times New Roman" pitchFamily="18" charset="0"/>
                <a:cs typeface="Times New Roman" pitchFamily="18" charset="0"/>
              </a:rPr>
              <a:t>. The wizard launches.</a:t>
            </a:r>
          </a:p>
          <a:p>
            <a:pPr fontAlgn="base"/>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Send LDAP Attribute as Claims</a:t>
            </a:r>
            <a:r>
              <a:rPr lang="en-US" sz="2000" dirty="0">
                <a:latin typeface="Times New Roman" pitchFamily="18" charset="0"/>
                <a:cs typeface="Times New Roman" pitchFamily="18" charset="0"/>
              </a:rPr>
              <a:t> and click on Next</a:t>
            </a:r>
          </a:p>
          <a:p>
            <a:pPr fontAlgn="base"/>
            <a:r>
              <a:rPr lang="en-US" sz="2000" dirty="0">
                <a:latin typeface="Times New Roman" pitchFamily="18" charset="0"/>
                <a:cs typeface="Times New Roman" pitchFamily="18" charset="0"/>
              </a:rPr>
              <a:t>Define the Claim rule name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Get LDAP Attributes) and select </a:t>
            </a:r>
            <a:r>
              <a:rPr lang="en-US" sz="2000" b="1" dirty="0">
                <a:latin typeface="Times New Roman" pitchFamily="18" charset="0"/>
                <a:cs typeface="Times New Roman" pitchFamily="18" charset="0"/>
              </a:rPr>
              <a:t>Active Directory</a:t>
            </a:r>
            <a:r>
              <a:rPr lang="en-US" sz="2000" dirty="0">
                <a:latin typeface="Times New Roman" pitchFamily="18" charset="0"/>
                <a:cs typeface="Times New Roman" pitchFamily="18" charset="0"/>
              </a:rPr>
              <a:t> in Attribute Store. In the Mapping of LDAP attributes to outgoing claim type select the following: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LDAP Attribute: </a:t>
            </a:r>
            <a:r>
              <a:rPr lang="en-US" sz="2000" b="1" dirty="0">
                <a:latin typeface="Times New Roman" pitchFamily="18" charset="0"/>
                <a:cs typeface="Times New Roman" pitchFamily="18" charset="0"/>
              </a:rPr>
              <a:t>E-Mail-Addresses</a:t>
            </a:r>
            <a:r>
              <a:rPr lang="en-US" sz="2000" dirty="0">
                <a:latin typeface="Times New Roman" pitchFamily="18" charset="0"/>
                <a:cs typeface="Times New Roman" pitchFamily="18" charset="0"/>
              </a:rPr>
              <a:t>, Outgoing Claim Type: </a:t>
            </a:r>
            <a:r>
              <a:rPr lang="en-US" sz="2000" b="1" dirty="0">
                <a:latin typeface="Times New Roman" pitchFamily="18" charset="0"/>
                <a:cs typeface="Times New Roman" pitchFamily="18" charset="0"/>
              </a:rPr>
              <a:t>E-mail Address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LDAP Attribute: </a:t>
            </a:r>
            <a:r>
              <a:rPr lang="en-US" sz="2000" b="1" dirty="0">
                <a:latin typeface="Times New Roman" pitchFamily="18" charset="0"/>
                <a:cs typeface="Times New Roman" pitchFamily="18" charset="0"/>
              </a:rPr>
              <a:t>Given-Name</a:t>
            </a:r>
            <a:r>
              <a:rPr lang="en-US" sz="2000" dirty="0">
                <a:latin typeface="Times New Roman" pitchFamily="18" charset="0"/>
                <a:cs typeface="Times New Roman" pitchFamily="18" charset="0"/>
              </a:rPr>
              <a:t>, Outgoing Claim Type: </a:t>
            </a:r>
            <a:r>
              <a:rPr lang="en-US" sz="2000" b="1" dirty="0">
                <a:latin typeface="Times New Roman" pitchFamily="18" charset="0"/>
                <a:cs typeface="Times New Roman" pitchFamily="18" charset="0"/>
              </a:rPr>
              <a:t>Given 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LDAP Attribute: </a:t>
            </a:r>
            <a:r>
              <a:rPr lang="en-US" sz="2000" b="1" dirty="0">
                <a:latin typeface="Times New Roman" pitchFamily="18" charset="0"/>
                <a:cs typeface="Times New Roman" pitchFamily="18" charset="0"/>
              </a:rPr>
              <a:t>Surname</a:t>
            </a:r>
            <a:r>
              <a:rPr lang="en-US" sz="2000" dirty="0">
                <a:latin typeface="Times New Roman" pitchFamily="18" charset="0"/>
                <a:cs typeface="Times New Roman" pitchFamily="18" charset="0"/>
              </a:rPr>
              <a:t>, Outgoing Claim Type: </a:t>
            </a:r>
            <a:r>
              <a:rPr lang="en-US" sz="2000" b="1" dirty="0">
                <a:latin typeface="Times New Roman" pitchFamily="18" charset="0"/>
                <a:cs typeface="Times New Roman" pitchFamily="18" charset="0"/>
              </a:rPr>
              <a:t>Surname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LDAP Attribute: </a:t>
            </a:r>
            <a:r>
              <a:rPr lang="en-US" sz="2000" b="1" dirty="0">
                <a:latin typeface="Times New Roman" pitchFamily="18" charset="0"/>
                <a:cs typeface="Times New Roman" pitchFamily="18" charset="0"/>
              </a:rPr>
              <a:t>User-Principal-Name</a:t>
            </a:r>
            <a:r>
              <a:rPr lang="en-US" sz="2000" dirty="0">
                <a:latin typeface="Times New Roman" pitchFamily="18" charset="0"/>
                <a:cs typeface="Times New Roman" pitchFamily="18" charset="0"/>
              </a:rPr>
              <a:t>, Outgoing Claim Type: </a:t>
            </a:r>
            <a:r>
              <a:rPr lang="en-US" sz="2000" b="1" dirty="0">
                <a:latin typeface="Times New Roman" pitchFamily="18" charset="0"/>
                <a:cs typeface="Times New Roman" pitchFamily="18" charset="0"/>
              </a:rPr>
              <a:t>UPN</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and then click on Finish </a:t>
            </a:r>
          </a:p>
          <a:p>
            <a:pPr fontAlgn="base"/>
            <a:r>
              <a:rPr lang="en-US" sz="2200" dirty="0">
                <a:latin typeface="Times New Roman" pitchFamily="18" charset="0"/>
                <a:cs typeface="Times New Roman" pitchFamily="18" charset="0"/>
              </a:rPr>
              <a:t>Add a second Rule following the same procedure. Select </a:t>
            </a:r>
            <a:r>
              <a:rPr lang="en-US" sz="2200" b="1" dirty="0">
                <a:latin typeface="Times New Roman" pitchFamily="18" charset="0"/>
                <a:cs typeface="Times New Roman" pitchFamily="18" charset="0"/>
              </a:rPr>
              <a:t>Transform an Incoming Claim</a:t>
            </a:r>
            <a:r>
              <a:rPr lang="en-US" sz="2200" dirty="0">
                <a:latin typeface="Times New Roman" pitchFamily="18" charset="0"/>
                <a:cs typeface="Times New Roman" pitchFamily="18" charset="0"/>
              </a:rPr>
              <a:t> and click on Next.</a:t>
            </a:r>
          </a:p>
          <a:p>
            <a:pPr fontAlgn="base"/>
            <a:r>
              <a:rPr lang="en-US" sz="2200" dirty="0">
                <a:latin typeface="Times New Roman" pitchFamily="18" charset="0"/>
                <a:cs typeface="Times New Roman" pitchFamily="18" charset="0"/>
              </a:rPr>
              <a:t>Define the Claim rule name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Email to Name ID) and set Incoming claim Type as </a:t>
            </a:r>
            <a:r>
              <a:rPr lang="en-US" sz="2200" b="1" dirty="0">
                <a:latin typeface="Times New Roman" pitchFamily="18" charset="0"/>
                <a:cs typeface="Times New Roman" pitchFamily="18" charset="0"/>
              </a:rPr>
              <a:t>E-Mail Address</a:t>
            </a:r>
            <a:r>
              <a:rPr lang="en-US" sz="2200" dirty="0">
                <a:latin typeface="Times New Roman" pitchFamily="18" charset="0"/>
                <a:cs typeface="Times New Roman" pitchFamily="18" charset="0"/>
              </a:rPr>
              <a:t> (the same one from the previous rule), Outgoing claim type as </a:t>
            </a:r>
            <a:r>
              <a:rPr lang="en-US" sz="2200" b="1" dirty="0">
                <a:latin typeface="Times New Roman" pitchFamily="18" charset="0"/>
                <a:cs typeface="Times New Roman" pitchFamily="18" charset="0"/>
              </a:rPr>
              <a:t>Name ID </a:t>
            </a:r>
            <a:r>
              <a:rPr lang="en-US" sz="2200" dirty="0">
                <a:latin typeface="Times New Roman" pitchFamily="18" charset="0"/>
                <a:cs typeface="Times New Roman" pitchFamily="18" charset="0"/>
              </a:rPr>
              <a:t>and Outgoing name ID format as </a:t>
            </a:r>
            <a:r>
              <a:rPr lang="en-US" sz="2200" b="1" dirty="0">
                <a:latin typeface="Times New Roman" pitchFamily="18" charset="0"/>
                <a:cs typeface="Times New Roman" pitchFamily="18" charset="0"/>
              </a:rPr>
              <a:t>Email. </a:t>
            </a:r>
            <a:r>
              <a:rPr lang="en-US" sz="2200" dirty="0">
                <a:latin typeface="Times New Roman" pitchFamily="18" charset="0"/>
                <a:cs typeface="Times New Roman" pitchFamily="18" charset="0"/>
              </a:rPr>
              <a:t>Then click on Finish. </a:t>
            </a:r>
            <a:r>
              <a:rPr lang="en-US" sz="2200" b="1" dirty="0">
                <a:latin typeface="Times New Roman" pitchFamily="18" charset="0"/>
                <a:cs typeface="Times New Roman" pitchFamily="18" charset="0"/>
              </a:rPr>
              <a:t>Have in mind that the email should be defined in all users to achieve a proper communication between your ADFS and </a:t>
            </a:r>
            <a:r>
              <a:rPr lang="en-US" sz="2200" b="1" dirty="0" err="1">
                <a:latin typeface="Times New Roman" pitchFamily="18" charset="0"/>
                <a:cs typeface="Times New Roman" pitchFamily="18" charset="0"/>
              </a:rPr>
              <a:t>TalentLMS</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a:bodyPr>
          <a:lstStyle/>
          <a:p>
            <a:pPr fontAlgn="base"/>
            <a:r>
              <a:rPr lang="en-US" sz="2000" b="1" dirty="0">
                <a:latin typeface="Times New Roman" pitchFamily="18" charset="0"/>
                <a:cs typeface="Times New Roman" pitchFamily="18" charset="0"/>
              </a:rPr>
              <a:t>Step 4. Enabling SAML SSO in your </a:t>
            </a:r>
            <a:r>
              <a:rPr lang="en-US" sz="2000" b="1" dirty="0" err="1">
                <a:latin typeface="Times New Roman" pitchFamily="18" charset="0"/>
                <a:cs typeface="Times New Roman" pitchFamily="18" charset="0"/>
              </a:rPr>
              <a:t>TalentLMS</a:t>
            </a:r>
            <a:r>
              <a:rPr lang="en-US" sz="2000" b="1" dirty="0">
                <a:latin typeface="Times New Roman" pitchFamily="18" charset="0"/>
                <a:cs typeface="Times New Roman" pitchFamily="18" charset="0"/>
              </a:rPr>
              <a:t> domain</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Login to your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domain as a super-admin and go to </a:t>
            </a:r>
            <a:r>
              <a:rPr lang="en-US" sz="2000" b="1" dirty="0">
                <a:latin typeface="Times New Roman" pitchFamily="18" charset="0"/>
                <a:cs typeface="Times New Roman" pitchFamily="18" charset="0"/>
              </a:rPr>
              <a:t>Account &amp; Settings</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Users</a:t>
            </a:r>
            <a:r>
              <a:rPr lang="en-US" sz="2000" dirty="0">
                <a:latin typeface="Times New Roman" pitchFamily="18" charset="0"/>
                <a:cs typeface="Times New Roman" pitchFamily="18" charset="0"/>
              </a:rPr>
              <a:t>. If your subscription plan supports SSO Integrations (currently supported in Basic, Plus and Premium plans), you can click on </a:t>
            </a:r>
            <a:r>
              <a:rPr lang="en-US" sz="2000" b="1" dirty="0">
                <a:latin typeface="Times New Roman" pitchFamily="18" charset="0"/>
                <a:cs typeface="Times New Roman" pitchFamily="18" charset="0"/>
              </a:rPr>
              <a:t>Single Sign-On (SSO)</a:t>
            </a:r>
            <a:r>
              <a:rPr lang="en-US" sz="2000" dirty="0">
                <a:latin typeface="Times New Roman" pitchFamily="18" charset="0"/>
                <a:cs typeface="Times New Roman" pitchFamily="18" charset="0"/>
              </a:rPr>
              <a:t>link.</a:t>
            </a:r>
          </a:p>
          <a:p>
            <a:pPr fontAlgn="base"/>
            <a:r>
              <a:rPr lang="en-US" sz="2000" dirty="0">
                <a:latin typeface="Times New Roman" pitchFamily="18" charset="0"/>
                <a:cs typeface="Times New Roman" pitchFamily="18" charset="0"/>
              </a:rPr>
              <a:t>In this page you should fill-in information regarding your Identity Provider (ADFS 2.0). All the required information can be retrieved from the </a:t>
            </a:r>
            <a:r>
              <a:rPr lang="en-US" sz="2000" dirty="0" err="1">
                <a:latin typeface="Times New Roman" pitchFamily="18" charset="0"/>
                <a:cs typeface="Times New Roman" pitchFamily="18" charset="0"/>
              </a:rPr>
              <a:t>IdP’s</a:t>
            </a:r>
            <a:r>
              <a:rPr lang="en-US" sz="2000" dirty="0">
                <a:latin typeface="Times New Roman" pitchFamily="18" charset="0"/>
                <a:cs typeface="Times New Roman" pitchFamily="18" charset="0"/>
              </a:rPr>
              <a:t> Metadata XML that can be found in the following URL:</a:t>
            </a:r>
          </a:p>
          <a:p>
            <a:pPr fontAlgn="base"/>
            <a:r>
              <a:rPr lang="en-US" sz="2000" dirty="0">
                <a:latin typeface="Times New Roman" pitchFamily="18" charset="0"/>
                <a:cs typeface="Times New Roman" pitchFamily="18" charset="0"/>
              </a:rPr>
              <a:t>https://win-0sgkfmnb1t8.adatum.com/FederationMetadata/2007-06/FederationMetadata.xml</a:t>
            </a:r>
          </a:p>
          <a:p>
            <a:pPr fontAlgn="base"/>
            <a:r>
              <a:rPr lang="en-US" sz="2000" dirty="0">
                <a:latin typeface="Times New Roman" pitchFamily="18" charset="0"/>
                <a:cs typeface="Times New Roman" pitchFamily="18" charset="0"/>
              </a:rPr>
              <a:t>Do not forget to replace </a:t>
            </a:r>
            <a:r>
              <a:rPr lang="en-US" sz="2000" b="1" dirty="0">
                <a:latin typeface="Times New Roman" pitchFamily="18" charset="0"/>
                <a:cs typeface="Times New Roman" pitchFamily="18" charset="0"/>
              </a:rPr>
              <a:t>win-0sgkfmnb1t8.adatum.com</a:t>
            </a:r>
            <a:r>
              <a:rPr lang="en-US" sz="2000" dirty="0">
                <a:latin typeface="Times New Roman" pitchFamily="18" charset="0"/>
                <a:cs typeface="Times New Roman" pitchFamily="18" charset="0"/>
              </a:rPr>
              <a:t> with the domain name of your ADFS 2.0</a:t>
            </a:r>
          </a:p>
          <a:p>
            <a:pPr fontAlgn="base"/>
            <a:r>
              <a:rPr lang="en-US" sz="2000" b="1" dirty="0">
                <a:latin typeface="Times New Roman" pitchFamily="18" charset="0"/>
                <a:cs typeface="Times New Roman" pitchFamily="18" charset="0"/>
              </a:rPr>
              <a:t>SSO integration type: </a:t>
            </a:r>
            <a:r>
              <a:rPr lang="en-US" sz="2000" dirty="0">
                <a:latin typeface="Times New Roman" pitchFamily="18" charset="0"/>
                <a:cs typeface="Times New Roman" pitchFamily="18" charset="0"/>
              </a:rPr>
              <a:t>Choose SAML2.0 from the drop-down list</a:t>
            </a:r>
          </a:p>
          <a:p>
            <a:pPr fontAlgn="base"/>
            <a:r>
              <a:rPr lang="en-US" sz="2000" b="1" dirty="0">
                <a:latin typeface="Times New Roman" pitchFamily="18" charset="0"/>
                <a:cs typeface="Times New Roman" pitchFamily="18" charset="0"/>
              </a:rPr>
              <a:t>Identity provider (</a:t>
            </a:r>
            <a:r>
              <a:rPr lang="en-US" sz="2000" b="1" dirty="0" err="1">
                <a:latin typeface="Times New Roman" pitchFamily="18" charset="0"/>
                <a:cs typeface="Times New Roman" pitchFamily="18" charset="0"/>
              </a:rPr>
              <a:t>IdP</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type the Identity Provider's (</a:t>
            </a:r>
            <a:r>
              <a:rPr lang="en-US" sz="2000" dirty="0" err="1">
                <a:latin typeface="Times New Roman" pitchFamily="18" charset="0"/>
                <a:cs typeface="Times New Roman" pitchFamily="18" charset="0"/>
              </a:rPr>
              <a:t>IdP</a:t>
            </a:r>
            <a:r>
              <a:rPr lang="en-US" sz="2000" dirty="0">
                <a:latin typeface="Times New Roman" pitchFamily="18" charset="0"/>
                <a:cs typeface="Times New Roman" pitchFamily="18" charset="0"/>
              </a:rPr>
              <a:t>) URL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http://win-0sgkfmnb1t8.adatum.com/adfs/services/trust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000" dirty="0" smtClean="0">
                <a:solidFill>
                  <a:schemeClr val="tx1"/>
                </a:solidFill>
                <a:latin typeface="Times New Roman" pitchFamily="18" charset="0"/>
                <a:cs typeface="Times New Roman" pitchFamily="18" charset="0"/>
              </a:rPr>
              <a:t>Configuring Multi-Factor Authentication </a:t>
            </a:r>
            <a:endParaRPr lang="en-US" sz="2000" dirty="0"/>
          </a:p>
        </p:txBody>
      </p:sp>
      <p:sp>
        <p:nvSpPr>
          <p:cNvPr id="3" name="Content Placeholder 2"/>
          <p:cNvSpPr>
            <a:spLocks noGrp="1"/>
          </p:cNvSpPr>
          <p:nvPr>
            <p:ph idx="1"/>
          </p:nvPr>
        </p:nvSpPr>
        <p:spPr>
          <a:xfrm>
            <a:off x="0" y="533400"/>
            <a:ext cx="9144000" cy="6324600"/>
          </a:xfrm>
        </p:spPr>
        <p:txBody>
          <a:bodyPr>
            <a:normAutofit/>
          </a:bodyPr>
          <a:lstStyle/>
          <a:p>
            <a:pPr>
              <a:buNone/>
            </a:pPr>
            <a:r>
              <a:rPr lang="en-US" sz="2000" b="1" dirty="0" smtClean="0">
                <a:latin typeface="Times New Roman" pitchFamily="18" charset="0"/>
                <a:cs typeface="Times New Roman" pitchFamily="18" charset="0"/>
              </a:rPr>
              <a:t>Block </a:t>
            </a:r>
            <a:r>
              <a:rPr lang="en-US" sz="2000" b="1" dirty="0">
                <a:latin typeface="Times New Roman" pitchFamily="18" charset="0"/>
                <a:cs typeface="Times New Roman" pitchFamily="18" charset="0"/>
              </a:rPr>
              <a:t>a user</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 as an administrator.</a:t>
            </a:r>
          </a:p>
          <a:p>
            <a:r>
              <a:rPr lang="en-US" sz="2000" dirty="0">
                <a:latin typeface="Times New Roman" pitchFamily="18" charset="0"/>
                <a:cs typeface="Times New Roman" pitchFamily="18" charset="0"/>
              </a:rPr>
              <a:t>Browse to </a:t>
            </a:r>
            <a:r>
              <a:rPr lang="en-US" sz="2000" b="1" dirty="0">
                <a:latin typeface="Times New Roman" pitchFamily="18" charset="0"/>
                <a:cs typeface="Times New Roman" pitchFamily="18" charset="0"/>
              </a:rPr>
              <a:t>Azure Active Directory</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MFA Server</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Block/unblock users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Add</a:t>
            </a:r>
            <a:r>
              <a:rPr lang="en-US" sz="2000" dirty="0">
                <a:latin typeface="Times New Roman" pitchFamily="18" charset="0"/>
                <a:cs typeface="Times New Roman" pitchFamily="18" charset="0"/>
              </a:rPr>
              <a:t> to block a user.</a:t>
            </a:r>
          </a:p>
          <a:p>
            <a:r>
              <a:rPr lang="en-US" sz="2000" dirty="0">
                <a:latin typeface="Times New Roman" pitchFamily="18" charset="0"/>
                <a:cs typeface="Times New Roman" pitchFamily="18" charset="0"/>
              </a:rPr>
              <a:t>Select the </a:t>
            </a:r>
            <a:r>
              <a:rPr lang="en-US" sz="2000" b="1" dirty="0">
                <a:latin typeface="Times New Roman" pitchFamily="18" charset="0"/>
                <a:cs typeface="Times New Roman" pitchFamily="18" charset="0"/>
              </a:rPr>
              <a:t>Replication Group</a:t>
            </a:r>
            <a:r>
              <a:rPr lang="en-US" sz="2000" dirty="0">
                <a:latin typeface="Times New Roman" pitchFamily="18" charset="0"/>
                <a:cs typeface="Times New Roman" pitchFamily="18" charset="0"/>
              </a:rPr>
              <a:t>. Enter the username for the blocked user as </a:t>
            </a:r>
            <a:r>
              <a:rPr lang="en-US" sz="2000" b="1" dirty="0">
                <a:latin typeface="Times New Roman" pitchFamily="18" charset="0"/>
                <a:cs typeface="Times New Roman" pitchFamily="18" charset="0"/>
              </a:rPr>
              <a:t>username@domain.com</a:t>
            </a:r>
            <a:r>
              <a:rPr lang="en-US" sz="2000" dirty="0">
                <a:latin typeface="Times New Roman" pitchFamily="18" charset="0"/>
                <a:cs typeface="Times New Roman" pitchFamily="18" charset="0"/>
              </a:rPr>
              <a:t>. Enter a comment in the </a:t>
            </a:r>
            <a:r>
              <a:rPr lang="en-US" sz="2000" b="1" dirty="0" err="1">
                <a:latin typeface="Times New Roman" pitchFamily="18" charset="0"/>
                <a:cs typeface="Times New Roman" pitchFamily="18" charset="0"/>
              </a:rPr>
              <a:t>Reason</a:t>
            </a:r>
            <a:r>
              <a:rPr lang="en-US" sz="2000" dirty="0" err="1">
                <a:latin typeface="Times New Roman" pitchFamily="18" charset="0"/>
                <a:cs typeface="Times New Roman" pitchFamily="18" charset="0"/>
              </a:rPr>
              <a:t>field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Add</a:t>
            </a:r>
            <a:r>
              <a:rPr lang="en-US" sz="2000" dirty="0">
                <a:latin typeface="Times New Roman" pitchFamily="18" charset="0"/>
                <a:cs typeface="Times New Roman" pitchFamily="18" charset="0"/>
              </a:rPr>
              <a:t> to finish blocking the user.</a:t>
            </a:r>
          </a:p>
          <a:p>
            <a:pPr>
              <a:buNone/>
            </a:pPr>
            <a:r>
              <a:rPr lang="en-US" sz="2000" b="1" dirty="0">
                <a:latin typeface="Times New Roman" pitchFamily="18" charset="0"/>
                <a:cs typeface="Times New Roman" pitchFamily="18" charset="0"/>
              </a:rPr>
              <a:t>Unblock a user</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 as an administrator.</a:t>
            </a:r>
          </a:p>
          <a:p>
            <a:r>
              <a:rPr lang="en-US" sz="2000" dirty="0">
                <a:latin typeface="Times New Roman" pitchFamily="18" charset="0"/>
                <a:cs typeface="Times New Roman" pitchFamily="18" charset="0"/>
              </a:rPr>
              <a:t>Browse to </a:t>
            </a:r>
            <a:r>
              <a:rPr lang="en-US" sz="2000" b="1" dirty="0">
                <a:latin typeface="Times New Roman" pitchFamily="18" charset="0"/>
                <a:cs typeface="Times New Roman" pitchFamily="18" charset="0"/>
              </a:rPr>
              <a:t>Azure Active Directory</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MFA Server</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Block/unblock users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Unblock</a:t>
            </a:r>
            <a:r>
              <a:rPr lang="en-US" sz="2000" dirty="0">
                <a:latin typeface="Times New Roman" pitchFamily="18" charset="0"/>
                <a:cs typeface="Times New Roman" pitchFamily="18" charset="0"/>
              </a:rPr>
              <a:t> in the </a:t>
            </a:r>
            <a:r>
              <a:rPr lang="en-US" sz="2000" b="1" dirty="0">
                <a:latin typeface="Times New Roman" pitchFamily="18" charset="0"/>
                <a:cs typeface="Times New Roman" pitchFamily="18" charset="0"/>
              </a:rPr>
              <a:t>Action</a:t>
            </a:r>
            <a:r>
              <a:rPr lang="en-US" sz="2000" dirty="0">
                <a:latin typeface="Times New Roman" pitchFamily="18" charset="0"/>
                <a:cs typeface="Times New Roman" pitchFamily="18" charset="0"/>
              </a:rPr>
              <a:t> column next to the user to unblock.</a:t>
            </a:r>
          </a:p>
          <a:p>
            <a:r>
              <a:rPr lang="en-US" sz="2000" dirty="0">
                <a:latin typeface="Times New Roman" pitchFamily="18" charset="0"/>
                <a:cs typeface="Times New Roman" pitchFamily="18" charset="0"/>
              </a:rPr>
              <a:t>Enter a comment in the </a:t>
            </a:r>
            <a:r>
              <a:rPr lang="en-US" sz="2000" b="1" dirty="0">
                <a:latin typeface="Times New Roman" pitchFamily="18" charset="0"/>
                <a:cs typeface="Times New Roman" pitchFamily="18" charset="0"/>
              </a:rPr>
              <a:t>Reason for unblocking</a:t>
            </a:r>
            <a:r>
              <a:rPr lang="en-US" sz="2000" dirty="0">
                <a:latin typeface="Times New Roman" pitchFamily="18" charset="0"/>
                <a:cs typeface="Times New Roman" pitchFamily="18" charset="0"/>
              </a:rPr>
              <a:t> field.</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Unblock</a:t>
            </a:r>
            <a:r>
              <a:rPr lang="en-US" sz="2000" dirty="0">
                <a:latin typeface="Times New Roman" pitchFamily="18" charset="0"/>
                <a:cs typeface="Times New Roman" pitchFamily="18" charset="0"/>
              </a:rPr>
              <a:t> to finish unblocking the user.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pPr>
              <a:buNone/>
            </a:pPr>
            <a:r>
              <a:rPr lang="en-US" sz="2000" b="1" dirty="0">
                <a:latin typeface="Times New Roman" pitchFamily="18" charset="0"/>
                <a:cs typeface="Times New Roman" pitchFamily="18" charset="0"/>
              </a:rPr>
              <a:t>Fraud alert</a:t>
            </a:r>
          </a:p>
          <a:p>
            <a:r>
              <a:rPr lang="en-US" sz="2000" dirty="0">
                <a:latin typeface="Times New Roman" pitchFamily="18" charset="0"/>
                <a:cs typeface="Times New Roman" pitchFamily="18" charset="0"/>
              </a:rPr>
              <a:t>Configure the </a:t>
            </a:r>
            <a:r>
              <a:rPr lang="en-US" sz="2000" i="1" dirty="0">
                <a:latin typeface="Times New Roman" pitchFamily="18" charset="0"/>
                <a:cs typeface="Times New Roman" pitchFamily="18" charset="0"/>
              </a:rPr>
              <a:t>fraud alert</a:t>
            </a:r>
            <a:r>
              <a:rPr lang="en-US" sz="2000" dirty="0">
                <a:latin typeface="Times New Roman" pitchFamily="18" charset="0"/>
                <a:cs typeface="Times New Roman" pitchFamily="18" charset="0"/>
              </a:rPr>
              <a:t> feature so that your users can report fraudulent attempts to access their resources. Users can report fraud attempts by using the mobile app or through their phone.</a:t>
            </a:r>
          </a:p>
          <a:p>
            <a:r>
              <a:rPr lang="en-US" sz="2000" dirty="0">
                <a:latin typeface="Times New Roman" pitchFamily="18" charset="0"/>
                <a:cs typeface="Times New Roman" pitchFamily="18" charset="0"/>
              </a:rPr>
              <a:t>Turn on fraud alerts</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 as an administrator.</a:t>
            </a:r>
          </a:p>
          <a:p>
            <a:r>
              <a:rPr lang="en-US" sz="2000" dirty="0">
                <a:latin typeface="Times New Roman" pitchFamily="18" charset="0"/>
                <a:cs typeface="Times New Roman" pitchFamily="18" charset="0"/>
              </a:rPr>
              <a:t>Browse to </a:t>
            </a:r>
            <a:r>
              <a:rPr lang="en-US" sz="2000" b="1" dirty="0">
                <a:latin typeface="Times New Roman" pitchFamily="18" charset="0"/>
                <a:cs typeface="Times New Roman" pitchFamily="18" charset="0"/>
              </a:rPr>
              <a:t>Azure Active Directory</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MFA Server</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Fraud alert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Set the </a:t>
            </a:r>
            <a:r>
              <a:rPr lang="en-US" sz="2000" b="1" dirty="0">
                <a:latin typeface="Times New Roman" pitchFamily="18" charset="0"/>
                <a:cs typeface="Times New Roman" pitchFamily="18" charset="0"/>
              </a:rPr>
              <a:t>Allow users to submit fraud alerts</a:t>
            </a:r>
            <a:r>
              <a:rPr lang="en-US" sz="2000" dirty="0">
                <a:latin typeface="Times New Roman" pitchFamily="18" charset="0"/>
                <a:cs typeface="Times New Roman" pitchFamily="18" charset="0"/>
              </a:rPr>
              <a:t> setting to </a:t>
            </a:r>
            <a:r>
              <a:rPr lang="en-US" sz="2000" b="1" dirty="0">
                <a:latin typeface="Times New Roman" pitchFamily="18" charset="0"/>
                <a:cs typeface="Times New Roman" pitchFamily="18" charset="0"/>
              </a:rPr>
              <a:t>On</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Save</a:t>
            </a:r>
            <a:r>
              <a:rPr lang="en-US" sz="2000" dirty="0">
                <a:latin typeface="Times New Roman" pitchFamily="18" charset="0"/>
                <a:cs typeface="Times New Roman" pitchFamily="18" charset="0"/>
              </a:rPr>
              <a:t>.</a:t>
            </a:r>
          </a:p>
          <a:p>
            <a:endParaRPr lang="en-US" dirty="0"/>
          </a:p>
        </p:txBody>
      </p:sp>
      <p:pic>
        <p:nvPicPr>
          <p:cNvPr id="4" name="Picture 3" descr="as19.png"/>
          <p:cNvPicPr>
            <a:picLocks noChangeAspect="1"/>
          </p:cNvPicPr>
          <p:nvPr/>
        </p:nvPicPr>
        <p:blipFill>
          <a:blip r:embed="rId3" cstate="print"/>
          <a:stretch>
            <a:fillRect/>
          </a:stretch>
        </p:blipFill>
        <p:spPr>
          <a:xfrm>
            <a:off x="609600" y="3200400"/>
            <a:ext cx="7800001" cy="34761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latin typeface="Times New Roman" pitchFamily="18" charset="0"/>
                <a:cs typeface="Times New Roman" pitchFamily="18" charset="0"/>
              </a:rPr>
              <a:t>View fraud reports</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classic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On the left, select </a:t>
            </a:r>
            <a:r>
              <a:rPr lang="en-US" sz="2000" b="1" dirty="0">
                <a:latin typeface="Times New Roman" pitchFamily="18" charset="0"/>
                <a:cs typeface="Times New Roman" pitchFamily="18" charset="0"/>
              </a:rPr>
              <a:t>Active Directory</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the directory that you want to manage.</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Configure</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Under </a:t>
            </a:r>
            <a:r>
              <a:rPr lang="en-US" sz="2000" b="1" dirty="0">
                <a:latin typeface="Times New Roman" pitchFamily="18" charset="0"/>
                <a:cs typeface="Times New Roman" pitchFamily="18" charset="0"/>
              </a:rPr>
              <a:t>Multi-Factor Authentication</a:t>
            </a:r>
            <a:r>
              <a:rPr lang="en-US" sz="2000" dirty="0">
                <a:latin typeface="Times New Roman" pitchFamily="18" charset="0"/>
                <a:cs typeface="Times New Roman" pitchFamily="18" charset="0"/>
              </a:rPr>
              <a:t>, select </a:t>
            </a:r>
            <a:r>
              <a:rPr lang="en-US" sz="2000" b="1" dirty="0">
                <a:latin typeface="Times New Roman" pitchFamily="18" charset="0"/>
                <a:cs typeface="Times New Roman" pitchFamily="18" charset="0"/>
              </a:rPr>
              <a:t>Manage service settings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At the bottom of the </a:t>
            </a:r>
            <a:r>
              <a:rPr lang="en-US" sz="2000" b="1" dirty="0">
                <a:latin typeface="Times New Roman" pitchFamily="18" charset="0"/>
                <a:cs typeface="Times New Roman" pitchFamily="18" charset="0"/>
              </a:rPr>
              <a:t>Service Settings</a:t>
            </a:r>
            <a:r>
              <a:rPr lang="en-US" sz="2000" dirty="0">
                <a:latin typeface="Times New Roman" pitchFamily="18" charset="0"/>
                <a:cs typeface="Times New Roman" pitchFamily="18" charset="0"/>
              </a:rPr>
              <a:t> page, select </a:t>
            </a:r>
            <a:r>
              <a:rPr lang="en-US" sz="2000" b="1" dirty="0">
                <a:latin typeface="Times New Roman" pitchFamily="18" charset="0"/>
                <a:cs typeface="Times New Roman" pitchFamily="18" charset="0"/>
              </a:rPr>
              <a:t>Go to the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In the Azure Multi-Factor Authentication Management Portal, under </a:t>
            </a:r>
            <a:r>
              <a:rPr lang="en-US" sz="2000" b="1" dirty="0">
                <a:latin typeface="Times New Roman" pitchFamily="18" charset="0"/>
                <a:cs typeface="Times New Roman" pitchFamily="18" charset="0"/>
              </a:rPr>
              <a:t>View A Report</a:t>
            </a:r>
            <a:r>
              <a:rPr lang="en-US" sz="2000" dirty="0">
                <a:latin typeface="Times New Roman" pitchFamily="18" charset="0"/>
                <a:cs typeface="Times New Roman" pitchFamily="18" charset="0"/>
              </a:rPr>
              <a:t>, select </a:t>
            </a:r>
            <a:r>
              <a:rPr lang="en-US" sz="2000" b="1" dirty="0">
                <a:latin typeface="Times New Roman" pitchFamily="18" charset="0"/>
                <a:cs typeface="Times New Roman" pitchFamily="18" charset="0"/>
              </a:rPr>
              <a:t>Fraud Alert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Enter the date range that you want to view in the report. You can also specify usernames, phone numbers, and the user's status.</a:t>
            </a: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Run</a:t>
            </a:r>
            <a:r>
              <a:rPr lang="en-US" sz="2000" dirty="0">
                <a:latin typeface="Times New Roman" pitchFamily="18" charset="0"/>
                <a:cs typeface="Times New Roman" pitchFamily="18" charset="0"/>
              </a:rPr>
              <a:t> to view a report of fraud alerts. To export the report, select </a:t>
            </a:r>
            <a:r>
              <a:rPr lang="en-US" sz="2000" b="1" dirty="0">
                <a:latin typeface="Times New Roman" pitchFamily="18" charset="0"/>
                <a:cs typeface="Times New Roman" pitchFamily="18" charset="0"/>
              </a:rPr>
              <a:t>Export to CSV</a:t>
            </a:r>
            <a:r>
              <a:rPr lang="en-US" sz="2000" dirty="0">
                <a:latin typeface="Times New Roman" pitchFamily="18" charset="0"/>
                <a:cs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200" dirty="0" smtClean="0">
                <a:solidFill>
                  <a:schemeClr val="tx1"/>
                </a:solidFill>
                <a:latin typeface="Times New Roman" pitchFamily="18" charset="0"/>
                <a:cs typeface="Times New Roman" pitchFamily="18" charset="0"/>
              </a:rPr>
              <a:t>Creating and managing Azure AD tenants </a:t>
            </a:r>
            <a:endParaRPr lang="en-US" sz="3200" dirty="0"/>
          </a:p>
        </p:txBody>
      </p:sp>
      <p:sp>
        <p:nvSpPr>
          <p:cNvPr id="3" name="Content Placeholder 2"/>
          <p:cNvSpPr>
            <a:spLocks noGrp="1"/>
          </p:cNvSpPr>
          <p:nvPr>
            <p:ph idx="1"/>
          </p:nvPr>
        </p:nvSpPr>
        <p:spPr>
          <a:xfrm>
            <a:off x="0" y="685800"/>
            <a:ext cx="9144000" cy="6172200"/>
          </a:xfrm>
        </p:spPr>
        <p:txBody>
          <a:bodyPr/>
          <a:lstStyle/>
          <a:p>
            <a:r>
              <a:rPr lang="en-US" sz="2000" dirty="0">
                <a:latin typeface="Times New Roman" pitchFamily="18" charset="0"/>
                <a:cs typeface="Times New Roman" pitchFamily="18" charset="0"/>
              </a:rPr>
              <a:t>Create an Azure Active Directory </a:t>
            </a:r>
            <a:r>
              <a:rPr lang="en-US" sz="2000" dirty="0" smtClean="0">
                <a:latin typeface="Times New Roman" pitchFamily="18" charset="0"/>
                <a:cs typeface="Times New Roman" pitchFamily="18" charset="0"/>
              </a:rPr>
              <a:t>tenant</a:t>
            </a:r>
          </a:p>
          <a:p>
            <a:pPr>
              <a:buNone/>
            </a:pPr>
            <a:r>
              <a:rPr lang="en-US" sz="2000" dirty="0">
                <a:latin typeface="Times New Roman" pitchFamily="18" charset="0"/>
                <a:cs typeface="Times New Roman" pitchFamily="18" charset="0"/>
              </a:rPr>
              <a:t>To create a Data Catalog app, you need an Azure Active Directory (Azure AD) tenant</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Here's how to set up </a:t>
            </a:r>
            <a:r>
              <a:rPr lang="en-US" sz="2000" b="1" dirty="0">
                <a:latin typeface="Times New Roman" pitchFamily="18" charset="0"/>
                <a:cs typeface="Times New Roman" pitchFamily="18" charset="0"/>
              </a:rPr>
              <a:t>Azure Active Directory</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Navigate to </a:t>
            </a:r>
            <a:r>
              <a:rPr lang="en-US" sz="2000" dirty="0">
                <a:latin typeface="Times New Roman" pitchFamily="18" charset="0"/>
                <a:cs typeface="Times New Roman" pitchFamily="18" charset="0"/>
                <a:hlinkClick r:id="rId2"/>
              </a:rPr>
              <a:t>https://manage.windowsazure.com</a:t>
            </a:r>
            <a:r>
              <a:rPr lang="en-US" sz="2000" dirty="0">
                <a:latin typeface="Times New Roman" pitchFamily="18" charset="0"/>
                <a:cs typeface="Times New Roman" pitchFamily="18" charset="0"/>
              </a:rPr>
              <a:t> and log in with the account that has an Azure subscription.</a:t>
            </a:r>
          </a:p>
          <a:p>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ACTIVE DIRECTORY</a:t>
            </a:r>
            <a:r>
              <a:rPr lang="en-US" sz="2000" dirty="0">
                <a:latin typeface="Times New Roman" pitchFamily="18" charset="0"/>
                <a:cs typeface="Times New Roman" pitchFamily="18" charset="0"/>
              </a:rPr>
              <a:t> management icon in the left pane.</a:t>
            </a:r>
          </a:p>
          <a:p>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button at the bottom of the page.</a:t>
            </a:r>
          </a:p>
          <a:p>
            <a:r>
              <a:rPr lang="en-US" sz="2000" dirty="0">
                <a:latin typeface="Times New Roman" pitchFamily="18" charset="0"/>
                <a:cs typeface="Times New Roman" pitchFamily="18" charset="0"/>
              </a:rPr>
              <a:t>Choose </a:t>
            </a:r>
            <a:r>
              <a:rPr lang="en-US" sz="2000" b="1" dirty="0">
                <a:latin typeface="Times New Roman" pitchFamily="18" charset="0"/>
                <a:cs typeface="Times New Roman" pitchFamily="18" charset="0"/>
              </a:rPr>
              <a:t>APP SERVICES</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ACTIVE DIRECTORY</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DIRECTORY</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CUSTOM CREATE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dirty="0"/>
          </a:p>
        </p:txBody>
      </p:sp>
      <p:pic>
        <p:nvPicPr>
          <p:cNvPr id="1026" name="Picture 2" descr="C:\Users\Jagadish\Desktop\photos\as7.png"/>
          <p:cNvPicPr>
            <a:picLocks noChangeAspect="1" noChangeArrowheads="1"/>
          </p:cNvPicPr>
          <p:nvPr/>
        </p:nvPicPr>
        <p:blipFill>
          <a:blip r:embed="rId3" cstate="print"/>
          <a:srcRect/>
          <a:stretch>
            <a:fillRect/>
          </a:stretch>
        </p:blipFill>
        <p:spPr bwMode="auto">
          <a:xfrm>
            <a:off x="685800" y="4038600"/>
            <a:ext cx="7543800" cy="257177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latin typeface="Times New Roman" pitchFamily="18" charset="0"/>
                <a:cs typeface="Times New Roman" pitchFamily="18" charset="0"/>
              </a:rPr>
              <a:t>In the </a:t>
            </a:r>
            <a:r>
              <a:rPr lang="en-US" sz="2000" b="1" dirty="0">
                <a:latin typeface="Times New Roman" pitchFamily="18" charset="0"/>
                <a:cs typeface="Times New Roman" pitchFamily="18" charset="0"/>
              </a:rPr>
              <a:t>Add directory</a:t>
            </a:r>
            <a:r>
              <a:rPr lang="en-US" sz="2000" dirty="0">
                <a:latin typeface="Times New Roman" pitchFamily="18" charset="0"/>
                <a:cs typeface="Times New Roman" pitchFamily="18" charset="0"/>
              </a:rPr>
              <a:t> page, enter a name and domain name. For country or region, choose </a:t>
            </a:r>
            <a:r>
              <a:rPr lang="en-US" sz="2000" dirty="0" smtClean="0">
                <a:latin typeface="Times New Roman" pitchFamily="18" charset="0"/>
                <a:cs typeface="Times New Roman" pitchFamily="18" charset="0"/>
              </a:rPr>
              <a:t>United </a:t>
            </a:r>
            <a:r>
              <a:rPr lang="en-US" sz="2000" dirty="0">
                <a:latin typeface="Times New Roman" pitchFamily="18" charset="0"/>
                <a:cs typeface="Times New Roman" pitchFamily="18" charset="0"/>
              </a:rPr>
              <a:t>States or the country where Data Catalog is available</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Choose OK icon. An Azure Active Directory is created.</a:t>
            </a:r>
          </a:p>
        </p:txBody>
      </p:sp>
      <p:pic>
        <p:nvPicPr>
          <p:cNvPr id="2050" name="Picture 2" descr="C:\Users\Jagadish\Desktop\photos\as8.png"/>
          <p:cNvPicPr>
            <a:picLocks noChangeAspect="1" noChangeArrowheads="1"/>
          </p:cNvPicPr>
          <p:nvPr/>
        </p:nvPicPr>
        <p:blipFill>
          <a:blip r:embed="rId2" cstate="print"/>
          <a:srcRect/>
          <a:stretch>
            <a:fillRect/>
          </a:stretch>
        </p:blipFill>
        <p:spPr bwMode="auto">
          <a:xfrm>
            <a:off x="990600" y="762000"/>
            <a:ext cx="5943600" cy="174331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9144000" cy="6858000"/>
          </a:xfrm>
        </p:spPr>
        <p:txBody>
          <a:bodyPr>
            <a:normAutofit/>
          </a:bodyPr>
          <a:lstStyle/>
          <a:p>
            <a:pPr>
              <a:buNone/>
            </a:pPr>
            <a:r>
              <a:rPr lang="en-US" sz="2000" b="1" dirty="0">
                <a:latin typeface="Times New Roman" pitchFamily="18" charset="0"/>
                <a:cs typeface="Times New Roman" pitchFamily="18" charset="0"/>
              </a:rPr>
              <a:t>To register a new application using the Azure portal</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If your account gives you access to more than one, click your account in the top right corner, and set your portal session to the desired Azure AD tenant.</a:t>
            </a:r>
          </a:p>
          <a:p>
            <a:r>
              <a:rPr lang="en-US" sz="2000" dirty="0">
                <a:latin typeface="Times New Roman" pitchFamily="18" charset="0"/>
                <a:cs typeface="Times New Roman" pitchFamily="18" charset="0"/>
              </a:rPr>
              <a:t>In the left-hand navigation pane, click the </a:t>
            </a:r>
            <a:r>
              <a:rPr lang="en-US" sz="2000" b="1" dirty="0">
                <a:latin typeface="Times New Roman" pitchFamily="18" charset="0"/>
                <a:cs typeface="Times New Roman" pitchFamily="18" charset="0"/>
              </a:rPr>
              <a:t>Azure Active Directory</a:t>
            </a:r>
            <a:r>
              <a:rPr lang="en-US" sz="2000" dirty="0">
                <a:latin typeface="Times New Roman" pitchFamily="18" charset="0"/>
                <a:cs typeface="Times New Roman" pitchFamily="18" charset="0"/>
              </a:rPr>
              <a:t> service, click </a:t>
            </a:r>
            <a:r>
              <a:rPr lang="en-US" sz="2000" b="1" dirty="0">
                <a:latin typeface="Times New Roman" pitchFamily="18" charset="0"/>
                <a:cs typeface="Times New Roman" pitchFamily="18" charset="0"/>
              </a:rPr>
              <a:t>App registrations</a:t>
            </a:r>
            <a:r>
              <a:rPr lang="en-US" sz="2000" dirty="0">
                <a:latin typeface="Times New Roman" pitchFamily="18" charset="0"/>
                <a:cs typeface="Times New Roman" pitchFamily="18" charset="0"/>
              </a:rPr>
              <a:t>, and click </a:t>
            </a:r>
            <a:r>
              <a:rPr lang="en-US" sz="2000" b="1" dirty="0">
                <a:latin typeface="Times New Roman" pitchFamily="18" charset="0"/>
                <a:cs typeface="Times New Roman" pitchFamily="18" charset="0"/>
              </a:rPr>
              <a:t>New application registration</a:t>
            </a:r>
            <a:r>
              <a:rPr lang="en-US" sz="2000" dirty="0">
                <a:latin typeface="Times New Roman" pitchFamily="18" charset="0"/>
                <a:cs typeface="Times New Roman" pitchFamily="18" charset="0"/>
              </a:rPr>
              <a:t>.</a:t>
            </a:r>
          </a:p>
        </p:txBody>
      </p:sp>
      <p:pic>
        <p:nvPicPr>
          <p:cNvPr id="5" name="Picture 4" descr="as9.png"/>
          <p:cNvPicPr>
            <a:picLocks noChangeAspect="1"/>
          </p:cNvPicPr>
          <p:nvPr/>
        </p:nvPicPr>
        <p:blipFill>
          <a:blip r:embed="rId3" cstate="print"/>
          <a:stretch>
            <a:fillRect/>
          </a:stretch>
        </p:blipFill>
        <p:spPr>
          <a:xfrm>
            <a:off x="457200" y="2286000"/>
            <a:ext cx="8001000" cy="342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sz="2200" dirty="0">
                <a:latin typeface="Times New Roman" pitchFamily="18" charset="0"/>
                <a:cs typeface="Times New Roman" pitchFamily="18" charset="0"/>
              </a:rPr>
              <a:t>When the </a:t>
            </a:r>
            <a:r>
              <a:rPr lang="en-US" sz="2200" b="1" dirty="0">
                <a:latin typeface="Times New Roman" pitchFamily="18" charset="0"/>
                <a:cs typeface="Times New Roman" pitchFamily="18" charset="0"/>
              </a:rPr>
              <a:t>Create</a:t>
            </a:r>
            <a:r>
              <a:rPr lang="en-US" sz="2200" dirty="0">
                <a:latin typeface="Times New Roman" pitchFamily="18" charset="0"/>
                <a:cs typeface="Times New Roman" pitchFamily="18" charset="0"/>
              </a:rPr>
              <a:t> page appears, enter your application's registration information:</a:t>
            </a:r>
          </a:p>
          <a:p>
            <a:r>
              <a:rPr lang="en-US" sz="2200" b="1" dirty="0">
                <a:latin typeface="Times New Roman" pitchFamily="18" charset="0"/>
                <a:cs typeface="Times New Roman" pitchFamily="18" charset="0"/>
              </a:rPr>
              <a:t>Name:</a:t>
            </a:r>
            <a:r>
              <a:rPr lang="en-US" sz="2200" dirty="0">
                <a:latin typeface="Times New Roman" pitchFamily="18" charset="0"/>
                <a:cs typeface="Times New Roman" pitchFamily="18" charset="0"/>
              </a:rPr>
              <a:t> Enter a meaningful application name</a:t>
            </a:r>
          </a:p>
          <a:p>
            <a:r>
              <a:rPr lang="en-US" sz="2200" b="1" dirty="0">
                <a:latin typeface="Times New Roman" pitchFamily="18" charset="0"/>
                <a:cs typeface="Times New Roman" pitchFamily="18" charset="0"/>
              </a:rPr>
              <a:t>Application type:</a:t>
            </a:r>
            <a:endParaRPr lang="en-US" sz="22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Select "Native" for </a:t>
            </a:r>
            <a:r>
              <a:rPr lang="en-US" sz="2200" dirty="0">
                <a:latin typeface="Times New Roman" pitchFamily="18" charset="0"/>
                <a:cs typeface="Times New Roman" pitchFamily="18" charset="0"/>
                <a:hlinkClick r:id="rId2"/>
              </a:rPr>
              <a:t>client applications</a:t>
            </a:r>
            <a:r>
              <a:rPr lang="en-US" sz="2200" dirty="0">
                <a:latin typeface="Times New Roman" pitchFamily="18" charset="0"/>
                <a:cs typeface="Times New Roman" pitchFamily="18" charset="0"/>
              </a:rPr>
              <a:t> that are installed locally on a device. This setting is used for </a:t>
            </a:r>
            <a:r>
              <a:rPr lang="en-US" sz="2200" dirty="0" err="1">
                <a:latin typeface="Times New Roman" pitchFamily="18" charset="0"/>
                <a:cs typeface="Times New Roman" pitchFamily="18" charset="0"/>
              </a:rPr>
              <a:t>OAuth</a:t>
            </a:r>
            <a:r>
              <a:rPr lang="en-US" sz="2200" dirty="0">
                <a:latin typeface="Times New Roman" pitchFamily="18" charset="0"/>
                <a:cs typeface="Times New Roman" pitchFamily="18" charset="0"/>
              </a:rPr>
              <a:t> public </a:t>
            </a:r>
            <a:r>
              <a:rPr lang="en-US" sz="2200" dirty="0">
                <a:latin typeface="Times New Roman" pitchFamily="18" charset="0"/>
                <a:cs typeface="Times New Roman" pitchFamily="18" charset="0"/>
                <a:hlinkClick r:id="rId3"/>
              </a:rPr>
              <a:t>native clients</a:t>
            </a:r>
            <a:r>
              <a:rPr lang="en-US" sz="22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Select "Web app / API" for </a:t>
            </a:r>
            <a:r>
              <a:rPr lang="en-US" sz="2200" dirty="0">
                <a:latin typeface="Times New Roman" pitchFamily="18" charset="0"/>
                <a:cs typeface="Times New Roman" pitchFamily="18" charset="0"/>
                <a:hlinkClick r:id="rId2"/>
              </a:rPr>
              <a:t>client applications</a:t>
            </a:r>
            <a:r>
              <a:rPr lang="en-US" sz="2200" dirty="0">
                <a:latin typeface="Times New Roman" pitchFamily="18" charset="0"/>
                <a:cs typeface="Times New Roman" pitchFamily="18" charset="0"/>
              </a:rPr>
              <a:t> and </a:t>
            </a:r>
            <a:r>
              <a:rPr lang="en-US" sz="2200" dirty="0">
                <a:latin typeface="Times New Roman" pitchFamily="18" charset="0"/>
                <a:cs typeface="Times New Roman" pitchFamily="18" charset="0"/>
                <a:hlinkClick r:id="rId4"/>
              </a:rPr>
              <a:t>resource/API applications</a:t>
            </a:r>
            <a:r>
              <a:rPr lang="en-US" sz="2200" dirty="0">
                <a:latin typeface="Times New Roman" pitchFamily="18" charset="0"/>
                <a:cs typeface="Times New Roman" pitchFamily="18" charset="0"/>
              </a:rPr>
              <a:t> that are installed on a secure server. This setting is used for </a:t>
            </a:r>
            <a:r>
              <a:rPr lang="en-US" sz="2200" dirty="0" err="1">
                <a:latin typeface="Times New Roman" pitchFamily="18" charset="0"/>
                <a:cs typeface="Times New Roman" pitchFamily="18" charset="0"/>
              </a:rPr>
              <a:t>OAuth</a:t>
            </a:r>
            <a:r>
              <a:rPr lang="en-US" sz="2200" dirty="0">
                <a:latin typeface="Times New Roman" pitchFamily="18" charset="0"/>
                <a:cs typeface="Times New Roman" pitchFamily="18" charset="0"/>
              </a:rPr>
              <a:t> confidential </a:t>
            </a:r>
            <a:r>
              <a:rPr lang="en-US" sz="2200" dirty="0">
                <a:latin typeface="Times New Roman" pitchFamily="18" charset="0"/>
                <a:cs typeface="Times New Roman" pitchFamily="18" charset="0"/>
                <a:hlinkClick r:id="rId5"/>
              </a:rPr>
              <a:t>web clients</a:t>
            </a:r>
            <a:r>
              <a:rPr lang="en-US" sz="2200" dirty="0">
                <a:latin typeface="Times New Roman" pitchFamily="18" charset="0"/>
                <a:cs typeface="Times New Roman" pitchFamily="18" charset="0"/>
              </a:rPr>
              <a:t> and public </a:t>
            </a:r>
            <a:r>
              <a:rPr lang="en-US" sz="2200" dirty="0">
                <a:latin typeface="Times New Roman" pitchFamily="18" charset="0"/>
                <a:cs typeface="Times New Roman" pitchFamily="18" charset="0"/>
                <a:hlinkClick r:id="rId6"/>
              </a:rPr>
              <a:t>user-agent-based clients</a:t>
            </a:r>
            <a:r>
              <a:rPr lang="en-US" sz="2200" dirty="0">
                <a:latin typeface="Times New Roman" pitchFamily="18" charset="0"/>
                <a:cs typeface="Times New Roman" pitchFamily="18" charset="0"/>
              </a:rPr>
              <a:t>. The same application can also expose both a client and resource/API.</a:t>
            </a:r>
          </a:p>
          <a:p>
            <a:r>
              <a:rPr lang="en-US" sz="2200" b="1" dirty="0">
                <a:latin typeface="Times New Roman" pitchFamily="18" charset="0"/>
                <a:cs typeface="Times New Roman" pitchFamily="18" charset="0"/>
              </a:rPr>
              <a:t>Sign-On URL:</a:t>
            </a:r>
            <a:r>
              <a:rPr lang="en-US" sz="2200" dirty="0">
                <a:latin typeface="Times New Roman" pitchFamily="18" charset="0"/>
                <a:cs typeface="Times New Roman" pitchFamily="18" charset="0"/>
              </a:rPr>
              <a:t> For "Web app / API" applications, provide the base URL of your app. For example, http://localhost:31544 might be the URL for a web app running on your local machine. Users would use this URL to sign in to a web client application.</a:t>
            </a:r>
          </a:p>
          <a:p>
            <a:r>
              <a:rPr lang="en-US" sz="2200" b="1" dirty="0">
                <a:latin typeface="Times New Roman" pitchFamily="18" charset="0"/>
                <a:cs typeface="Times New Roman" pitchFamily="18" charset="0"/>
              </a:rPr>
              <a:t>Redirect URI:</a:t>
            </a:r>
            <a:r>
              <a:rPr lang="en-US" sz="2200" dirty="0">
                <a:latin typeface="Times New Roman" pitchFamily="18" charset="0"/>
                <a:cs typeface="Times New Roman" pitchFamily="18" charset="0"/>
              </a:rPr>
              <a:t> For "Native" applications, provide the URI used by Azure AD to return token responses. Enter a value specific to your application, for example http://MyFirstAADApp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latin typeface="Times New Roman" pitchFamily="18" charset="0"/>
                <a:cs typeface="Times New Roman" pitchFamily="18" charset="0"/>
              </a:rPr>
              <a:t>When finished, click </a:t>
            </a:r>
            <a:r>
              <a:rPr lang="en-US" sz="2000" b="1" dirty="0">
                <a:latin typeface="Times New Roman" pitchFamily="18" charset="0"/>
                <a:cs typeface="Times New Roman" pitchFamily="18" charset="0"/>
              </a:rPr>
              <a:t>Create</a:t>
            </a:r>
            <a:r>
              <a:rPr lang="en-US" sz="2000" dirty="0">
                <a:latin typeface="Times New Roman" pitchFamily="18" charset="0"/>
                <a:cs typeface="Times New Roman" pitchFamily="18" charset="0"/>
              </a:rPr>
              <a:t>. Azure AD assigns a unique Application ID to your application, and you're taken to your application's main registration page. Depending on whether your application is a web or native application, different options are provided to add additional capabilities to your application. See the next section for an overview of consent, and details on enabling additional configuration features in your application registration (credentials, permissions, enable sign-in for users from other tenants.)</a:t>
            </a:r>
          </a:p>
        </p:txBody>
      </p:sp>
      <p:pic>
        <p:nvPicPr>
          <p:cNvPr id="4" name="Picture 3" descr="as11.png"/>
          <p:cNvPicPr>
            <a:picLocks noChangeAspect="1"/>
          </p:cNvPicPr>
          <p:nvPr/>
        </p:nvPicPr>
        <p:blipFill>
          <a:blip r:embed="rId2" cstate="print"/>
          <a:stretch>
            <a:fillRect/>
          </a:stretch>
        </p:blipFill>
        <p:spPr>
          <a:xfrm>
            <a:off x="609600" y="2438400"/>
            <a:ext cx="7696200" cy="4191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chemeClr val="tx1"/>
                </a:solidFill>
                <a:latin typeface="Times New Roman" pitchFamily="18" charset="0"/>
                <a:cs typeface="Times New Roman" pitchFamily="18" charset="0"/>
              </a:rPr>
              <a:t>Administering Active AD </a:t>
            </a:r>
            <a:endParaRPr lang="en-US" sz="3200"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Azure Active Directory (Azure AD), a tenant is a dedicated instance of an Azure AD directory that your organization receives when it signs up for a Microsoft cloud service such as Azure or Office 365. Each Azure AD directory is distinct and separate from other Azure AD directories. Just like a corporate office building is a secure asset specific to only your organization, an Azure AD directory was also designed to be a secure asset for use by only your organization. The Azure AD architecture isolates customer data and identity information so that users and administrators of one Azure AD directory cannot accidentally or maliciously access data in another directory.</a:t>
            </a:r>
          </a:p>
        </p:txBody>
      </p:sp>
      <p:pic>
        <p:nvPicPr>
          <p:cNvPr id="4" name="Picture 3" descr="as12.png"/>
          <p:cNvPicPr>
            <a:picLocks noChangeAspect="1"/>
          </p:cNvPicPr>
          <p:nvPr/>
        </p:nvPicPr>
        <p:blipFill>
          <a:blip r:embed="rId2" cstate="print"/>
          <a:stretch>
            <a:fillRect/>
          </a:stretch>
        </p:blipFill>
        <p:spPr>
          <a:xfrm>
            <a:off x="1219200" y="3810000"/>
            <a:ext cx="6324600"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chemeClr val="tx1"/>
                </a:solidFill>
                <a:latin typeface="Times New Roman" pitchFamily="18" charset="0"/>
                <a:cs typeface="Times New Roman" pitchFamily="18" charset="0"/>
              </a:rPr>
              <a:t>Configuring SSO </a:t>
            </a:r>
            <a:endParaRPr lang="en-US" sz="3200" dirty="0"/>
          </a:p>
        </p:txBody>
      </p:sp>
      <p:sp>
        <p:nvSpPr>
          <p:cNvPr id="3" name="Content Placeholder 2"/>
          <p:cNvSpPr>
            <a:spLocks noGrp="1"/>
          </p:cNvSpPr>
          <p:nvPr>
            <p:ph idx="1"/>
          </p:nvPr>
        </p:nvSpPr>
        <p:spPr>
          <a:xfrm>
            <a:off x="0" y="609600"/>
            <a:ext cx="9144000" cy="6248400"/>
          </a:xfrm>
        </p:spPr>
        <p:txBody>
          <a:bodyPr>
            <a:normAutofit/>
          </a:bodyPr>
          <a:lstStyle/>
          <a:p>
            <a:pPr fontAlgn="base"/>
            <a:r>
              <a:rPr lang="en-US" sz="2000" b="1" dirty="0">
                <a:latin typeface="Times New Roman" pitchFamily="18" charset="0"/>
                <a:cs typeface="Times New Roman" pitchFamily="18" charset="0"/>
              </a:rPr>
              <a:t>Step 1. ADFS 2.0 Configuration</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Consider that for the current procedure, your ADFS 2.0 server is hosted in </a:t>
            </a:r>
            <a:r>
              <a:rPr lang="en-US" sz="2000" b="1" dirty="0">
                <a:latin typeface="Times New Roman" pitchFamily="18" charset="0"/>
                <a:cs typeface="Times New Roman" pitchFamily="18" charset="0"/>
              </a:rPr>
              <a:t>win-0sgkfmnb1t8.adatum.com</a:t>
            </a:r>
            <a:r>
              <a:rPr lang="en-US" sz="2000" dirty="0">
                <a:latin typeface="Times New Roman" pitchFamily="18" charset="0"/>
                <a:cs typeface="Times New Roman" pitchFamily="18" charset="0"/>
              </a:rPr>
              <a:t>. (Do not forget to replace win-0sgkfmnb1t8.adatum.com with your ADFS 2.0 server actual domain name when following this procedure).</a:t>
            </a:r>
          </a:p>
          <a:p>
            <a:pPr fontAlgn="base"/>
            <a:r>
              <a:rPr lang="en-US" sz="2000" dirty="0">
                <a:latin typeface="Times New Roman" pitchFamily="18" charset="0"/>
                <a:cs typeface="Times New Roman" pitchFamily="18" charset="0"/>
              </a:rPr>
              <a:t>Open the ADFS 2.0 Management through </a:t>
            </a:r>
            <a:r>
              <a:rPr lang="en-US" sz="2000" dirty="0" err="1">
                <a:latin typeface="Times New Roman" pitchFamily="18" charset="0"/>
                <a:cs typeface="Times New Roman" pitchFamily="18" charset="0"/>
              </a:rPr>
              <a:t>Start→Administrative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Tools→ADFS</a:t>
            </a:r>
            <a:r>
              <a:rPr lang="en-US" sz="2000" dirty="0">
                <a:latin typeface="Times New Roman" pitchFamily="18" charset="0"/>
                <a:cs typeface="Times New Roman" pitchFamily="18" charset="0"/>
              </a:rPr>
              <a:t> 2.0 Management.</a:t>
            </a:r>
          </a:p>
          <a:p>
            <a:pPr fontAlgn="base"/>
            <a:r>
              <a:rPr lang="en-US" sz="2000" dirty="0">
                <a:latin typeface="Times New Roman" pitchFamily="18" charset="0"/>
                <a:cs typeface="Times New Roman" pitchFamily="18" charset="0"/>
              </a:rPr>
              <a:t>Right-click on </a:t>
            </a:r>
            <a:r>
              <a:rPr lang="en-US" sz="2000" b="1" dirty="0">
                <a:latin typeface="Times New Roman" pitchFamily="18" charset="0"/>
                <a:cs typeface="Times New Roman" pitchFamily="18" charset="0"/>
              </a:rPr>
              <a:t>Service</a:t>
            </a:r>
            <a:r>
              <a:rPr lang="en-US" sz="2000" dirty="0">
                <a:latin typeface="Times New Roman" pitchFamily="18" charset="0"/>
                <a:cs typeface="Times New Roman" pitchFamily="18" charset="0"/>
              </a:rPr>
              <a:t> from the left tree-view and click on </a:t>
            </a:r>
            <a:r>
              <a:rPr lang="en-US" sz="2000" b="1" dirty="0">
                <a:latin typeface="Times New Roman" pitchFamily="18" charset="0"/>
                <a:cs typeface="Times New Roman" pitchFamily="18" charset="0"/>
              </a:rPr>
              <a:t>Edit Federation Service Properties</a:t>
            </a:r>
            <a:r>
              <a:rPr lang="en-US" sz="2000" b="1" dirty="0" smtClean="0">
                <a:latin typeface="Times New Roman" pitchFamily="18" charset="0"/>
                <a:cs typeface="Times New Roman" pitchFamily="18" charset="0"/>
              </a:rPr>
              <a:t>.</a:t>
            </a:r>
          </a:p>
          <a:p>
            <a:pPr fontAlgn="base">
              <a:buNone/>
            </a:pPr>
            <a:endParaRPr lang="en-US" sz="2000" dirty="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4" name="Picture 3" descr="as13.png"/>
          <p:cNvPicPr>
            <a:picLocks noChangeAspect="1"/>
          </p:cNvPicPr>
          <p:nvPr/>
        </p:nvPicPr>
        <p:blipFill>
          <a:blip r:embed="rId2" cstate="print"/>
          <a:stretch>
            <a:fillRect/>
          </a:stretch>
        </p:blipFill>
        <p:spPr>
          <a:xfrm>
            <a:off x="533400" y="3733800"/>
            <a:ext cx="7391400" cy="249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latin typeface="Times New Roman" pitchFamily="18" charset="0"/>
                <a:cs typeface="Times New Roman" pitchFamily="18" charset="0"/>
              </a:rPr>
              <a:t>In the General Tab you can find the Federation Service Identifier, which is the Identity provider URL. You’ll need to fill this up in the </a:t>
            </a:r>
            <a:r>
              <a:rPr lang="en-US" sz="2000" dirty="0" err="1">
                <a:latin typeface="Times New Roman" pitchFamily="18" charset="0"/>
                <a:cs typeface="Times New Roman" pitchFamily="18" charset="0"/>
              </a:rPr>
              <a:t>TalentLMS</a:t>
            </a:r>
            <a:r>
              <a:rPr lang="en-US" sz="2000" dirty="0">
                <a:latin typeface="Times New Roman" pitchFamily="18" charset="0"/>
                <a:cs typeface="Times New Roman" pitchFamily="18" charset="0"/>
              </a:rPr>
              <a:t> Single-Sign-On (SSO) configuration page. For the current procedure the Identity provider URL is </a:t>
            </a:r>
            <a:r>
              <a:rPr lang="en-US" sz="2000" b="1" dirty="0">
                <a:latin typeface="Times New Roman" pitchFamily="18" charset="0"/>
                <a:cs typeface="Times New Roman" pitchFamily="18" charset="0"/>
              </a:rPr>
              <a:t>http://win-0sgkfmnb1t8.adatum.com/adfs/services/trust</a:t>
            </a:r>
            <a:r>
              <a:rPr lang="en-US" sz="2000" dirty="0">
                <a:latin typeface="Times New Roman" pitchFamily="18" charset="0"/>
                <a:cs typeface="Times New Roman" pitchFamily="18" charset="0"/>
              </a:rPr>
              <a:t>. Check the rest values in General Tab and confirm that they match your DNS settings for your server</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Click on the </a:t>
            </a:r>
            <a:r>
              <a:rPr lang="en-US" sz="2000" b="1" dirty="0">
                <a:latin typeface="Times New Roman" pitchFamily="18" charset="0"/>
                <a:cs typeface="Times New Roman" pitchFamily="18" charset="0"/>
              </a:rPr>
              <a:t>Certificates</a:t>
            </a:r>
            <a:r>
              <a:rPr lang="en-US" sz="2000" dirty="0">
                <a:latin typeface="Times New Roman" pitchFamily="18" charset="0"/>
                <a:cs typeface="Times New Roman" pitchFamily="18" charset="0"/>
              </a:rPr>
              <a:t> Entry from the left tree-view, right-click on </a:t>
            </a:r>
            <a:r>
              <a:rPr lang="en-US" sz="2000" b="1" dirty="0">
                <a:latin typeface="Times New Roman" pitchFamily="18" charset="0"/>
                <a:cs typeface="Times New Roman" pitchFamily="18" charset="0"/>
              </a:rPr>
              <a:t>Token-Signing</a:t>
            </a:r>
            <a:r>
              <a:rPr lang="en-US" sz="2000" dirty="0">
                <a:latin typeface="Times New Roman" pitchFamily="18" charset="0"/>
                <a:cs typeface="Times New Roman" pitchFamily="18" charset="0"/>
              </a:rPr>
              <a:t> certificate and then click on </a:t>
            </a:r>
            <a:r>
              <a:rPr lang="en-US" sz="2000" b="1" dirty="0">
                <a:latin typeface="Times New Roman" pitchFamily="18" charset="0"/>
                <a:cs typeface="Times New Roman" pitchFamily="18" charset="0"/>
              </a:rPr>
              <a:t>View Certificate</a:t>
            </a:r>
            <a:endParaRPr lang="en-US" sz="2000" dirty="0">
              <a:latin typeface="Times New Roman" pitchFamily="18" charset="0"/>
              <a:cs typeface="Times New Roman" pitchFamily="18" charset="0"/>
            </a:endParaRPr>
          </a:p>
        </p:txBody>
      </p:sp>
      <p:pic>
        <p:nvPicPr>
          <p:cNvPr id="4" name="Picture 3" descr="as14.png"/>
          <p:cNvPicPr>
            <a:picLocks noChangeAspect="1"/>
          </p:cNvPicPr>
          <p:nvPr/>
        </p:nvPicPr>
        <p:blipFill>
          <a:blip r:embed="rId2" cstate="print"/>
          <a:stretch>
            <a:fillRect/>
          </a:stretch>
        </p:blipFill>
        <p:spPr>
          <a:xfrm>
            <a:off x="1066800" y="1676400"/>
            <a:ext cx="6858000" cy="42677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335</Words>
  <Application>Microsoft Office PowerPoint</Application>
  <PresentationFormat>On-screen Show (4:3)</PresentationFormat>
  <Paragraphs>127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Implementing Azure Active Directory</vt:lpstr>
      <vt:lpstr>Creating and managing Azure AD tenants </vt:lpstr>
      <vt:lpstr>Slide 3</vt:lpstr>
      <vt:lpstr>Slide 4</vt:lpstr>
      <vt:lpstr>Slide 5</vt:lpstr>
      <vt:lpstr>Slide 6</vt:lpstr>
      <vt:lpstr>Administering Active AD </vt:lpstr>
      <vt:lpstr>Configuring SSO </vt:lpstr>
      <vt:lpstr>Slide 9</vt:lpstr>
      <vt:lpstr>Slide 10</vt:lpstr>
      <vt:lpstr>Slide 11</vt:lpstr>
      <vt:lpstr>Slide 12</vt:lpstr>
      <vt:lpstr>Slide 13</vt:lpstr>
      <vt:lpstr>Slide 14</vt:lpstr>
      <vt:lpstr>Configuring Multi-Factor Authentication </vt:lpstr>
      <vt:lpstr>Slide 16</vt:lpstr>
      <vt:lpstr>Slide 17</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Azure Active Directory</dc:title>
  <dc:creator>levitha</dc:creator>
  <cp:lastModifiedBy>levitha</cp:lastModifiedBy>
  <cp:revision>33</cp:revision>
  <dcterms:created xsi:type="dcterms:W3CDTF">2017-12-15T09:01:11Z</dcterms:created>
  <dcterms:modified xsi:type="dcterms:W3CDTF">2017-12-15T10:11:36Z</dcterms:modified>
</cp:coreProperties>
</file>