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AFADA-DF7F-4D8D-9BB3-8B4D78BDCE50}" type="datetimeFigureOut">
              <a:rPr lang="en-US" smtClean="0"/>
              <a:pPr/>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97F44-BA4D-4741-9BF5-64E093A445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AFADA-DF7F-4D8D-9BB3-8B4D78BDCE50}" type="datetimeFigureOut">
              <a:rPr lang="en-US" smtClean="0"/>
              <a:pPr/>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7F44-BA4D-4741-9BF5-64E093A445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zure-resource-manager/vs-azure-tools-resource-groups-deployment-projects-create-deploy"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8610600" cy="1142999"/>
          </a:xfrm>
        </p:spPr>
        <p:txBody>
          <a:bodyPr>
            <a:normAutofit/>
          </a:bodyPr>
          <a:lstStyle/>
          <a:p>
            <a:r>
              <a:rPr lang="en-US" sz="3200" dirty="0" smtClean="0">
                <a:latin typeface="Times New Roman" pitchFamily="18" charset="0"/>
                <a:cs typeface="Times New Roman" pitchFamily="18" charset="0"/>
              </a:rPr>
              <a:t>Implementing virtual machines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52400" y="1295400"/>
            <a:ext cx="8839200" cy="5410200"/>
          </a:xfrm>
        </p:spPr>
        <p:txBody>
          <a:bodyPr>
            <a:normAutofit/>
          </a:bodyPr>
          <a:lstStyle/>
          <a:p>
            <a:pPr algn="l">
              <a:buFont typeface="Wingdings" pitchFamily="2" charset="2"/>
              <a:buChar char="Ø"/>
            </a:pPr>
            <a:r>
              <a:rPr lang="en-US" sz="2400" dirty="0">
                <a:solidFill>
                  <a:schemeClr val="tx1"/>
                </a:solidFill>
                <a:latin typeface="Times New Roman" pitchFamily="18" charset="0"/>
                <a:cs typeface="Times New Roman" pitchFamily="18" charset="0"/>
              </a:rPr>
              <a:t>Overview of Azure Resource Manager virtual machines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Planning </a:t>
            </a:r>
            <a:r>
              <a:rPr lang="en-US" sz="2400" dirty="0">
                <a:solidFill>
                  <a:schemeClr val="tx1"/>
                </a:solidFill>
                <a:latin typeface="Times New Roman" pitchFamily="18" charset="0"/>
                <a:cs typeface="Times New Roman" pitchFamily="18" charset="0"/>
              </a:rPr>
              <a:t>for Azure virtual </a:t>
            </a:r>
            <a:r>
              <a:rPr lang="en-US" sz="2400" dirty="0" smtClean="0">
                <a:solidFill>
                  <a:schemeClr val="tx1"/>
                </a:solidFill>
                <a:latin typeface="Times New Roman" pitchFamily="18" charset="0"/>
                <a:cs typeface="Times New Roman" pitchFamily="18" charset="0"/>
              </a:rPr>
              <a:t>machines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Deploying Azure Resource Manager virtual machines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Authoring </a:t>
            </a:r>
            <a:r>
              <a:rPr lang="en-US" sz="2400" dirty="0">
                <a:solidFill>
                  <a:schemeClr val="tx1"/>
                </a:solidFill>
                <a:latin typeface="Times New Roman" pitchFamily="18" charset="0"/>
                <a:cs typeface="Times New Roman" pitchFamily="18" charset="0"/>
              </a:rPr>
              <a:t>Azure Resource Manager templates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Overview </a:t>
            </a:r>
            <a:r>
              <a:rPr lang="en-US" sz="2400" dirty="0">
                <a:solidFill>
                  <a:schemeClr val="tx1"/>
                </a:solidFill>
                <a:latin typeface="Times New Roman" pitchFamily="18" charset="0"/>
                <a:cs typeface="Times New Roman" pitchFamily="18" charset="0"/>
              </a:rPr>
              <a:t>of classic virtual machines</a:t>
            </a:r>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thor6.PNG"/>
          <p:cNvPicPr>
            <a:picLocks noGrp="1" noChangeAspect="1"/>
          </p:cNvPicPr>
          <p:nvPr>
            <p:ph idx="1"/>
          </p:nvPr>
        </p:nvPicPr>
        <p:blipFill>
          <a:blip r:embed="rId2" cstate="print"/>
          <a:stretch>
            <a:fillRect/>
          </a:stretch>
        </p:blipFill>
        <p:spPr>
          <a:xfrm>
            <a:off x="228600" y="609600"/>
            <a:ext cx="8229600" cy="5715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buNone/>
            </a:pPr>
            <a:r>
              <a:rPr lang="en-US" sz="2000" b="1" dirty="0" smtClean="0">
                <a:latin typeface="Times New Roman" pitchFamily="18" charset="0"/>
                <a:cs typeface="Times New Roman" pitchFamily="18" charset="0"/>
              </a:rPr>
              <a:t>Export the template from resource group</a:t>
            </a:r>
          </a:p>
          <a:p>
            <a:r>
              <a:rPr lang="en-US" sz="2000" dirty="0" smtClean="0">
                <a:latin typeface="Times New Roman" pitchFamily="18" charset="0"/>
                <a:cs typeface="Times New Roman" pitchFamily="18" charset="0"/>
              </a:rPr>
              <a:t>If you have manually changed your resources or added resources in multiple deployments, retrieving a template from the deployment history does not reflect the current state of the resource group. This section shows you how to export a template that reflects the current state of the resource group</a:t>
            </a:r>
            <a:r>
              <a:rPr lang="en-US" sz="2000" dirty="0" smtClean="0">
                <a:latin typeface="Times New Roman" pitchFamily="18" charset="0"/>
                <a:cs typeface="Times New Roman" pitchFamily="18" charset="0"/>
              </a:rPr>
              <a:t>.</a:t>
            </a:r>
            <a:r>
              <a:rPr lang="en-US" sz="2000" dirty="0" smtClean="0"/>
              <a:t> </a:t>
            </a:r>
            <a:r>
              <a:rPr lang="en-US" sz="2000" dirty="0" smtClean="0"/>
              <a:t>1.To </a:t>
            </a:r>
            <a:r>
              <a:rPr lang="en-US" sz="2000" dirty="0" smtClean="0"/>
              <a:t>view the template for a resource group, select </a:t>
            </a:r>
            <a:r>
              <a:rPr lang="en-US" sz="2000" b="1" dirty="0" smtClean="0"/>
              <a:t>Automation script</a:t>
            </a:r>
            <a:r>
              <a:rPr lang="en-US" sz="2000" dirty="0" smtClean="0"/>
              <a:t>.</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Resource Manager evaluates the resources in the resource group, and generates a template for those resources. Not all resource types support the export template function. You may see an error stating that there is a problem with the export.</a:t>
            </a:r>
            <a:endParaRPr lang="en-US" sz="2200" dirty="0">
              <a:latin typeface="Times New Roman" pitchFamily="18" charset="0"/>
              <a:cs typeface="Times New Roman" pitchFamily="18" charset="0"/>
            </a:endParaRPr>
          </a:p>
        </p:txBody>
      </p:sp>
      <p:pic>
        <p:nvPicPr>
          <p:cNvPr id="4" name="Picture 3" descr="author7.PNG"/>
          <p:cNvPicPr>
            <a:picLocks noChangeAspect="1"/>
          </p:cNvPicPr>
          <p:nvPr/>
        </p:nvPicPr>
        <p:blipFill>
          <a:blip r:embed="rId2" cstate="print"/>
          <a:stretch>
            <a:fillRect/>
          </a:stretch>
        </p:blipFill>
        <p:spPr>
          <a:xfrm>
            <a:off x="914400" y="2286000"/>
            <a:ext cx="7467600" cy="243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latin typeface="Times New Roman" pitchFamily="18" charset="0"/>
                <a:cs typeface="Times New Roman" pitchFamily="18" charset="0"/>
              </a:rPr>
              <a:t>You again see the six files that you can use to redeploy the solution. However, this time the template is a little different. Notice that the generated template contains fewer parameters than the template in previous section. Also, many of the values (like location and SKU values) are hard-coded in this template rather than accepting a parameter value. Before reusing this template, you might want to edit the template to make better use of parameters.</a:t>
            </a:r>
          </a:p>
          <a:p>
            <a:r>
              <a:rPr lang="en-US" dirty="0" smtClean="0">
                <a:latin typeface="Times New Roman" pitchFamily="18" charset="0"/>
                <a:cs typeface="Times New Roman" pitchFamily="18" charset="0"/>
              </a:rPr>
              <a:t>You have a couple of options for continuing to work with this template. You can either download the template and work on it locally with a JSON editor. Or, you can save the template to your library and work on it through the portal.</a:t>
            </a:r>
          </a:p>
          <a:p>
            <a:r>
              <a:rPr lang="en-US" dirty="0" smtClean="0">
                <a:latin typeface="Times New Roman" pitchFamily="18" charset="0"/>
                <a:cs typeface="Times New Roman" pitchFamily="18" charset="0"/>
              </a:rPr>
              <a:t>If you are comfortable using a JSON editor like </a:t>
            </a:r>
            <a:r>
              <a:rPr lang="en-US" dirty="0" smtClean="0">
                <a:latin typeface="Times New Roman" pitchFamily="18" charset="0"/>
                <a:cs typeface="Times New Roman" pitchFamily="18" charset="0"/>
                <a:hlinkClick r:id="rId2"/>
              </a:rPr>
              <a:t>VS Code</a:t>
            </a:r>
            <a:r>
              <a:rPr lang="en-US" dirty="0" smtClean="0">
                <a:latin typeface="Times New Roman" pitchFamily="18" charset="0"/>
                <a:cs typeface="Times New Roman" pitchFamily="18" charset="0"/>
              </a:rPr>
              <a:t> or </a:t>
            </a:r>
            <a:r>
              <a:rPr lang="en-US" dirty="0" smtClean="0">
                <a:latin typeface="Times New Roman" pitchFamily="18" charset="0"/>
                <a:cs typeface="Times New Roman" pitchFamily="18" charset="0"/>
                <a:hlinkClick r:id="rId3"/>
              </a:rPr>
              <a:t>Visual Studio</a:t>
            </a:r>
            <a:r>
              <a:rPr lang="en-US" dirty="0" smtClean="0">
                <a:latin typeface="Times New Roman" pitchFamily="18" charset="0"/>
                <a:cs typeface="Times New Roman" pitchFamily="18" charset="0"/>
              </a:rPr>
              <a:t>, you might prefer downloading the template locally and using that editor. To work locally, select </a:t>
            </a:r>
            <a:r>
              <a:rPr lang="en-US" b="1" dirty="0" smtClean="0">
                <a:latin typeface="Times New Roman" pitchFamily="18" charset="0"/>
                <a:cs typeface="Times New Roman" pitchFamily="18" charset="0"/>
              </a:rPr>
              <a:t>Download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If you are not set up with a JSON editor, you might prefer editing the template through the portal. The remainder of this topic assumes you have saved the template to your library in the portal. However, you make the same syntax changes to the template whether working locally with a JSON editor or through the portal. To work through the portal, select </a:t>
            </a:r>
            <a:r>
              <a:rPr lang="en-US" b="1" dirty="0" smtClean="0">
                <a:latin typeface="Times New Roman" pitchFamily="18" charset="0"/>
                <a:cs typeface="Times New Roman" pitchFamily="18" charset="0"/>
              </a:rPr>
              <a:t>Add to library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When adding a template to the library, give the template a name and description. Then, select </a:t>
            </a:r>
            <a:r>
              <a:rPr lang="en-US" b="1" dirty="0" smtClean="0">
                <a:latin typeface="Times New Roman" pitchFamily="18" charset="0"/>
                <a:cs typeface="Times New Roman" pitchFamily="18" charset="0"/>
              </a:rPr>
              <a:t>Save</a:t>
            </a:r>
            <a:r>
              <a:rPr lang="en-US" dirty="0" smtClean="0">
                <a:latin typeface="Times New Roman" pitchFamily="18" charset="0"/>
                <a:cs typeface="Times New Roman" pitchFamily="18" charset="0"/>
              </a:rPr>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thor8.PNG"/>
          <p:cNvPicPr>
            <a:picLocks noGrp="1" noChangeAspect="1"/>
          </p:cNvPicPr>
          <p:nvPr>
            <p:ph idx="1"/>
          </p:nvPr>
        </p:nvPicPr>
        <p:blipFill>
          <a:blip r:embed="rId2" cstate="print"/>
          <a:stretch>
            <a:fillRect/>
          </a:stretch>
        </p:blipFill>
        <p:spPr>
          <a:xfrm>
            <a:off x="1752600" y="381000"/>
            <a:ext cx="6172199" cy="57451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lstStyle/>
          <a:p>
            <a:r>
              <a:rPr lang="en-US" sz="2000" dirty="0" smtClean="0">
                <a:latin typeface="Times New Roman" pitchFamily="18" charset="0"/>
                <a:cs typeface="Times New Roman" pitchFamily="18" charset="0"/>
              </a:rPr>
              <a:t>To view a template saved in your library, select </a:t>
            </a:r>
            <a:r>
              <a:rPr lang="en-US" sz="2000" b="1" dirty="0" smtClean="0">
                <a:latin typeface="Times New Roman" pitchFamily="18" charset="0"/>
                <a:cs typeface="Times New Roman" pitchFamily="18" charset="0"/>
              </a:rPr>
              <a:t>More services</a:t>
            </a:r>
            <a:r>
              <a:rPr lang="en-US" sz="2000" dirty="0" smtClean="0">
                <a:latin typeface="Times New Roman" pitchFamily="18" charset="0"/>
                <a:cs typeface="Times New Roman" pitchFamily="18" charset="0"/>
              </a:rPr>
              <a:t>, type </a:t>
            </a:r>
            <a:r>
              <a:rPr lang="en-US" sz="2000" b="1" dirty="0" smtClean="0">
                <a:latin typeface="Times New Roman" pitchFamily="18" charset="0"/>
                <a:cs typeface="Times New Roman" pitchFamily="18" charset="0"/>
              </a:rPr>
              <a:t>Templates</a:t>
            </a:r>
            <a:r>
              <a:rPr lang="en-US" sz="2000" dirty="0" smtClean="0">
                <a:latin typeface="Times New Roman" pitchFamily="18" charset="0"/>
                <a:cs typeface="Times New Roman" pitchFamily="18" charset="0"/>
              </a:rPr>
              <a:t> to filter results, select </a:t>
            </a:r>
            <a:r>
              <a:rPr lang="en-US" sz="2000" b="1" dirty="0" smtClean="0">
                <a:latin typeface="Times New Roman" pitchFamily="18" charset="0"/>
                <a:cs typeface="Times New Roman" pitchFamily="18" charset="0"/>
              </a:rPr>
              <a:t>Templates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Select </a:t>
            </a:r>
            <a:r>
              <a:rPr lang="en-US" sz="2000" dirty="0" smtClean="0">
                <a:latin typeface="Times New Roman" pitchFamily="18" charset="0"/>
                <a:cs typeface="Times New Roman" pitchFamily="18" charset="0"/>
              </a:rPr>
              <a:t>the template with the name you saved.</a:t>
            </a:r>
          </a:p>
          <a:p>
            <a:endParaRPr lang="en-US" dirty="0"/>
          </a:p>
        </p:txBody>
      </p:sp>
      <p:pic>
        <p:nvPicPr>
          <p:cNvPr id="4" name="Picture 3" descr="auhor9.PNG"/>
          <p:cNvPicPr>
            <a:picLocks noChangeAspect="1"/>
          </p:cNvPicPr>
          <p:nvPr/>
        </p:nvPicPr>
        <p:blipFill>
          <a:blip r:embed="rId2" cstate="print"/>
          <a:stretch>
            <a:fillRect/>
          </a:stretch>
        </p:blipFill>
        <p:spPr>
          <a:xfrm>
            <a:off x="1676400" y="990600"/>
            <a:ext cx="6167894" cy="2819400"/>
          </a:xfrm>
          <a:prstGeom prst="rect">
            <a:avLst/>
          </a:prstGeom>
        </p:spPr>
      </p:pic>
      <p:pic>
        <p:nvPicPr>
          <p:cNvPr id="5" name="Picture 4" descr="author10.PNG"/>
          <p:cNvPicPr>
            <a:picLocks noChangeAspect="1"/>
          </p:cNvPicPr>
          <p:nvPr/>
        </p:nvPicPr>
        <p:blipFill>
          <a:blip r:embed="rId3" cstate="print"/>
          <a:stretch>
            <a:fillRect/>
          </a:stretch>
        </p:blipFill>
        <p:spPr>
          <a:xfrm>
            <a:off x="1295400" y="4191000"/>
            <a:ext cx="6153647"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latin typeface="Times New Roman" pitchFamily="18" charset="0"/>
                <a:cs typeface="Times New Roman" pitchFamily="18" charset="0"/>
              </a:rPr>
              <a:t>Overview of classic virtual machines </a:t>
            </a:r>
            <a:endParaRPr lang="en-US" sz="3200" dirty="0"/>
          </a:p>
        </p:txBody>
      </p:sp>
      <p:sp>
        <p:nvSpPr>
          <p:cNvPr id="3" name="Content Placeholder 2"/>
          <p:cNvSpPr>
            <a:spLocks noGrp="1"/>
          </p:cNvSpPr>
          <p:nvPr>
            <p:ph idx="1"/>
          </p:nvPr>
        </p:nvSpPr>
        <p:spPr>
          <a:xfrm>
            <a:off x="0" y="762000"/>
            <a:ext cx="9144000" cy="5791200"/>
          </a:xfrm>
        </p:spPr>
        <p:txBody>
          <a:bodyPr>
            <a:normAutofit fontScale="32500" lnSpcReduction="20000"/>
          </a:bodyPr>
          <a:lstStyle/>
          <a:p>
            <a:pPr algn="just">
              <a:lnSpc>
                <a:spcPct val="120000"/>
              </a:lnSpc>
              <a:buNone/>
            </a:pPr>
            <a:r>
              <a:rPr lang="en-US" sz="4900" dirty="0" smtClean="0">
                <a:latin typeface="Times New Roman" pitchFamily="18" charset="0"/>
                <a:cs typeface="Times New Roman" pitchFamily="18" charset="0"/>
              </a:rPr>
              <a:t>Use a classic virtual system pattern to rapidly set up and manage your cloud middleware topology. A classic</a:t>
            </a:r>
          </a:p>
          <a:p>
            <a:pPr algn="just">
              <a:lnSpc>
                <a:spcPct val="120000"/>
              </a:lnSpc>
              <a:buNone/>
            </a:pPr>
            <a:r>
              <a:rPr lang="en-US" sz="4900" dirty="0" smtClean="0">
                <a:latin typeface="Times New Roman" pitchFamily="18" charset="0"/>
                <a:cs typeface="Times New Roman" pitchFamily="18" charset="0"/>
              </a:rPr>
              <a:t>virtual system pattern describes a middleware topology and employs the tools to automatically build that </a:t>
            </a:r>
          </a:p>
          <a:p>
            <a:pPr algn="just">
              <a:lnSpc>
                <a:spcPct val="120000"/>
              </a:lnSpc>
              <a:buNone/>
            </a:pPr>
            <a:r>
              <a:rPr lang="en-US" sz="4900" dirty="0" smtClean="0">
                <a:latin typeface="Times New Roman" pitchFamily="18" charset="0"/>
                <a:cs typeface="Times New Roman" pitchFamily="18" charset="0"/>
              </a:rPr>
              <a:t>topology in the cloud. </a:t>
            </a:r>
          </a:p>
          <a:p>
            <a:pPr algn="just">
              <a:lnSpc>
                <a:spcPct val="120000"/>
              </a:lnSpc>
              <a:buNone/>
            </a:pPr>
            <a:r>
              <a:rPr lang="en-US" sz="4900" dirty="0" smtClean="0">
                <a:latin typeface="Times New Roman" pitchFamily="18" charset="0"/>
                <a:cs typeface="Times New Roman" pitchFamily="18" charset="0"/>
              </a:rPr>
              <a:t>Classic virtual system patterns are focused on the middleware layers of the system by defining repeatable, </a:t>
            </a:r>
          </a:p>
          <a:p>
            <a:pPr algn="just">
              <a:lnSpc>
                <a:spcPct val="120000"/>
              </a:lnSpc>
              <a:buNone/>
            </a:pPr>
            <a:r>
              <a:rPr lang="en-US" sz="4900" dirty="0" smtClean="0">
                <a:latin typeface="Times New Roman" pitchFamily="18" charset="0"/>
                <a:cs typeface="Times New Roman" pitchFamily="18" charset="0"/>
              </a:rPr>
              <a:t>deployable topologies that can be shared. The fundamental building blocks of classic virtual system patterns </a:t>
            </a:r>
          </a:p>
          <a:p>
            <a:pPr algn="just">
              <a:lnSpc>
                <a:spcPct val="120000"/>
              </a:lnSpc>
              <a:buNone/>
            </a:pPr>
            <a:r>
              <a:rPr lang="en-US" sz="4900" dirty="0" smtClean="0">
                <a:latin typeface="Times New Roman" pitchFamily="18" charset="0"/>
                <a:cs typeface="Times New Roman" pitchFamily="18" charset="0"/>
              </a:rPr>
              <a:t>are  </a:t>
            </a:r>
            <a:r>
              <a:rPr lang="en-US" sz="4900" i="1" dirty="0" smtClean="0">
                <a:latin typeface="Times New Roman" pitchFamily="18" charset="0"/>
                <a:cs typeface="Times New Roman" pitchFamily="18" charset="0"/>
              </a:rPr>
              <a:t>parts</a:t>
            </a:r>
            <a:r>
              <a:rPr lang="en-US" sz="4900" dirty="0" smtClean="0">
                <a:latin typeface="Times New Roman" pitchFamily="18" charset="0"/>
                <a:cs typeface="Times New Roman" pitchFamily="18" charset="0"/>
              </a:rPr>
              <a:t> that are delivered with virtual images. These parts, together with configuration parameters and  </a:t>
            </a:r>
          </a:p>
          <a:p>
            <a:pPr algn="just">
              <a:lnSpc>
                <a:spcPct val="120000"/>
              </a:lnSpc>
              <a:buNone/>
            </a:pPr>
            <a:r>
              <a:rPr lang="en-US" sz="4900" dirty="0" smtClean="0">
                <a:latin typeface="Times New Roman" pitchFamily="18" charset="0"/>
                <a:cs typeface="Times New Roman" pitchFamily="18" charset="0"/>
              </a:rPr>
              <a:t>other  artifacts such as </a:t>
            </a:r>
            <a:r>
              <a:rPr lang="en-US" sz="4900" i="1" dirty="0" smtClean="0">
                <a:latin typeface="Times New Roman" pitchFamily="18" charset="0"/>
                <a:cs typeface="Times New Roman" pitchFamily="18" charset="0"/>
              </a:rPr>
              <a:t>script packages</a:t>
            </a:r>
            <a:r>
              <a:rPr lang="en-US" sz="4900" dirty="0" smtClean="0">
                <a:latin typeface="Times New Roman" pitchFamily="18" charset="0"/>
                <a:cs typeface="Times New Roman" pitchFamily="18" charset="0"/>
              </a:rPr>
              <a:t> and </a:t>
            </a:r>
            <a:r>
              <a:rPr lang="en-US" sz="4900" i="1" dirty="0" smtClean="0">
                <a:latin typeface="Times New Roman" pitchFamily="18" charset="0"/>
                <a:cs typeface="Times New Roman" pitchFamily="18" charset="0"/>
              </a:rPr>
              <a:t>add-ons</a:t>
            </a:r>
            <a:r>
              <a:rPr lang="en-US" sz="4900" dirty="0" smtClean="0">
                <a:latin typeface="Times New Roman" pitchFamily="18" charset="0"/>
                <a:cs typeface="Times New Roman" pitchFamily="18" charset="0"/>
              </a:rPr>
              <a:t>, are used to create complex patterns that are deployed </a:t>
            </a:r>
          </a:p>
          <a:p>
            <a:pPr algn="just">
              <a:lnSpc>
                <a:spcPct val="120000"/>
              </a:lnSpc>
              <a:buNone/>
            </a:pPr>
            <a:r>
              <a:rPr lang="en-US" sz="4900" dirty="0" smtClean="0">
                <a:latin typeface="Times New Roman" pitchFamily="18" charset="0"/>
                <a:cs typeface="Times New Roman" pitchFamily="18" charset="0"/>
              </a:rPr>
              <a:t>as a single unit.</a:t>
            </a:r>
          </a:p>
          <a:p>
            <a:pPr algn="just">
              <a:lnSpc>
                <a:spcPct val="120000"/>
              </a:lnSpc>
              <a:buNone/>
            </a:pPr>
            <a:r>
              <a:rPr lang="en-US" sz="4900" dirty="0" smtClean="0">
                <a:latin typeface="Times New Roman" pitchFamily="18" charset="0"/>
                <a:cs typeface="Times New Roman" pitchFamily="18" charset="0"/>
              </a:rPr>
              <a:t>Classic virtual system patterns are the captured essence of years of infrastructure-management experience </a:t>
            </a:r>
          </a:p>
          <a:p>
            <a:pPr algn="just">
              <a:lnSpc>
                <a:spcPct val="120000"/>
              </a:lnSpc>
              <a:buNone/>
            </a:pPr>
            <a:r>
              <a:rPr lang="en-US" sz="4900" dirty="0" smtClean="0">
                <a:latin typeface="Times New Roman" pitchFamily="18" charset="0"/>
                <a:cs typeface="Times New Roman" pitchFamily="18" charset="0"/>
              </a:rPr>
              <a:t>and best practices. Classic virtual system patterns encapsulate repeatable topology definitions that are based </a:t>
            </a:r>
          </a:p>
          <a:p>
            <a:pPr algn="just">
              <a:lnSpc>
                <a:spcPct val="120000"/>
              </a:lnSpc>
              <a:buNone/>
            </a:pPr>
            <a:r>
              <a:rPr lang="en-US" sz="4900" dirty="0" smtClean="0">
                <a:latin typeface="Times New Roman" pitchFamily="18" charset="0"/>
                <a:cs typeface="Times New Roman" pitchFamily="18" charset="0"/>
              </a:rPr>
              <a:t>on  various middleware images and runtime configurations; they give you control over the middleware </a:t>
            </a:r>
          </a:p>
          <a:p>
            <a:pPr algn="just">
              <a:lnSpc>
                <a:spcPct val="120000"/>
              </a:lnSpc>
              <a:buNone/>
            </a:pPr>
            <a:r>
              <a:rPr lang="en-US" sz="4900" dirty="0" smtClean="0">
                <a:latin typeface="Times New Roman" pitchFamily="18" charset="0"/>
                <a:cs typeface="Times New Roman" pitchFamily="18" charset="0"/>
              </a:rPr>
              <a:t>landscape  that is deployed.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sz="3200" dirty="0" smtClean="0">
                <a:solidFill>
                  <a:schemeClr val="tx1"/>
                </a:solidFill>
                <a:latin typeface="Times New Roman" pitchFamily="18" charset="0"/>
                <a:cs typeface="Times New Roman" pitchFamily="18" charset="0"/>
              </a:rPr>
              <a:t>Overview of Azure Resource Manager virtual machines </a:t>
            </a:r>
            <a:endParaRPr lang="en-US" sz="3200" dirty="0"/>
          </a:p>
        </p:txBody>
      </p:sp>
      <p:sp>
        <p:nvSpPr>
          <p:cNvPr id="3" name="Content Placeholder 2"/>
          <p:cNvSpPr>
            <a:spLocks noGrp="1"/>
          </p:cNvSpPr>
          <p:nvPr>
            <p:ph idx="1"/>
          </p:nvPr>
        </p:nvSpPr>
        <p:spPr>
          <a:xfrm>
            <a:off x="457200" y="990600"/>
            <a:ext cx="8229600" cy="5486400"/>
          </a:xfrm>
        </p:spPr>
        <p:txBody>
          <a:bodyPr>
            <a:normAutofit fontScale="25000" lnSpcReduction="20000"/>
          </a:bodyPr>
          <a:lstStyle/>
          <a:p>
            <a:r>
              <a:rPr lang="en-US" sz="7200" b="1" dirty="0">
                <a:latin typeface="Times New Roman" pitchFamily="18" charset="0"/>
                <a:cs typeface="Times New Roman" pitchFamily="18" charset="0"/>
              </a:rPr>
              <a:t>resource</a:t>
            </a:r>
            <a:r>
              <a:rPr lang="en-US" sz="7200" dirty="0">
                <a:latin typeface="Times New Roman" pitchFamily="18" charset="0"/>
                <a:cs typeface="Times New Roman" pitchFamily="18" charset="0"/>
              </a:rPr>
              <a:t> - A manageable item that is available through Azure. Some common resources are a virtual machine, storage account, web app, database, and virtual network, but there are many more.</a:t>
            </a:r>
          </a:p>
          <a:p>
            <a:r>
              <a:rPr lang="en-US" sz="7200" b="1" dirty="0">
                <a:latin typeface="Times New Roman" pitchFamily="18" charset="0"/>
                <a:cs typeface="Times New Roman" pitchFamily="18" charset="0"/>
              </a:rPr>
              <a:t>resource group</a:t>
            </a:r>
            <a:r>
              <a:rPr lang="en-US" sz="7200" dirty="0">
                <a:latin typeface="Times New Roman" pitchFamily="18" charset="0"/>
                <a:cs typeface="Times New Roman" pitchFamily="18" charset="0"/>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a:t>
            </a:r>
          </a:p>
          <a:p>
            <a:r>
              <a:rPr lang="en-US" sz="7200" b="1" dirty="0">
                <a:latin typeface="Times New Roman" pitchFamily="18" charset="0"/>
                <a:cs typeface="Times New Roman" pitchFamily="18" charset="0"/>
              </a:rPr>
              <a:t>resource provider</a:t>
            </a:r>
            <a:r>
              <a:rPr lang="en-US" sz="7200" dirty="0">
                <a:latin typeface="Times New Roman" pitchFamily="18" charset="0"/>
                <a:cs typeface="Times New Roman" pitchFamily="18" charset="0"/>
              </a:rPr>
              <a:t> - A service that supplies the resources you can deploy and manage through Resource Manager. Each resource provider offers operations for working with the resources that are deployed. Some common resource providers are </a:t>
            </a:r>
            <a:r>
              <a:rPr lang="en-US" sz="7200" dirty="0" err="1">
                <a:latin typeface="Times New Roman" pitchFamily="18" charset="0"/>
                <a:cs typeface="Times New Roman" pitchFamily="18" charset="0"/>
              </a:rPr>
              <a:t>Microsoft.Compute</a:t>
            </a:r>
            <a:r>
              <a:rPr lang="en-US" sz="7200" dirty="0">
                <a:latin typeface="Times New Roman" pitchFamily="18" charset="0"/>
                <a:cs typeface="Times New Roman" pitchFamily="18" charset="0"/>
              </a:rPr>
              <a:t>, which supplies the virtual machine resource, </a:t>
            </a:r>
            <a:r>
              <a:rPr lang="en-US" sz="7200" dirty="0" err="1">
                <a:latin typeface="Times New Roman" pitchFamily="18" charset="0"/>
                <a:cs typeface="Times New Roman" pitchFamily="18" charset="0"/>
              </a:rPr>
              <a:t>Microsoft.Storage</a:t>
            </a:r>
            <a:r>
              <a:rPr lang="en-US" sz="7200" dirty="0">
                <a:latin typeface="Times New Roman" pitchFamily="18" charset="0"/>
                <a:cs typeface="Times New Roman" pitchFamily="18" charset="0"/>
              </a:rPr>
              <a:t>, which supplies the storage account resource, and </a:t>
            </a:r>
            <a:r>
              <a:rPr lang="en-US" sz="7200" dirty="0" err="1">
                <a:latin typeface="Times New Roman" pitchFamily="18" charset="0"/>
                <a:cs typeface="Times New Roman" pitchFamily="18" charset="0"/>
              </a:rPr>
              <a:t>Microsoft.Web</a:t>
            </a:r>
            <a:r>
              <a:rPr lang="en-US" sz="7200" dirty="0">
                <a:latin typeface="Times New Roman" pitchFamily="18" charset="0"/>
                <a:cs typeface="Times New Roman" pitchFamily="18" charset="0"/>
              </a:rPr>
              <a:t>, which supplies resources related to web apps. </a:t>
            </a:r>
          </a:p>
          <a:p>
            <a:r>
              <a:rPr lang="en-US" sz="7200" b="1" dirty="0">
                <a:latin typeface="Times New Roman" pitchFamily="18" charset="0"/>
                <a:cs typeface="Times New Roman" pitchFamily="18" charset="0"/>
              </a:rPr>
              <a:t>Resource Manager template</a:t>
            </a:r>
            <a:r>
              <a:rPr lang="en-US" sz="7200" dirty="0">
                <a:latin typeface="Times New Roman" pitchFamily="18" charset="0"/>
                <a:cs typeface="Times New Roman" pitchFamily="18" charset="0"/>
              </a:rPr>
              <a:t> - A JavaScript Object Notation (JSON) file that defines one or more resources to deploy to a resource group. It also defines the dependencies between the deployed resources. The template can be used to deploy the resources consistently and repeatedly. </a:t>
            </a:r>
          </a:p>
          <a:p>
            <a:r>
              <a:rPr lang="en-US" sz="7200" b="1" dirty="0">
                <a:latin typeface="Times New Roman" pitchFamily="18" charset="0"/>
                <a:cs typeface="Times New Roman" pitchFamily="18" charset="0"/>
              </a:rPr>
              <a:t>declarative syntax</a:t>
            </a:r>
            <a:r>
              <a:rPr lang="en-US" sz="7200" dirty="0">
                <a:latin typeface="Times New Roman" pitchFamily="18" charset="0"/>
                <a:cs typeface="Times New Roman" pitchFamily="18" charset="0"/>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chemeClr val="tx1"/>
                </a:solidFill>
                <a:latin typeface="Times New Roman" pitchFamily="18" charset="0"/>
                <a:cs typeface="Times New Roman" pitchFamily="18" charset="0"/>
              </a:rPr>
              <a:t>Planning for Azure virtual machines</a:t>
            </a:r>
            <a:endParaRPr lang="en-US" sz="3200" dirty="0"/>
          </a:p>
        </p:txBody>
      </p:sp>
      <p:sp>
        <p:nvSpPr>
          <p:cNvPr id="3" name="Content Placeholder 2"/>
          <p:cNvSpPr>
            <a:spLocks noGrp="1"/>
          </p:cNvSpPr>
          <p:nvPr>
            <p:ph idx="1"/>
          </p:nvPr>
        </p:nvSpPr>
        <p:spPr>
          <a:xfrm>
            <a:off x="0" y="685800"/>
            <a:ext cx="8915400" cy="5943600"/>
          </a:xfrm>
        </p:spPr>
        <p:txBody>
          <a:bodyPr>
            <a:normAutofit/>
          </a:bodyPr>
          <a:lstStyle/>
          <a:p>
            <a:pPr fontAlgn="base">
              <a:buNone/>
            </a:pPr>
            <a:r>
              <a:rPr lang="en-US" sz="2000" dirty="0" smtClean="0">
                <a:latin typeface="Times New Roman" pitchFamily="18" charset="0"/>
                <a:cs typeface="Times New Roman" pitchFamily="18" charset="0"/>
              </a:rPr>
              <a:t>This diagram depicts the building blocks we need to have in place before connecting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Windows </a:t>
            </a:r>
            <a:r>
              <a:rPr lang="en-US" sz="2000" dirty="0" smtClean="0">
                <a:latin typeface="Times New Roman" pitchFamily="18" charset="0"/>
                <a:cs typeface="Times New Roman" pitchFamily="18" charset="0"/>
              </a:rPr>
              <a:t>Azure Pack to Virtual Machine Manager in order to be able to provision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machines</a:t>
            </a:r>
            <a:r>
              <a:rPr lang="en-US" sz="2000" dirty="0" smtClean="0">
                <a:latin typeface="Times New Roman" pitchFamily="18" charset="0"/>
                <a:cs typeface="Times New Roman" pitchFamily="18" charset="0"/>
              </a:rPr>
              <a:t>. We also need to configure some elements of Virtual Machine Manager and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make </a:t>
            </a:r>
            <a:r>
              <a:rPr lang="en-US" sz="2000" dirty="0" smtClean="0">
                <a:latin typeface="Times New Roman" pitchFamily="18" charset="0"/>
                <a:cs typeface="Times New Roman" pitchFamily="18" charset="0"/>
              </a:rPr>
              <a:t>key decisions around the underlying fabric. As you can see Windows Azure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Pack </a:t>
            </a:r>
            <a:r>
              <a:rPr lang="en-US" sz="2000" dirty="0" smtClean="0">
                <a:latin typeface="Times New Roman" pitchFamily="18" charset="0"/>
                <a:cs typeface="Times New Roman" pitchFamily="18" charset="0"/>
              </a:rPr>
              <a:t>uses Service Provider Foundation (SPF) in order to “talk” to VMM. SPF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provides </a:t>
            </a:r>
            <a:r>
              <a:rPr lang="en-US" sz="2000" dirty="0" smtClean="0">
                <a:latin typeface="Times New Roman" pitchFamily="18" charset="0"/>
                <a:cs typeface="Times New Roman" pitchFamily="18" charset="0"/>
              </a:rPr>
              <a:t>a web based interface (ODATA) for Windows Azure Pack to send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commands</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First here is a quick checklist to help you complete each task so we don’t miss any steps</a:t>
            </a:r>
          </a:p>
          <a:p>
            <a:r>
              <a:rPr lang="en-US" sz="2000" dirty="0" smtClean="0">
                <a:latin typeface="Times New Roman" pitchFamily="18" charset="0"/>
                <a:cs typeface="Times New Roman" pitchFamily="18" charset="0"/>
              </a:rPr>
              <a:t>Provision VMM                                                                           </a:t>
            </a:r>
          </a:p>
          <a:p>
            <a:r>
              <a:rPr lang="en-US" sz="2000" dirty="0" smtClean="0">
                <a:latin typeface="Times New Roman" pitchFamily="18" charset="0"/>
                <a:cs typeface="Times New Roman" pitchFamily="18" charset="0"/>
              </a:rPr>
              <a:t>Configure </a:t>
            </a:r>
            <a:r>
              <a:rPr lang="en-US" sz="2000" dirty="0" smtClean="0">
                <a:latin typeface="Times New Roman" pitchFamily="18" charset="0"/>
                <a:cs typeface="Times New Roman" pitchFamily="18" charset="0"/>
              </a:rPr>
              <a:t>VMM with </a:t>
            </a:r>
            <a:r>
              <a:rPr lang="en-US" sz="2000" dirty="0" smtClean="0">
                <a:latin typeface="Times New Roman" pitchFamily="18" charset="0"/>
                <a:cs typeface="Times New Roman" pitchFamily="18" charset="0"/>
              </a:rPr>
              <a:t>Hosts</a:t>
            </a:r>
          </a:p>
          <a:p>
            <a:r>
              <a:rPr lang="en-US" sz="2000" dirty="0" smtClean="0">
                <a:latin typeface="Times New Roman" pitchFamily="18" charset="0"/>
                <a:cs typeface="Times New Roman" pitchFamily="18" charset="0"/>
              </a:rPr>
              <a:t>Configure </a:t>
            </a:r>
            <a:r>
              <a:rPr lang="en-US" sz="2000" dirty="0" smtClean="0">
                <a:latin typeface="Times New Roman" pitchFamily="18" charset="0"/>
                <a:cs typeface="Times New Roman" pitchFamily="18" charset="0"/>
              </a:rPr>
              <a:t>VMM </a:t>
            </a:r>
            <a:r>
              <a:rPr lang="en-US" sz="2000" dirty="0" smtClean="0">
                <a:latin typeface="Times New Roman" pitchFamily="18" charset="0"/>
                <a:cs typeface="Times New Roman" pitchFamily="18" charset="0"/>
              </a:rPr>
              <a:t>Networking Configure </a:t>
            </a:r>
            <a:r>
              <a:rPr lang="en-US" sz="2000" dirty="0" smtClean="0">
                <a:latin typeface="Times New Roman" pitchFamily="18" charset="0"/>
                <a:cs typeface="Times New Roman" pitchFamily="18" charset="0"/>
              </a:rPr>
              <a:t>VMM </a:t>
            </a:r>
            <a:r>
              <a:rPr lang="en-US" sz="2000" dirty="0" smtClean="0">
                <a:latin typeface="Times New Roman" pitchFamily="18" charset="0"/>
                <a:cs typeface="Times New Roman" pitchFamily="18" charset="0"/>
              </a:rPr>
              <a:t>Templates</a:t>
            </a:r>
          </a:p>
          <a:p>
            <a:r>
              <a:rPr lang="en-US" sz="2000" dirty="0" smtClean="0">
                <a:latin typeface="Times New Roman" pitchFamily="18" charset="0"/>
                <a:cs typeface="Times New Roman" pitchFamily="18" charset="0"/>
              </a:rPr>
              <a:t>Configure </a:t>
            </a:r>
            <a:r>
              <a:rPr lang="en-US" sz="2000" dirty="0" smtClean="0">
                <a:latin typeface="Times New Roman" pitchFamily="18" charset="0"/>
                <a:cs typeface="Times New Roman" pitchFamily="18" charset="0"/>
              </a:rPr>
              <a:t>VMM </a:t>
            </a:r>
            <a:r>
              <a:rPr lang="en-US" sz="2000" dirty="0" smtClean="0">
                <a:latin typeface="Times New Roman" pitchFamily="18" charset="0"/>
                <a:cs typeface="Times New Roman" pitchFamily="18" charset="0"/>
              </a:rPr>
              <a:t>Clouds</a:t>
            </a:r>
          </a:p>
          <a:p>
            <a:r>
              <a:rPr lang="en-US" sz="2000" dirty="0" smtClean="0">
                <a:latin typeface="Times New Roman" pitchFamily="18" charset="0"/>
                <a:cs typeface="Times New Roman" pitchFamily="18" charset="0"/>
              </a:rPr>
              <a:t>Configure SPF Connect </a:t>
            </a:r>
            <a:r>
              <a:rPr lang="en-US" sz="2000" dirty="0" smtClean="0">
                <a:latin typeface="Times New Roman" pitchFamily="18" charset="0"/>
                <a:cs typeface="Times New Roman" pitchFamily="18" charset="0"/>
              </a:rPr>
              <a:t>Windows Azure Pack</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gadish\Desktop\photos\planning.png"/>
          <p:cNvPicPr>
            <a:picLocks noGrp="1" noChangeAspect="1" noChangeArrowheads="1"/>
          </p:cNvPicPr>
          <p:nvPr>
            <p:ph idx="1"/>
          </p:nvPr>
        </p:nvPicPr>
        <p:blipFill>
          <a:blip r:embed="rId2" cstate="print"/>
          <a:srcRect/>
          <a:stretch>
            <a:fillRect/>
          </a:stretch>
        </p:blipFill>
        <p:spPr bwMode="auto">
          <a:xfrm>
            <a:off x="914400" y="457200"/>
            <a:ext cx="7238999" cy="5867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200" dirty="0" smtClean="0">
                <a:latin typeface="Times New Roman" pitchFamily="18" charset="0"/>
                <a:cs typeface="Times New Roman" pitchFamily="18" charset="0"/>
              </a:rPr>
              <a:t>Deploying Azure Resource Manager virtual machines</a:t>
            </a:r>
            <a:endParaRPr lang="en-US" sz="3200" dirty="0"/>
          </a:p>
        </p:txBody>
      </p:sp>
      <p:sp>
        <p:nvSpPr>
          <p:cNvPr id="3" name="Content Placeholder 2"/>
          <p:cNvSpPr>
            <a:spLocks noGrp="1"/>
          </p:cNvSpPr>
          <p:nvPr>
            <p:ph idx="1"/>
          </p:nvPr>
        </p:nvSpPr>
        <p:spPr>
          <a:xfrm>
            <a:off x="457200" y="838200"/>
            <a:ext cx="8229600" cy="6019800"/>
          </a:xfrm>
        </p:spPr>
        <p:txBody>
          <a:bodyPr>
            <a:normAutofit/>
          </a:bodyPr>
          <a:lstStyle/>
          <a:p>
            <a:r>
              <a:rPr lang="en-US" sz="2000" dirty="0" smtClean="0">
                <a:latin typeface="Times New Roman" pitchFamily="18" charset="0"/>
                <a:cs typeface="Times New Roman" pitchFamily="18" charset="0"/>
              </a:rPr>
              <a:t>Application Lifecycle </a:t>
            </a:r>
            <a:r>
              <a:rPr lang="en-US" sz="2000" dirty="0" smtClean="0">
                <a:latin typeface="Times New Roman" pitchFamily="18" charset="0"/>
                <a:cs typeface="Times New Roman" pitchFamily="18" charset="0"/>
              </a:rPr>
              <a:t>Container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Declarative solution for Deployment and </a:t>
            </a:r>
            <a:r>
              <a:rPr lang="en-US" sz="2000" dirty="0" smtClean="0">
                <a:latin typeface="Times New Roman" pitchFamily="18" charset="0"/>
                <a:cs typeface="Times New Roman" pitchFamily="18" charset="0"/>
              </a:rPr>
              <a:t>Configuration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Consistent Management Layer</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Resource Groups</a:t>
            </a:r>
          </a:p>
          <a:p>
            <a:pPr marL="408011" indent="-408011">
              <a:buFont typeface="Wingdings" panose="05000000000000000000" pitchFamily="2" charset="2"/>
              <a:buChar char="à"/>
            </a:pPr>
            <a:r>
              <a:rPr lang="en-US" sz="2000" dirty="0" smtClean="0">
                <a:latin typeface="Times New Roman" pitchFamily="18" charset="0"/>
                <a:cs typeface="Times New Roman" pitchFamily="18" charset="0"/>
              </a:rPr>
              <a:t>Tightly coupled containers of multiple resources of similar or different types</a:t>
            </a:r>
          </a:p>
          <a:p>
            <a:pPr marL="408011" indent="-408011">
              <a:buFont typeface="Wingdings" panose="05000000000000000000" pitchFamily="2" charset="2"/>
              <a:buChar char="à"/>
            </a:pPr>
            <a:r>
              <a:rPr lang="en-US" sz="2000" dirty="0" smtClean="0">
                <a:latin typeface="Times New Roman" pitchFamily="18" charset="0"/>
                <a:cs typeface="Times New Roman" pitchFamily="18" charset="0"/>
              </a:rPr>
              <a:t>Every resource *must* exist in one and only one resource group</a:t>
            </a:r>
          </a:p>
          <a:p>
            <a:pPr marL="408011" indent="-408011">
              <a:buFont typeface="Wingdings" panose="05000000000000000000" pitchFamily="2" charset="2"/>
              <a:buChar char="à"/>
            </a:pPr>
            <a:r>
              <a:rPr lang="en-US" sz="2000" dirty="0" smtClean="0">
                <a:latin typeface="Times New Roman" pitchFamily="18" charset="0"/>
                <a:cs typeface="Times New Roman" pitchFamily="18" charset="0"/>
              </a:rPr>
              <a:t>Resource groups can span regions</a:t>
            </a:r>
          </a:p>
          <a:p>
            <a:endParaRPr lang="en-US" dirty="0"/>
          </a:p>
        </p:txBody>
      </p:sp>
      <p:grpSp>
        <p:nvGrpSpPr>
          <p:cNvPr id="4" name="Group 3"/>
          <p:cNvGrpSpPr>
            <a:grpSpLocks noChangeAspect="1"/>
          </p:cNvGrpSpPr>
          <p:nvPr/>
        </p:nvGrpSpPr>
        <p:grpSpPr bwMode="auto">
          <a:xfrm>
            <a:off x="656618" y="3810000"/>
            <a:ext cx="6658582" cy="2667000"/>
            <a:chOff x="405" y="668"/>
            <a:chExt cx="3117" cy="2977"/>
          </a:xfrm>
        </p:grpSpPr>
        <p:sp>
          <p:nvSpPr>
            <p:cNvPr id="5"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1"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2"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3"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4"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5"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6"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7"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8"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9"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0"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1"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5"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6"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7"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8"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9"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0"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1"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3"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5"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7"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8"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9"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0"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1"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2"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3"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7"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8"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9"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0"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1"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3"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5"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6"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0"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1"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2"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3"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8"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9"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0"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1"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2"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3"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4"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5"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6"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7"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8"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9"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0"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1"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2"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3"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RESOU</a:t>
              </a:r>
              <a:endParaRPr lang="en-US" altLang="en-US" sz="1836">
                <a:solidFill>
                  <a:srgbClr val="00B0F0"/>
                </a:solidFill>
              </a:endParaRPr>
            </a:p>
          </p:txBody>
        </p:sp>
        <p:sp>
          <p:nvSpPr>
            <p:cNvPr id="94"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5"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6"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7"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98"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9"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0"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1"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2"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3"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4"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5"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6"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Authoring Azure Resource Manager templates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View template from deployment history</a:t>
            </a:r>
          </a:p>
          <a:p>
            <a:r>
              <a:rPr lang="en-US" sz="2000" dirty="0" smtClean="0">
                <a:latin typeface="Times New Roman" pitchFamily="18" charset="0"/>
                <a:cs typeface="Times New Roman" pitchFamily="18" charset="0"/>
              </a:rPr>
              <a:t>Go to the resource group blade for your new resource group. Notice that the blade shows the result of the last deployment. Select this link</a:t>
            </a:r>
            <a:r>
              <a:rPr lang="en-US" sz="2000" dirty="0" smtClean="0">
                <a:latin typeface="Times New Roman" pitchFamily="18" charset="0"/>
                <a:cs typeface="Times New Roman" pitchFamily="18" charset="0"/>
              </a:rPr>
              <a:t>.</a:t>
            </a: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a:p>
            <a:endParaRPr lang="en-US" sz="8000" dirty="0" smtClean="0">
              <a:latin typeface="Times New Roman" pitchFamily="18" charset="0"/>
              <a:cs typeface="Times New Roman" pitchFamily="18" charset="0"/>
            </a:endParaRPr>
          </a:p>
        </p:txBody>
      </p:sp>
      <p:pic>
        <p:nvPicPr>
          <p:cNvPr id="4" name="Picture 3" descr="author2.PNG"/>
          <p:cNvPicPr>
            <a:picLocks noChangeAspect="1"/>
          </p:cNvPicPr>
          <p:nvPr/>
        </p:nvPicPr>
        <p:blipFill>
          <a:blip r:embed="rId2" cstate="print"/>
          <a:stretch>
            <a:fillRect/>
          </a:stretch>
        </p:blipFill>
        <p:spPr>
          <a:xfrm>
            <a:off x="762000" y="2743200"/>
            <a:ext cx="7467599" cy="3162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latin typeface="Times New Roman" pitchFamily="18" charset="0"/>
                <a:cs typeface="Times New Roman" pitchFamily="18" charset="0"/>
              </a:rPr>
              <a:t>You see a history of deployments for the group. In your case, the blade probably lists only one deployment. Select this deployment</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sz="2000" dirty="0" smtClean="0">
                <a:latin typeface="Times New Roman" pitchFamily="18" charset="0"/>
                <a:cs typeface="Times New Roman" pitchFamily="18" charset="0"/>
              </a:rPr>
              <a:t>The blade displays a summary of the deployment. The summary includes the status of the deployment and its operations and the values that you provided for parameters. To see the template that you used for the deployment, select </a:t>
            </a:r>
            <a:r>
              <a:rPr lang="en-US" sz="2000" b="1" dirty="0" smtClean="0">
                <a:latin typeface="Times New Roman" pitchFamily="18" charset="0"/>
                <a:cs typeface="Times New Roman" pitchFamily="18" charset="0"/>
              </a:rPr>
              <a:t>View template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4" name="Picture 3" descr="author3.PNG"/>
          <p:cNvPicPr>
            <a:picLocks noChangeAspect="1"/>
          </p:cNvPicPr>
          <p:nvPr/>
        </p:nvPicPr>
        <p:blipFill>
          <a:blip r:embed="rId2" cstate="print"/>
          <a:stretch>
            <a:fillRect/>
          </a:stretch>
        </p:blipFill>
        <p:spPr>
          <a:xfrm>
            <a:off x="1600200" y="1371600"/>
            <a:ext cx="5638800" cy="236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uthor5.PNG"/>
          <p:cNvPicPr>
            <a:picLocks noGrp="1" noChangeAspect="1"/>
          </p:cNvPicPr>
          <p:nvPr>
            <p:ph idx="1"/>
          </p:nvPr>
        </p:nvPicPr>
        <p:blipFill>
          <a:blip r:embed="rId2" cstate="print"/>
          <a:stretch>
            <a:fillRect/>
          </a:stretch>
        </p:blipFill>
        <p:spPr>
          <a:xfrm>
            <a:off x="838200" y="609601"/>
            <a:ext cx="7315199" cy="522553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normAutofit fontScale="55000" lnSpcReduction="20000"/>
          </a:bodyPr>
          <a:lstStyle/>
          <a:p>
            <a:r>
              <a:rPr lang="en-US" dirty="0" smtClean="0">
                <a:latin typeface="Times New Roman" pitchFamily="18" charset="0"/>
                <a:cs typeface="Times New Roman" pitchFamily="18" charset="0"/>
              </a:rPr>
              <a:t>Resource Manager retrieves the following seven files for you:</a:t>
            </a:r>
          </a:p>
          <a:p>
            <a:pPr lvl="1"/>
            <a:r>
              <a:rPr lang="en-US" sz="3200" b="1" dirty="0" smtClean="0">
                <a:latin typeface="Times New Roman" pitchFamily="18" charset="0"/>
                <a:cs typeface="Times New Roman" pitchFamily="18" charset="0"/>
              </a:rPr>
              <a:t>Template</a:t>
            </a:r>
            <a:r>
              <a:rPr lang="en-US" sz="3200" dirty="0" smtClean="0">
                <a:latin typeface="Times New Roman" pitchFamily="18" charset="0"/>
                <a:cs typeface="Times New Roman" pitchFamily="18" charset="0"/>
              </a:rPr>
              <a:t> - The template that defines the infrastructure for your solution. When you created the storage account through the portal, Resource Manager used a template to deploy it and saved that template for future reference.</a:t>
            </a:r>
          </a:p>
          <a:p>
            <a:pPr lvl="1"/>
            <a:r>
              <a:rPr lang="en-US" sz="3200" b="1" dirty="0" smtClean="0">
                <a:latin typeface="Times New Roman" pitchFamily="18" charset="0"/>
                <a:cs typeface="Times New Roman" pitchFamily="18" charset="0"/>
              </a:rPr>
              <a:t>Parameters</a:t>
            </a:r>
            <a:r>
              <a:rPr lang="en-US" sz="3200" dirty="0" smtClean="0">
                <a:latin typeface="Times New Roman" pitchFamily="18" charset="0"/>
                <a:cs typeface="Times New Roman" pitchFamily="18" charset="0"/>
              </a:rPr>
              <a:t> - A parameter file that you can use to pass in values during deployment. It contains the values that you provided during the first deployment. You can change any of these values when you redeploy the template.</a:t>
            </a:r>
          </a:p>
          <a:p>
            <a:pPr lvl="1"/>
            <a:r>
              <a:rPr lang="en-US" sz="3200" b="1" dirty="0" smtClean="0">
                <a:latin typeface="Times New Roman" pitchFamily="18" charset="0"/>
                <a:cs typeface="Times New Roman" pitchFamily="18" charset="0"/>
              </a:rPr>
              <a:t>CLI</a:t>
            </a:r>
            <a:r>
              <a:rPr lang="en-US" sz="3200" dirty="0" smtClean="0">
                <a:latin typeface="Times New Roman" pitchFamily="18" charset="0"/>
                <a:cs typeface="Times New Roman" pitchFamily="18" charset="0"/>
              </a:rPr>
              <a:t> - An Azure command-line-interface (CLI) script file that you can use to deploy the template.</a:t>
            </a:r>
          </a:p>
          <a:p>
            <a:pPr lvl="1"/>
            <a:r>
              <a:rPr lang="en-US" sz="3200" b="1" dirty="0" smtClean="0">
                <a:latin typeface="Times New Roman" pitchFamily="18" charset="0"/>
                <a:cs typeface="Times New Roman" pitchFamily="18" charset="0"/>
              </a:rPr>
              <a:t>CLI 2.0</a:t>
            </a:r>
            <a:r>
              <a:rPr lang="en-US" sz="3200" dirty="0" smtClean="0">
                <a:latin typeface="Times New Roman" pitchFamily="18" charset="0"/>
                <a:cs typeface="Times New Roman" pitchFamily="18" charset="0"/>
              </a:rPr>
              <a:t> - An Azure command-line-interface (CLI) script file that you can use to deploy the template.</a:t>
            </a:r>
          </a:p>
          <a:p>
            <a:pPr lvl="1"/>
            <a:r>
              <a:rPr lang="en-US" sz="3200" b="1" dirty="0" err="1" smtClean="0">
                <a:latin typeface="Times New Roman" pitchFamily="18" charset="0"/>
                <a:cs typeface="Times New Roman" pitchFamily="18" charset="0"/>
              </a:rPr>
              <a:t>PowerShell</a:t>
            </a:r>
            <a:r>
              <a:rPr lang="en-US" sz="3200" dirty="0" smtClean="0">
                <a:latin typeface="Times New Roman" pitchFamily="18" charset="0"/>
                <a:cs typeface="Times New Roman" pitchFamily="18" charset="0"/>
              </a:rPr>
              <a:t> - An Azure </a:t>
            </a:r>
            <a:r>
              <a:rPr lang="en-US" sz="3200" dirty="0" err="1" smtClean="0">
                <a:latin typeface="Times New Roman" pitchFamily="18" charset="0"/>
                <a:cs typeface="Times New Roman" pitchFamily="18" charset="0"/>
              </a:rPr>
              <a:t>PowerShell</a:t>
            </a:r>
            <a:r>
              <a:rPr lang="en-US" sz="3200" dirty="0" smtClean="0">
                <a:latin typeface="Times New Roman" pitchFamily="18" charset="0"/>
                <a:cs typeface="Times New Roman" pitchFamily="18" charset="0"/>
              </a:rPr>
              <a:t> script file that you can use to deploy the template.</a:t>
            </a:r>
          </a:p>
          <a:p>
            <a:pPr lvl="1"/>
            <a:r>
              <a:rPr lang="en-US" sz="3200" b="1" dirty="0" smtClean="0">
                <a:latin typeface="Times New Roman" pitchFamily="18" charset="0"/>
                <a:cs typeface="Times New Roman" pitchFamily="18" charset="0"/>
              </a:rPr>
              <a:t>.NET</a:t>
            </a:r>
            <a:r>
              <a:rPr lang="en-US" sz="3200" dirty="0" smtClean="0">
                <a:latin typeface="Times New Roman" pitchFamily="18" charset="0"/>
                <a:cs typeface="Times New Roman" pitchFamily="18" charset="0"/>
              </a:rPr>
              <a:t> - A .NET class that you can use to deploy the template.</a:t>
            </a:r>
          </a:p>
          <a:p>
            <a:pPr lvl="1"/>
            <a:r>
              <a:rPr lang="en-US" sz="3200" b="1" dirty="0" smtClean="0">
                <a:latin typeface="Times New Roman" pitchFamily="18" charset="0"/>
                <a:cs typeface="Times New Roman" pitchFamily="18" charset="0"/>
              </a:rPr>
              <a:t>Ruby</a:t>
            </a:r>
            <a:r>
              <a:rPr lang="en-US" sz="3200" dirty="0" smtClean="0">
                <a:latin typeface="Times New Roman" pitchFamily="18" charset="0"/>
                <a:cs typeface="Times New Roman" pitchFamily="18" charset="0"/>
              </a:rPr>
              <a:t> - A Ruby class that you can use to deploy the template.</a:t>
            </a:r>
          </a:p>
          <a:p>
            <a:pPr lvl="1"/>
            <a:r>
              <a:rPr lang="en-US" sz="3200" dirty="0" smtClean="0">
                <a:latin typeface="Times New Roman" pitchFamily="18" charset="0"/>
                <a:cs typeface="Times New Roman" pitchFamily="18" charset="0"/>
              </a:rPr>
              <a:t>The files are available through links across the blade. By default, the blade displays the template.</a:t>
            </a:r>
          </a:p>
          <a:p>
            <a:r>
              <a:rPr lang="en-US" dirty="0" smtClean="0">
                <a:latin typeface="Times New Roman" pitchFamily="18" charset="0"/>
                <a:cs typeface="Times New Roman" pitchFamily="18" charset="0"/>
              </a:rPr>
              <a:t>This template is the actual template used to create your web app and SQL database. Notice it contains parameters that enable you to provide different values during deployment. To learn more about the structure of a template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730</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Implementing virtual machines</vt:lpstr>
      <vt:lpstr>Overview of Azure Resource Manager virtual machines </vt:lpstr>
      <vt:lpstr>Planning for Azure virtual machines</vt:lpstr>
      <vt:lpstr>Slide 4</vt:lpstr>
      <vt:lpstr>Deploying Azure Resource Manager virtual machines</vt:lpstr>
      <vt:lpstr>Authoring Azure Resource Manager templates  </vt:lpstr>
      <vt:lpstr>Slide 7</vt:lpstr>
      <vt:lpstr>Slide 8</vt:lpstr>
      <vt:lpstr>Slide 9</vt:lpstr>
      <vt:lpstr>Slide 10</vt:lpstr>
      <vt:lpstr>Slide 11</vt:lpstr>
      <vt:lpstr>Slide 12</vt:lpstr>
      <vt:lpstr>Slide 13</vt:lpstr>
      <vt:lpstr>Slide 14</vt:lpstr>
      <vt:lpstr>Overview of classic virtual machines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virtual machines</dc:title>
  <dc:creator>levitha</dc:creator>
  <cp:lastModifiedBy>levitha</cp:lastModifiedBy>
  <cp:revision>25</cp:revision>
  <dcterms:created xsi:type="dcterms:W3CDTF">2017-12-13T11:29:38Z</dcterms:created>
  <dcterms:modified xsi:type="dcterms:W3CDTF">2017-12-13T12:52:29Z</dcterms:modified>
</cp:coreProperties>
</file>