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3587078F-0F28-41D7-918C-55F4BB2CAAFA}" type="datetimeFigureOut">
              <a:rPr lang="en-US" smtClean="0"/>
              <a:t>12/12/2017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5DA5AD4-365E-4188-BEAA-794B0524E10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87078F-0F28-41D7-918C-55F4BB2CAAFA}"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A5AD4-365E-4188-BEAA-794B0524E10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3587078F-0F28-41D7-918C-55F4BB2CAAFA}" type="datetimeFigureOut">
              <a:rPr lang="en-US" smtClean="0"/>
              <a:t>12/12/2017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65DA5AD4-365E-4188-BEAA-794B0524E10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587078F-0F28-41D7-918C-55F4BB2CAAFA}"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5DA5AD4-365E-4188-BEAA-794B0524E10B}"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587078F-0F28-41D7-918C-55F4BB2CAAFA}" type="datetimeFigureOut">
              <a:rPr lang="en-US" smtClean="0"/>
              <a:t>12/12/2017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5DA5AD4-365E-4188-BEAA-794B0524E10B}"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587078F-0F28-41D7-918C-55F4BB2CAAFA}" type="datetimeFigureOut">
              <a:rPr lang="en-US" smtClean="0"/>
              <a:t>12/12/2017</a:t>
            </a:fld>
            <a:endParaRPr lang="en-US"/>
          </a:p>
        </p:txBody>
      </p:sp>
      <p:sp>
        <p:nvSpPr>
          <p:cNvPr id="10" name="Slide Number Placeholder 9"/>
          <p:cNvSpPr>
            <a:spLocks noGrp="1"/>
          </p:cNvSpPr>
          <p:nvPr>
            <p:ph type="sldNum" sz="quarter" idx="16"/>
          </p:nvPr>
        </p:nvSpPr>
        <p:spPr/>
        <p:txBody>
          <a:bodyPr rtlCol="0"/>
          <a:lstStyle/>
          <a:p>
            <a:fld id="{65DA5AD4-365E-4188-BEAA-794B0524E10B}"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3587078F-0F28-41D7-918C-55F4BB2CAAFA}" type="datetimeFigureOut">
              <a:rPr lang="en-US" smtClean="0"/>
              <a:t>12/12/2017</a:t>
            </a:fld>
            <a:endParaRPr lang="en-US"/>
          </a:p>
        </p:txBody>
      </p:sp>
      <p:sp>
        <p:nvSpPr>
          <p:cNvPr id="12" name="Slide Number Placeholder 11"/>
          <p:cNvSpPr>
            <a:spLocks noGrp="1"/>
          </p:cNvSpPr>
          <p:nvPr>
            <p:ph type="sldNum" sz="quarter" idx="16"/>
          </p:nvPr>
        </p:nvSpPr>
        <p:spPr/>
        <p:txBody>
          <a:bodyPr rtlCol="0"/>
          <a:lstStyle/>
          <a:p>
            <a:fld id="{65DA5AD4-365E-4188-BEAA-794B0524E10B}"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587078F-0F28-41D7-918C-55F4BB2CAAFA}" type="datetimeFigureOut">
              <a:rPr lang="en-US" smtClean="0"/>
              <a:t>12/12/2017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5DA5AD4-365E-4188-BEAA-794B0524E10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7078F-0F28-41D7-918C-55F4BB2CAAFA}" type="datetimeFigureOut">
              <a:rPr lang="en-US" smtClean="0"/>
              <a:t>12/12/2017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65DA5AD4-365E-4188-BEAA-794B0524E10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587078F-0F28-41D7-918C-55F4BB2CAAFA}"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5DA5AD4-365E-4188-BEAA-794B0524E10B}"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3587078F-0F28-41D7-918C-55F4BB2CAAFA}" type="datetimeFigureOut">
              <a:rPr lang="en-US" smtClean="0"/>
              <a:t>12/12/2017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65DA5AD4-365E-4188-BEAA-794B0524E10B}"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587078F-0F28-41D7-918C-55F4BB2CAAFA}" type="datetimeFigureOut">
              <a:rPr lang="en-US" smtClean="0"/>
              <a:t>12/12/2017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5DA5AD4-365E-4188-BEAA-794B0524E10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echterms.com/definition/hardware" TargetMode="External"/><Relationship Id="rId2" Type="http://schemas.openxmlformats.org/officeDocument/2006/relationships/hyperlink" Target="https://techterms.com/definition/operating_system" TargetMode="External"/><Relationship Id="rId1" Type="http://schemas.openxmlformats.org/officeDocument/2006/relationships/slideLayout" Target="../slideLayouts/slideLayout2.xml"/><Relationship Id="rId5" Type="http://schemas.openxmlformats.org/officeDocument/2006/relationships/hyperlink" Target="https://techterms.com/definition/cpu" TargetMode="External"/><Relationship Id="rId4" Type="http://schemas.openxmlformats.org/officeDocument/2006/relationships/hyperlink" Target="https://techterms.com/definition/ra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kernel.ubuntu.com/~kernel-ppa/mainline/v4.14/linux-headers-4.14.0-041400-generic_4.14.0-041400.201711122031_amd64.deb" TargetMode="External"/><Relationship Id="rId2" Type="http://schemas.openxmlformats.org/officeDocument/2006/relationships/hyperlink" Target="http://kernel.ubuntu.com/~kernel-ppa/mainline/v4.14/linux-headers-4.14.0-041400_4.14.0-041400.201711122031_all.deb" TargetMode="External"/><Relationship Id="rId1" Type="http://schemas.openxmlformats.org/officeDocument/2006/relationships/slideLayout" Target="../slideLayouts/slideLayout2.xml"/><Relationship Id="rId4" Type="http://schemas.openxmlformats.org/officeDocument/2006/relationships/hyperlink" Target="http://kernel.ubuntu.com/~kernel-ppa/mainline/v4.14/linux-image-4.14.0-041400-generic_4.14.0-041400.201711122031_amd64.de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52400"/>
            <a:ext cx="8229600" cy="762000"/>
          </a:xfrm>
        </p:spPr>
        <p:txBody>
          <a:bodyPr>
            <a:normAutofit/>
          </a:bodyPr>
          <a:lstStyle/>
          <a:p>
            <a:pPr algn="ctr"/>
            <a:r>
              <a:rPr lang="en-US" sz="3200" b="1" dirty="0" smtClean="0">
                <a:latin typeface="Times New Roman" pitchFamily="18" charset="0"/>
                <a:cs typeface="Times New Roman" pitchFamily="18" charset="0"/>
              </a:rPr>
              <a:t>Kernel Upgradation</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1295400"/>
            <a:ext cx="8305800" cy="3048000"/>
          </a:xfrm>
        </p:spPr>
        <p:txBody>
          <a:bodyPr>
            <a:normAutofit/>
          </a:bodyPr>
          <a:lstStyle/>
          <a:p>
            <a:pPr algn="l">
              <a:buFont typeface="Wingdings" pitchFamily="2" charset="2"/>
              <a:buChar char="q"/>
            </a:pPr>
            <a:r>
              <a:rPr lang="en-US" sz="2400" dirty="0" smtClean="0">
                <a:latin typeface="Candara" pitchFamily="34" charset="0"/>
              </a:rPr>
              <a:t> What </a:t>
            </a:r>
            <a:r>
              <a:rPr lang="en-US" sz="2400" dirty="0" smtClean="0">
                <a:latin typeface="Candara" pitchFamily="34" charset="0"/>
              </a:rPr>
              <a:t>is kernel</a:t>
            </a:r>
          </a:p>
          <a:p>
            <a:pPr algn="l">
              <a:buFont typeface="Wingdings" pitchFamily="2" charset="2"/>
              <a:buChar char="q"/>
            </a:pPr>
            <a:r>
              <a:rPr lang="en-US" sz="2400" dirty="0" smtClean="0">
                <a:latin typeface="Candara" pitchFamily="34" charset="0"/>
              </a:rPr>
              <a:t> Check </a:t>
            </a:r>
            <a:r>
              <a:rPr lang="en-US" sz="2400" dirty="0" smtClean="0">
                <a:latin typeface="Candara" pitchFamily="34" charset="0"/>
              </a:rPr>
              <a:t>the Kernel Version in Linux / Ubuntu</a:t>
            </a:r>
          </a:p>
          <a:p>
            <a:pPr algn="l">
              <a:buFont typeface="Wingdings" pitchFamily="2" charset="2"/>
              <a:buChar char="q"/>
            </a:pPr>
            <a:r>
              <a:rPr lang="en-US" sz="2400" dirty="0" smtClean="0">
                <a:latin typeface="Candara" pitchFamily="34" charset="0"/>
              </a:rPr>
              <a:t> Upgrading </a:t>
            </a:r>
            <a:r>
              <a:rPr lang="en-US" sz="2400" dirty="0" smtClean="0">
                <a:latin typeface="Candara" pitchFamily="34" charset="0"/>
              </a:rPr>
              <a:t>Kernel in Ubuntu </a:t>
            </a:r>
            <a:endParaRPr lang="en-US" sz="2400" dirty="0">
              <a:latin typeface="Candar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andara" pitchFamily="34" charset="0"/>
                <a:cs typeface="Times New Roman" pitchFamily="18" charset="0"/>
              </a:rPr>
              <a:t>What is kernel</a:t>
            </a:r>
            <a:endParaRPr lang="en-US" sz="3200" b="1" dirty="0">
              <a:latin typeface="Candara" pitchFamily="34" charset="0"/>
              <a:cs typeface="Times New Roman" pitchFamily="18" charset="0"/>
            </a:endParaRPr>
          </a:p>
        </p:txBody>
      </p:sp>
      <p:sp>
        <p:nvSpPr>
          <p:cNvPr id="3" name="Content Placeholder 2"/>
          <p:cNvSpPr>
            <a:spLocks noGrp="1"/>
          </p:cNvSpPr>
          <p:nvPr>
            <p:ph sz="quarter" idx="1"/>
          </p:nvPr>
        </p:nvSpPr>
        <p:spPr>
          <a:xfrm>
            <a:off x="457200" y="1752600"/>
            <a:ext cx="8308848" cy="4495800"/>
          </a:xfrm>
        </p:spPr>
        <p:txBody>
          <a:bodyPr>
            <a:normAutofit fontScale="92500" lnSpcReduction="10000"/>
          </a:bodyPr>
          <a:lstStyle/>
          <a:p>
            <a:pPr algn="just"/>
            <a:r>
              <a:rPr lang="en-US" sz="2000" dirty="0" smtClean="0">
                <a:latin typeface="Candara" pitchFamily="34" charset="0"/>
                <a:cs typeface="Times New Roman" pitchFamily="18" charset="0"/>
              </a:rPr>
              <a:t>A kernel is the foundational layer of an </a:t>
            </a:r>
            <a:r>
              <a:rPr lang="en-US" sz="2000" dirty="0" smtClean="0">
                <a:latin typeface="Candara" pitchFamily="34" charset="0"/>
                <a:cs typeface="Times New Roman" pitchFamily="18" charset="0"/>
                <a:hlinkClick r:id="rId2"/>
              </a:rPr>
              <a:t>operating system</a:t>
            </a:r>
            <a:r>
              <a:rPr lang="en-US" sz="2000" dirty="0" smtClean="0">
                <a:latin typeface="Candara" pitchFamily="34" charset="0"/>
                <a:cs typeface="Times New Roman" pitchFamily="18" charset="0"/>
              </a:rPr>
              <a:t> (OS). It functions at </a:t>
            </a:r>
            <a:r>
              <a:rPr lang="en-US" sz="2000" dirty="0" smtClean="0">
                <a:latin typeface="Candara" pitchFamily="34" charset="0"/>
                <a:cs typeface="Times New Roman" pitchFamily="18" charset="0"/>
              </a:rPr>
              <a:t>a </a:t>
            </a:r>
            <a:r>
              <a:rPr lang="en-US" sz="2000" dirty="0" smtClean="0">
                <a:latin typeface="Candara" pitchFamily="34" charset="0"/>
                <a:cs typeface="Times New Roman" pitchFamily="18" charset="0"/>
              </a:rPr>
              <a:t>basic level, communicating with </a:t>
            </a:r>
            <a:r>
              <a:rPr lang="en-US" sz="2000" dirty="0" smtClean="0">
                <a:latin typeface="Candara" pitchFamily="34" charset="0"/>
                <a:cs typeface="Times New Roman" pitchFamily="18" charset="0"/>
                <a:hlinkClick r:id="rId3"/>
              </a:rPr>
              <a:t>hardware</a:t>
            </a:r>
            <a:r>
              <a:rPr lang="en-US" sz="2000" dirty="0" smtClean="0">
                <a:latin typeface="Candara" pitchFamily="34" charset="0"/>
                <a:cs typeface="Times New Roman" pitchFamily="18" charset="0"/>
              </a:rPr>
              <a:t> and managing resources, such as </a:t>
            </a:r>
            <a:r>
              <a:rPr lang="en-US" sz="2000" dirty="0" smtClean="0">
                <a:latin typeface="Candara" pitchFamily="34" charset="0"/>
                <a:cs typeface="Times New Roman" pitchFamily="18" charset="0"/>
                <a:hlinkClick r:id="rId4"/>
              </a:rPr>
              <a:t>RAM</a:t>
            </a:r>
            <a:r>
              <a:rPr lang="en-US" sz="2000" dirty="0" smtClean="0">
                <a:latin typeface="Candara" pitchFamily="34" charset="0"/>
                <a:cs typeface="Times New Roman" pitchFamily="18" charset="0"/>
              </a:rPr>
              <a:t> </a:t>
            </a:r>
            <a:r>
              <a:rPr lang="en-US" sz="2000" dirty="0" smtClean="0">
                <a:latin typeface="Candara" pitchFamily="34" charset="0"/>
                <a:cs typeface="Times New Roman" pitchFamily="18" charset="0"/>
              </a:rPr>
              <a:t>and the </a:t>
            </a:r>
            <a:r>
              <a:rPr lang="en-US" sz="2000" dirty="0" smtClean="0">
                <a:latin typeface="Candara" pitchFamily="34" charset="0"/>
                <a:cs typeface="Times New Roman" pitchFamily="18" charset="0"/>
                <a:hlinkClick r:id="rId5"/>
              </a:rPr>
              <a:t>CPU</a:t>
            </a:r>
            <a:r>
              <a:rPr lang="en-US" sz="2000" dirty="0" smtClean="0">
                <a:latin typeface="Candara" pitchFamily="34" charset="0"/>
                <a:cs typeface="Times New Roman" pitchFamily="18" charset="0"/>
              </a:rPr>
              <a:t>.</a:t>
            </a:r>
          </a:p>
          <a:p>
            <a:pPr algn="just"/>
            <a:r>
              <a:rPr lang="en-US" sz="2000" dirty="0" smtClean="0">
                <a:latin typeface="Candara" pitchFamily="34" charset="0"/>
                <a:cs typeface="Times New Roman" pitchFamily="18" charset="0"/>
              </a:rPr>
              <a:t>The </a:t>
            </a:r>
            <a:r>
              <a:rPr lang="en-US" sz="2000" dirty="0">
                <a:latin typeface="Candara" pitchFamily="34" charset="0"/>
                <a:cs typeface="Times New Roman" pitchFamily="18" charset="0"/>
              </a:rPr>
              <a:t>kernel is the central module of an operating system (OS). It is the part of the operating system that loads first, and it remains in main memory. Because it stays in memory, it is important for the kernel to be as small as possible while still providing all the essential services required by other parts of the operating system and applications. The </a:t>
            </a:r>
            <a:r>
              <a:rPr lang="en-US" sz="2000" dirty="0" err="1">
                <a:latin typeface="Candara" pitchFamily="34" charset="0"/>
                <a:cs typeface="Times New Roman" pitchFamily="18" charset="0"/>
              </a:rPr>
              <a:t>the</a:t>
            </a:r>
            <a:r>
              <a:rPr lang="en-US" sz="2000" dirty="0">
                <a:latin typeface="Candara" pitchFamily="34" charset="0"/>
                <a:cs typeface="Times New Roman" pitchFamily="18" charset="0"/>
              </a:rPr>
              <a:t> kernel code is usually loaded into a protected area of memory to prevent it from being overwritten by programs or other parts of the operating system</a:t>
            </a:r>
            <a:r>
              <a:rPr lang="en-US" sz="2000" dirty="0" smtClean="0">
                <a:latin typeface="Candara" pitchFamily="34" charset="0"/>
                <a:cs typeface="Times New Roman" pitchFamily="18" charset="0"/>
              </a:rPr>
              <a:t>.</a:t>
            </a:r>
          </a:p>
          <a:p>
            <a:pPr algn="just"/>
            <a:r>
              <a:rPr lang="en-US" sz="2000" dirty="0" smtClean="0">
                <a:latin typeface="Candara" pitchFamily="34" charset="0"/>
                <a:cs typeface="Times New Roman" pitchFamily="18" charset="0"/>
              </a:rPr>
              <a:t>Typically</a:t>
            </a:r>
            <a:r>
              <a:rPr lang="en-US" sz="2000" dirty="0">
                <a:latin typeface="Candara" pitchFamily="34" charset="0"/>
                <a:cs typeface="Times New Roman" pitchFamily="18" charset="0"/>
              </a:rPr>
              <a:t>, the kernel is responsible for memory management, process and task management, and disk management. The kernel connects the system hardware to the application software. Every operating system has a kernel. For example the Linux kernel is used numerous operating systems including Linux, FreeBSD, Android and others.</a:t>
            </a:r>
            <a:endParaRPr lang="en-US" sz="2000" dirty="0">
              <a:latin typeface="Candara" pitchFamily="34"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Check the Kernel Version in Linux / </a:t>
            </a:r>
            <a:r>
              <a:rPr lang="en-US" sz="3600" dirty="0" err="1" smtClean="0">
                <a:latin typeface="Times New Roman" pitchFamily="18" charset="0"/>
                <a:cs typeface="Times New Roman" pitchFamily="18" charset="0"/>
              </a:rPr>
              <a:t>Ubuntu</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2057400"/>
            <a:ext cx="8153400" cy="4495800"/>
          </a:xfrm>
        </p:spPr>
        <p:txBody>
          <a:bodyPr>
            <a:normAutofit/>
          </a:bodyPr>
          <a:lstStyle/>
          <a:p>
            <a:pPr>
              <a:buNone/>
            </a:pPr>
            <a:r>
              <a:rPr lang="en-US" sz="2000" b="1" dirty="0" smtClean="0">
                <a:solidFill>
                  <a:schemeClr val="accent1">
                    <a:lumMod val="60000"/>
                    <a:lumOff val="40000"/>
                  </a:schemeClr>
                </a:solidFill>
              </a:rPr>
              <a:t>How to find Ubuntu Linux kernel </a:t>
            </a:r>
            <a:r>
              <a:rPr lang="en-US" sz="2000" b="1" dirty="0" smtClean="0">
                <a:solidFill>
                  <a:schemeClr val="accent1">
                    <a:lumMod val="60000"/>
                    <a:lumOff val="40000"/>
                  </a:schemeClr>
                </a:solidFill>
              </a:rPr>
              <a:t>version</a:t>
            </a:r>
          </a:p>
          <a:p>
            <a:pPr>
              <a:buNone/>
            </a:pPr>
            <a:endParaRPr lang="en-US" sz="2000" b="1" dirty="0" smtClean="0">
              <a:solidFill>
                <a:schemeClr val="accent1">
                  <a:lumMod val="60000"/>
                  <a:lumOff val="40000"/>
                </a:schemeClr>
              </a:solidFill>
            </a:endParaRPr>
          </a:p>
          <a:p>
            <a:pPr>
              <a:buFont typeface="Wingdings" pitchFamily="2" charset="2"/>
              <a:buChar char="q"/>
            </a:pPr>
            <a:r>
              <a:rPr lang="en-US" sz="2000" b="1" dirty="0" smtClean="0">
                <a:latin typeface="Candara" pitchFamily="34" charset="0"/>
              </a:rPr>
              <a:t>Type the following command:</a:t>
            </a:r>
            <a:br>
              <a:rPr lang="en-US" sz="2000" b="1" dirty="0" smtClean="0">
                <a:latin typeface="Candara" pitchFamily="34" charset="0"/>
              </a:rPr>
            </a:br>
            <a:r>
              <a:rPr lang="en-US" sz="2000" b="1" i="1" dirty="0">
                <a:latin typeface="Candara" pitchFamily="34" charset="0"/>
              </a:rPr>
              <a:t>#</a:t>
            </a:r>
            <a:r>
              <a:rPr lang="en-US" sz="2000" b="1" i="1" dirty="0" smtClean="0">
                <a:latin typeface="Candara" pitchFamily="34" charset="0"/>
              </a:rPr>
              <a:t> </a:t>
            </a:r>
            <a:r>
              <a:rPr lang="en-US" sz="2000" b="1" i="1" dirty="0" err="1" smtClean="0">
                <a:latin typeface="Candara" pitchFamily="34" charset="0"/>
              </a:rPr>
              <a:t>uname</a:t>
            </a:r>
            <a:r>
              <a:rPr lang="en-US" sz="2000" b="1" i="1" dirty="0" smtClean="0">
                <a:latin typeface="Candara" pitchFamily="34" charset="0"/>
              </a:rPr>
              <a:t> -r</a:t>
            </a:r>
            <a:r>
              <a:rPr lang="en-US" sz="2000" b="1" dirty="0" smtClean="0">
                <a:latin typeface="Candara" pitchFamily="34" charset="0"/>
              </a:rPr>
              <a:t/>
            </a:r>
            <a:br>
              <a:rPr lang="en-US" sz="2000" b="1" dirty="0" smtClean="0">
                <a:latin typeface="Candara" pitchFamily="34" charset="0"/>
              </a:rPr>
            </a:br>
            <a:r>
              <a:rPr lang="en-US" sz="2000" b="1" dirty="0" smtClean="0">
                <a:latin typeface="Candara" pitchFamily="34" charset="0"/>
              </a:rPr>
              <a:t>Sample outputs:</a:t>
            </a:r>
          </a:p>
          <a:p>
            <a:pPr marL="0" indent="0">
              <a:buNone/>
            </a:pPr>
            <a:r>
              <a:rPr lang="en-US" sz="2000" b="1" dirty="0">
                <a:latin typeface="Candara" pitchFamily="34" charset="0"/>
              </a:rPr>
              <a:t> </a:t>
            </a:r>
            <a:r>
              <a:rPr lang="en-US" sz="2000" b="1" dirty="0" smtClean="0">
                <a:latin typeface="Candara" pitchFamily="34" charset="0"/>
              </a:rPr>
              <a:t>     </a:t>
            </a:r>
            <a:r>
              <a:rPr lang="en-US" sz="2000" b="1" dirty="0" smtClean="0">
                <a:latin typeface="Candara" pitchFamily="34" charset="0"/>
              </a:rPr>
              <a:t>3.2.0-51-generic</a:t>
            </a:r>
            <a:endParaRPr lang="en-US" sz="2000" b="1" dirty="0" smtClean="0">
              <a:latin typeface="Candara" pitchFamily="34" charset="0"/>
            </a:endParaRPr>
          </a:p>
          <a:p>
            <a:pPr>
              <a:buNone/>
            </a:pPr>
            <a:endParaRPr lang="en-US" sz="2000" b="1" dirty="0" smtClean="0">
              <a:latin typeface="Candara" pitchFamily="34" charset="0"/>
            </a:endParaRPr>
          </a:p>
          <a:p>
            <a:pPr>
              <a:buNone/>
            </a:pPr>
            <a:r>
              <a:rPr lang="en-US" sz="2000" b="1" dirty="0" smtClean="0">
                <a:latin typeface="Candara" pitchFamily="34" charset="0"/>
              </a:rPr>
              <a:t>Or </a:t>
            </a:r>
          </a:p>
          <a:p>
            <a:pPr>
              <a:buNone/>
            </a:pPr>
            <a:r>
              <a:rPr lang="en-US" sz="2000" b="1" dirty="0" smtClean="0">
                <a:latin typeface="Candara" pitchFamily="34" charset="0"/>
              </a:rPr>
              <a:t/>
            </a:r>
            <a:br>
              <a:rPr lang="en-US" sz="2000" b="1" dirty="0" smtClean="0">
                <a:latin typeface="Candara" pitchFamily="34" charset="0"/>
              </a:rPr>
            </a:br>
            <a:r>
              <a:rPr lang="en-US" sz="2000" b="1" i="1" dirty="0">
                <a:latin typeface="Candara" pitchFamily="34" charset="0"/>
              </a:rPr>
              <a:t>#</a:t>
            </a:r>
            <a:r>
              <a:rPr lang="en-US" sz="2000" b="1" i="1" dirty="0" smtClean="0">
                <a:latin typeface="Candara" pitchFamily="34" charset="0"/>
              </a:rPr>
              <a:t> </a:t>
            </a:r>
            <a:r>
              <a:rPr lang="en-US" sz="2000" b="1" i="1" dirty="0">
                <a:latin typeface="Candara" pitchFamily="34" charset="0"/>
              </a:rPr>
              <a:t>cat /</a:t>
            </a:r>
            <a:r>
              <a:rPr lang="en-US" sz="2000" b="1" i="1" dirty="0" err="1">
                <a:latin typeface="Candara" pitchFamily="34" charset="0"/>
              </a:rPr>
              <a:t>proc</a:t>
            </a:r>
            <a:r>
              <a:rPr lang="en-US" sz="2000" b="1" i="1" dirty="0">
                <a:latin typeface="Candara" pitchFamily="34" charset="0"/>
              </a:rPr>
              <a:t>/version</a:t>
            </a:r>
            <a:r>
              <a:rPr lang="en-US" sz="2000" dirty="0" smtClean="0"/>
              <a:t/>
            </a:r>
            <a:br>
              <a:rPr lang="en-US" sz="2000"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200" dirty="0" smtClean="0">
                <a:latin typeface="Times New Roman" pitchFamily="18" charset="0"/>
                <a:cs typeface="Times New Roman" pitchFamily="18" charset="0"/>
              </a:rPr>
              <a:t>Upgrading Kernel in </a:t>
            </a:r>
            <a:r>
              <a:rPr lang="en-US" sz="3200" dirty="0" err="1" smtClean="0">
                <a:latin typeface="Times New Roman" pitchFamily="18" charset="0"/>
                <a:cs typeface="Times New Roman" pitchFamily="18" charset="0"/>
              </a:rPr>
              <a:t>Ubuntu</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sp>
        <p:nvSpPr>
          <p:cNvPr id="6" name="Rectangle 5"/>
          <p:cNvSpPr/>
          <p:nvPr/>
        </p:nvSpPr>
        <p:spPr>
          <a:xfrm>
            <a:off x="609600" y="1591270"/>
            <a:ext cx="8077200" cy="923330"/>
          </a:xfrm>
          <a:prstGeom prst="rect">
            <a:avLst/>
          </a:prstGeom>
        </p:spPr>
        <p:txBody>
          <a:bodyPr wrap="square">
            <a:spAutoFit/>
          </a:bodyPr>
          <a:lstStyle/>
          <a:p>
            <a:r>
              <a:rPr lang="en-US" b="1" dirty="0"/>
              <a:t>Step 1: Check Installed Kernel Version</a:t>
            </a:r>
          </a:p>
          <a:p>
            <a:r>
              <a:rPr lang="en-US" dirty="0"/>
              <a:t>To find the current version of installed kernel on our system we can do:</a:t>
            </a:r>
          </a:p>
          <a:p>
            <a:r>
              <a:rPr lang="en-US" dirty="0" smtClean="0"/>
              <a:t>	# </a:t>
            </a:r>
            <a:r>
              <a:rPr lang="en-US" dirty="0" err="1"/>
              <a:t>uname</a:t>
            </a:r>
            <a:r>
              <a:rPr lang="en-US" dirty="0"/>
              <a:t> –</a:t>
            </a:r>
            <a:r>
              <a:rPr lang="en-US" dirty="0" err="1"/>
              <a:t>sr</a:t>
            </a:r>
            <a:endParaRPr lang="en-US" dirty="0"/>
          </a:p>
        </p:txBody>
      </p:sp>
      <p:sp>
        <p:nvSpPr>
          <p:cNvPr id="7" name="Rectangle 6"/>
          <p:cNvSpPr/>
          <p:nvPr/>
        </p:nvSpPr>
        <p:spPr>
          <a:xfrm>
            <a:off x="609601" y="2590800"/>
            <a:ext cx="6705599" cy="369332"/>
          </a:xfrm>
          <a:prstGeom prst="rect">
            <a:avLst/>
          </a:prstGeom>
        </p:spPr>
        <p:txBody>
          <a:bodyPr wrap="square">
            <a:spAutoFit/>
          </a:bodyPr>
          <a:lstStyle/>
          <a:p>
            <a:r>
              <a:rPr lang="en-US" b="1" dirty="0"/>
              <a:t>Step 2: Upgrading Kernel in </a:t>
            </a:r>
            <a:r>
              <a:rPr lang="en-US" b="1" dirty="0" smtClean="0"/>
              <a:t>Ubuntu </a:t>
            </a:r>
            <a:endParaRPr lang="en-US" dirty="0"/>
          </a:p>
        </p:txBody>
      </p:sp>
      <p:sp>
        <p:nvSpPr>
          <p:cNvPr id="8" name="Rectangle 1"/>
          <p:cNvSpPr>
            <a:spLocks noChangeArrowheads="1"/>
          </p:cNvSpPr>
          <p:nvPr/>
        </p:nvSpPr>
        <p:spPr bwMode="auto">
          <a:xfrm>
            <a:off x="685800" y="3198168"/>
            <a:ext cx="79508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effectLst/>
                <a:latin typeface="Arial Unicode MS"/>
                <a:ea typeface="Times New Roman" pitchFamily="18" charset="0"/>
                <a:cs typeface="Courier New" pitchFamily="49" charset="0"/>
              </a:rPr>
              <a:t># </a:t>
            </a:r>
            <a:r>
              <a:rPr kumimoji="0" lang="en-US" sz="1000" b="0" i="0" u="none" strike="noStrike" cap="none" normalizeH="0" baseline="0" dirty="0" err="1" smtClean="0">
                <a:ln>
                  <a:noFill/>
                </a:ln>
                <a:effectLst/>
                <a:latin typeface="Arial Unicode MS"/>
                <a:ea typeface="Times New Roman" pitchFamily="18" charset="0"/>
                <a:cs typeface="Courier New" pitchFamily="49" charset="0"/>
              </a:rPr>
              <a:t>wget</a:t>
            </a:r>
            <a:r>
              <a:rPr kumimoji="0" lang="en-US" sz="1000" b="0" i="0" u="none" strike="noStrike" cap="none" normalizeH="0" baseline="0" dirty="0" smtClean="0">
                <a:ln>
                  <a:noFill/>
                </a:ln>
                <a:effectLst/>
                <a:latin typeface="Arial Unicode MS"/>
                <a:ea typeface="Times New Roman" pitchFamily="18" charset="0"/>
                <a:cs typeface="Courier New" pitchFamily="49" charset="0"/>
              </a:rPr>
              <a:t> </a:t>
            </a:r>
            <a:r>
              <a:rPr kumimoji="0" lang="en-US" sz="1000" b="0" i="0" u="none" strike="noStrike" cap="none" normalizeH="0" baseline="0" dirty="0" smtClean="0">
                <a:ln>
                  <a:noFill/>
                </a:ln>
                <a:effectLst/>
                <a:latin typeface="Arial Unicode MS"/>
                <a:ea typeface="Times New Roman" pitchFamily="18" charset="0"/>
                <a:cs typeface="Courier New" pitchFamily="49" charset="0"/>
                <a:hlinkClick r:id="rId2"/>
              </a:rPr>
              <a:t>http://kernel.ubuntu.com/~kernel-ppa/mainline/v4.14/linux-headers-4.14.0-041400_4.14.0-041400.201711122031_all.deb</a:t>
            </a:r>
            <a:endParaRPr kumimoji="0" lang="en-US" sz="1000" b="0" i="0" u="none" strike="noStrike" cap="none" normalizeH="0" baseline="0" dirty="0" smtClean="0">
              <a:ln>
                <a:noFill/>
              </a:ln>
              <a:effectLst/>
              <a:latin typeface="Arial Unicode MS"/>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effectLst/>
                <a:latin typeface="Arial Unicode MS"/>
                <a:ea typeface="Times New Roman" pitchFamily="18" charset="0"/>
                <a:cs typeface="Courier New" pitchFamily="49" charset="0"/>
              </a:rPr>
              <a:t># </a:t>
            </a:r>
            <a:r>
              <a:rPr kumimoji="0" lang="en-US" sz="1000" b="0" i="0" u="none" strike="noStrike" cap="none" normalizeH="0" baseline="0" dirty="0" err="1" smtClean="0">
                <a:ln>
                  <a:noFill/>
                </a:ln>
                <a:effectLst/>
                <a:latin typeface="Arial Unicode MS"/>
                <a:ea typeface="Times New Roman" pitchFamily="18" charset="0"/>
                <a:cs typeface="Courier New" pitchFamily="49" charset="0"/>
              </a:rPr>
              <a:t>wget</a:t>
            </a:r>
            <a:r>
              <a:rPr kumimoji="0" lang="en-US" sz="1000" b="0" i="0" u="none" strike="noStrike" cap="none" normalizeH="0" baseline="0" dirty="0" smtClean="0">
                <a:ln>
                  <a:noFill/>
                </a:ln>
                <a:effectLst/>
                <a:latin typeface="Arial Unicode MS"/>
                <a:ea typeface="Times New Roman" pitchFamily="18" charset="0"/>
                <a:cs typeface="Courier New" pitchFamily="49" charset="0"/>
              </a:rPr>
              <a:t> </a:t>
            </a:r>
            <a:r>
              <a:rPr kumimoji="0" lang="en-US" sz="1000" b="0" i="0" u="none" strike="noStrike" cap="none" normalizeH="0" baseline="0" dirty="0" smtClean="0">
                <a:ln>
                  <a:noFill/>
                </a:ln>
                <a:effectLst/>
                <a:latin typeface="Arial Unicode MS"/>
                <a:ea typeface="Times New Roman" pitchFamily="18" charset="0"/>
                <a:cs typeface="Courier New" pitchFamily="49" charset="0"/>
                <a:hlinkClick r:id="rId3"/>
              </a:rPr>
              <a:t>http://kernel.ubuntu.com/~kernel-ppa/mainline/v4.14/linux-headers-4.14.0-041400-generic_4.14.0-041400.201711122031_amd64.deb</a:t>
            </a:r>
            <a:endParaRPr kumimoji="0" lang="en-US" sz="1000" b="0" i="0" u="none" strike="noStrike" cap="none" normalizeH="0" baseline="0" dirty="0" smtClean="0">
              <a:ln>
                <a:noFill/>
              </a:ln>
              <a:effectLst/>
              <a:latin typeface="Arial Unicode MS"/>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effectLst/>
                <a:latin typeface="Arial Unicode MS"/>
                <a:ea typeface="Times New Roman" pitchFamily="18" charset="0"/>
                <a:cs typeface="Courier New" pitchFamily="49" charset="0"/>
              </a:rPr>
              <a:t># </a:t>
            </a:r>
            <a:r>
              <a:rPr kumimoji="0" lang="en-US" sz="1000" b="0" i="0" u="none" strike="noStrike" cap="none" normalizeH="0" baseline="0" dirty="0" err="1" smtClean="0">
                <a:ln>
                  <a:noFill/>
                </a:ln>
                <a:effectLst/>
                <a:latin typeface="Arial Unicode MS"/>
                <a:ea typeface="Times New Roman" pitchFamily="18" charset="0"/>
                <a:cs typeface="Courier New" pitchFamily="49" charset="0"/>
              </a:rPr>
              <a:t>wget</a:t>
            </a:r>
            <a:r>
              <a:rPr kumimoji="0" lang="en-US" sz="1000" b="0" i="0" u="none" strike="noStrike" cap="none" normalizeH="0" baseline="0" dirty="0" smtClean="0">
                <a:ln>
                  <a:noFill/>
                </a:ln>
                <a:effectLst/>
                <a:latin typeface="Arial Unicode MS"/>
                <a:ea typeface="Times New Roman" pitchFamily="18" charset="0"/>
                <a:cs typeface="Courier New" pitchFamily="49" charset="0"/>
              </a:rPr>
              <a:t> </a:t>
            </a:r>
            <a:r>
              <a:rPr kumimoji="0" lang="en-US" sz="1000" b="0" i="0" u="none" strike="noStrike" cap="none" normalizeH="0" baseline="0" dirty="0" smtClean="0">
                <a:ln>
                  <a:noFill/>
                </a:ln>
                <a:effectLst/>
                <a:latin typeface="Arial Unicode MS"/>
                <a:ea typeface="Times New Roman" pitchFamily="18" charset="0"/>
                <a:cs typeface="Courier New" pitchFamily="49" charset="0"/>
                <a:hlinkClick r:id="rId4"/>
              </a:rPr>
              <a:t>http://kernel.ubuntu.com/~kernel-ppa/mainline/v4.14/linux-image-4.14.0-041400-generic_4.14.0-041400.201711122031_amd64.deb</a:t>
            </a:r>
            <a:r>
              <a:rPr kumimoji="0" lang="en-US" sz="800" b="0" i="0" u="none" strike="noStrike" cap="none" normalizeH="0" baseline="0" dirty="0" smtClean="0">
                <a:ln>
                  <a:noFill/>
                </a:ln>
                <a:effectLst/>
                <a:latin typeface="Arial" pitchFamily="34" charset="0"/>
                <a:cs typeface="Arial" pitchFamily="34" charset="0"/>
              </a:rPr>
              <a:t> </a:t>
            </a:r>
            <a:endParaRPr kumimoji="0" lang="en-US" sz="1800" b="0" i="0" u="none" strike="noStrike" cap="none" normalizeH="0" baseline="0" dirty="0" smtClean="0">
              <a:ln>
                <a:noFill/>
              </a:ln>
              <a:effectLst/>
              <a:latin typeface="Arial" pitchFamily="34" charset="0"/>
              <a:cs typeface="Arial" pitchFamily="34" charset="0"/>
            </a:endParaRPr>
          </a:p>
        </p:txBody>
      </p:sp>
      <p:sp>
        <p:nvSpPr>
          <p:cNvPr id="13" name="Rectangle 6"/>
          <p:cNvSpPr>
            <a:spLocks noChangeArrowheads="1"/>
          </p:cNvSpPr>
          <p:nvPr/>
        </p:nvSpPr>
        <p:spPr bwMode="auto">
          <a:xfrm>
            <a:off x="685800" y="3928410"/>
            <a:ext cx="8475077"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ourier New" pitchFamily="49" charset="0"/>
              </a:rPr>
              <a:t>Once you’ve downloaded all the above kernel files, now install them as follows:</a:t>
            </a:r>
          </a:p>
          <a:p>
            <a:pPr lvl="0" fontAlgn="base">
              <a:spcBef>
                <a:spcPct val="0"/>
              </a:spcBef>
              <a:spcAft>
                <a:spcPct val="0"/>
              </a:spcAft>
            </a:pPr>
            <a:r>
              <a:rPr lang="en-US" sz="1600" dirty="0">
                <a:latin typeface="Arial" pitchFamily="34" charset="0"/>
                <a:cs typeface="Arial" pitchFamily="34" charset="0"/>
              </a:rPr>
              <a:t># </a:t>
            </a:r>
            <a:r>
              <a:rPr lang="en-US" sz="1600" dirty="0" err="1">
                <a:latin typeface="Arial" pitchFamily="34" charset="0"/>
                <a:cs typeface="Arial" pitchFamily="34" charset="0"/>
              </a:rPr>
              <a:t>sudo</a:t>
            </a:r>
            <a:r>
              <a:rPr lang="en-US" sz="1600" dirty="0">
                <a:latin typeface="Arial" pitchFamily="34" charset="0"/>
                <a:cs typeface="Arial" pitchFamily="34" charset="0"/>
              </a:rPr>
              <a:t> </a:t>
            </a:r>
            <a:r>
              <a:rPr lang="en-US" sz="1600" dirty="0" err="1">
                <a:latin typeface="Arial" pitchFamily="34" charset="0"/>
                <a:cs typeface="Arial" pitchFamily="34" charset="0"/>
              </a:rPr>
              <a:t>dpkg</a:t>
            </a:r>
            <a:r>
              <a:rPr lang="en-US" sz="1600" dirty="0">
                <a:latin typeface="Arial" pitchFamily="34" charset="0"/>
                <a:cs typeface="Arial" pitchFamily="34" charset="0"/>
              </a:rPr>
              <a:t> -i *.deb </a:t>
            </a:r>
            <a:endParaRPr lang="en-US" sz="1600" dirty="0" smtClean="0">
              <a:latin typeface="Arial" pitchFamily="34" charset="0"/>
              <a:cs typeface="Arial" pitchFamily="34" charset="0"/>
            </a:endParaRPr>
          </a:p>
          <a:p>
            <a:pPr lvl="0" fontAlgn="base">
              <a:spcBef>
                <a:spcPct val="0"/>
              </a:spcBef>
              <a:spcAft>
                <a:spcPct val="0"/>
              </a:spcAft>
            </a:pPr>
            <a:endParaRPr lang="en-US" sz="1600" dirty="0" smtClean="0">
              <a:latin typeface="Arial" pitchFamily="34" charset="0"/>
              <a:cs typeface="Arial" pitchFamily="34" charset="0"/>
            </a:endParaRPr>
          </a:p>
          <a:p>
            <a:pPr lvl="0" fontAlgn="base">
              <a:spcBef>
                <a:spcPct val="0"/>
              </a:spcBef>
              <a:spcAft>
                <a:spcPct val="0"/>
              </a:spcAft>
            </a:pPr>
            <a:r>
              <a:rPr lang="en-US" sz="1400" dirty="0">
                <a:latin typeface="Arial" pitchFamily="34" charset="0"/>
                <a:cs typeface="Arial" pitchFamily="34" charset="0"/>
              </a:rPr>
              <a:t>Once the installation is complete, reboot your machine and verify that the new kernel version is being used</a:t>
            </a:r>
            <a:r>
              <a:rPr lang="en-US" sz="1400" dirty="0" smtClean="0">
                <a:latin typeface="Arial" pitchFamily="34" charset="0"/>
                <a:cs typeface="Arial" pitchFamily="34" charset="0"/>
              </a:rPr>
              <a:t>:</a:t>
            </a:r>
          </a:p>
          <a:p>
            <a:pPr lvl="0" fontAlgn="base">
              <a:spcBef>
                <a:spcPct val="0"/>
              </a:spcBef>
              <a:spcAft>
                <a:spcPct val="0"/>
              </a:spcAft>
            </a:pPr>
            <a:r>
              <a:rPr lang="en-US" sz="1600" dirty="0"/>
              <a:t># </a:t>
            </a:r>
            <a:r>
              <a:rPr lang="en-US" sz="1600" dirty="0" err="1"/>
              <a:t>uname</a:t>
            </a:r>
            <a:r>
              <a:rPr lang="en-US" sz="1600" dirty="0"/>
              <a:t> -</a:t>
            </a:r>
            <a:r>
              <a:rPr lang="en-US" sz="1600" dirty="0" err="1"/>
              <a:t>sr</a:t>
            </a:r>
            <a:r>
              <a:rPr lang="en-US" sz="1600" dirty="0"/>
              <a:t> </a:t>
            </a:r>
            <a:endParaRPr lang="en-US" sz="1600" dirty="0" smtClean="0"/>
          </a:p>
          <a:p>
            <a:pPr lvl="0" fontAlgn="base">
              <a:spcBef>
                <a:spcPct val="0"/>
              </a:spcBef>
              <a:spcAft>
                <a:spcPct val="0"/>
              </a:spcAft>
            </a:pPr>
            <a:endParaRPr lang="en-US" sz="1200" dirty="0" smtClean="0"/>
          </a:p>
          <a:p>
            <a:pPr lvl="0" fontAlgn="base">
              <a:spcBef>
                <a:spcPct val="0"/>
              </a:spcBef>
              <a:spcAft>
                <a:spcPct val="0"/>
              </a:spcAft>
            </a:pPr>
            <a:r>
              <a:rPr lang="en-US" sz="1400" dirty="0"/>
              <a:t>And that’s it. You are now using a much more recent kernel version than the one installed by default </a:t>
            </a:r>
            <a:r>
              <a:rPr lang="en-US" sz="1400" dirty="0" smtClean="0"/>
              <a:t>with</a:t>
            </a:r>
          </a:p>
          <a:p>
            <a:pPr lvl="0" fontAlgn="base">
              <a:spcBef>
                <a:spcPct val="0"/>
              </a:spcBef>
              <a:spcAft>
                <a:spcPct val="0"/>
              </a:spcAft>
            </a:pPr>
            <a:r>
              <a:rPr lang="en-US" sz="1400" dirty="0" smtClean="0"/>
              <a:t> </a:t>
            </a:r>
            <a:r>
              <a:rPr lang="en-US" sz="1400" dirty="0"/>
              <a:t>Ubuntu</a:t>
            </a:r>
            <a:r>
              <a:rPr lang="en-US" sz="1200" dirty="0"/>
              <a:t>.</a:t>
            </a:r>
          </a:p>
          <a:p>
            <a:pPr lvl="0" fontAlgn="base">
              <a:spcBef>
                <a:spcPct val="0"/>
              </a:spcBef>
              <a:spcAft>
                <a:spcPct val="0"/>
              </a:spcAft>
            </a:pPr>
            <a:endParaRPr lang="en-US" sz="1200" dirty="0"/>
          </a:p>
          <a:p>
            <a:pPr lvl="0" fontAlgn="base">
              <a:spcBef>
                <a:spcPct val="0"/>
              </a:spcBef>
              <a:spcAft>
                <a:spcPct val="0"/>
              </a:spcAft>
            </a:pPr>
            <a:endParaRPr lang="en-US" sz="1200" dirty="0" smtClean="0"/>
          </a:p>
          <a:p>
            <a:pPr lvl="0" fontAlgn="base">
              <a:spcBef>
                <a:spcPct val="0"/>
              </a:spcBef>
              <a:spcAft>
                <a:spcPct val="0"/>
              </a:spcAf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105</TotalTime>
  <Words>330</Words>
  <Application>Microsoft Office PowerPoint</Application>
  <PresentationFormat>On-screen Show (4:3)</PresentationFormat>
  <Paragraphs>33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Median</vt:lpstr>
      <vt:lpstr>Kernel Upgradation</vt:lpstr>
      <vt:lpstr>What is kernel</vt:lpstr>
      <vt:lpstr>Check the Kernel Version in Linux / Ubuntu</vt:lpstr>
      <vt:lpstr>Upgrading Kernel in Ubuntu </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Kernel Upgradation</dc:title>
  <dc:creator>levitha</dc:creator>
  <cp:lastModifiedBy>Amit</cp:lastModifiedBy>
  <cp:revision>17</cp:revision>
  <dcterms:created xsi:type="dcterms:W3CDTF">2017-12-12T05:36:26Z</dcterms:created>
  <dcterms:modified xsi:type="dcterms:W3CDTF">2017-12-12T09:22:38Z</dcterms:modified>
</cp:coreProperties>
</file>