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MW27ItItECSxrnOm9TRJUFSut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15B1C4-3D17-4AE0-A0C3-B7379C127029}">
  <a:tblStyle styleId="{C715B1C4-3D17-4AE0-A0C3-B7379C1270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85264b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36485264b8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485264b8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6485264b8f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485264b8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36485264b8f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49f051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3649f051b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485264b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36485264b8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485264b8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36485264b8f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485264b8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36485264b8f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485264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36485264b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485264b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6485264b8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485264b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36485264b8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485264b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6485264b8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49eb7f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3649eb7f0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485264b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36485264b8f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485264b8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6485264b8f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317242" y="5143500"/>
            <a:ext cx="7615976" cy="3773987"/>
          </a:xfrm>
          <a:custGeom>
            <a:rect b="b" l="l" r="r" t="t"/>
            <a:pathLst>
              <a:path extrusionOk="0" h="2922004" w="5896658">
                <a:moveTo>
                  <a:pt x="5772197" y="2922004"/>
                </a:moveTo>
                <a:lnTo>
                  <a:pt x="124460" y="2922004"/>
                </a:lnTo>
                <a:cubicBezTo>
                  <a:pt x="55880" y="2922004"/>
                  <a:pt x="0" y="2866124"/>
                  <a:pt x="0" y="279754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772197" y="0"/>
                </a:lnTo>
                <a:cubicBezTo>
                  <a:pt x="5840777" y="0"/>
                  <a:pt x="5896658" y="55880"/>
                  <a:pt x="5896658" y="124460"/>
                </a:cubicBezTo>
                <a:lnTo>
                  <a:pt x="5896658" y="2797544"/>
                </a:lnTo>
                <a:cubicBezTo>
                  <a:pt x="5896658" y="2866124"/>
                  <a:pt x="5840777" y="2922004"/>
                  <a:pt x="5772197" y="2922004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-9525"/>
            <a:ext cx="18288000" cy="3556176"/>
          </a:xfrm>
          <a:custGeom>
            <a:rect b="b" l="l" r="r" t="t"/>
            <a:pathLst>
              <a:path extrusionOk="0" h="3556176" w="18288000">
                <a:moveTo>
                  <a:pt x="0" y="0"/>
                </a:moveTo>
                <a:lnTo>
                  <a:pt x="18288000" y="0"/>
                </a:lnTo>
                <a:lnTo>
                  <a:pt x="18288000" y="3556176"/>
                </a:lnTo>
                <a:lnTo>
                  <a:pt x="0" y="35561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3435" l="0" r="0" t="-11648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671775" y="4755675"/>
            <a:ext cx="17079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rPr>
              <a:t>A gamificação na educação profissional e tecnológica: elementos de jogo e suas contribuições para o engajamento.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485264b8f_0_55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72" name="Google Shape;172;g36485264b8f_0_55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g36485264b8f_0_55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36485264b8f_0_55"/>
          <p:cNvGrpSpPr/>
          <p:nvPr/>
        </p:nvGrpSpPr>
        <p:grpSpPr>
          <a:xfrm>
            <a:off x="5238575" y="3390851"/>
            <a:ext cx="7810876" cy="4266397"/>
            <a:chOff x="-1" y="-38100"/>
            <a:chExt cx="10414501" cy="5688530"/>
          </a:xfrm>
        </p:grpSpPr>
        <p:sp>
          <p:nvSpPr>
            <p:cNvPr id="175" name="Google Shape;175;g36485264b8f_0_55"/>
            <p:cNvSpPr txBox="1"/>
            <p:nvPr/>
          </p:nvSpPr>
          <p:spPr>
            <a:xfrm>
              <a:off x="0" y="-38100"/>
              <a:ext cx="10414500" cy="18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8"/>
                <a:buFont typeface="Arial"/>
                <a:buNone/>
              </a:pPr>
              <a:r>
                <a:rPr b="1" i="0" lang="en-US" sz="92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RESULTADOS</a:t>
              </a:r>
              <a:endParaRPr b="0" i="0" sz="90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6485264b8f_0_55"/>
            <p:cNvSpPr txBox="1"/>
            <p:nvPr/>
          </p:nvSpPr>
          <p:spPr>
            <a:xfrm>
              <a:off x="-1" y="2400530"/>
              <a:ext cx="10414500" cy="32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9"/>
                <a:buFont typeface="Arial"/>
                <a:buNone/>
              </a:pP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15 artigos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analisados: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➔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44 elementos identificados;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➔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Destaques: </a:t>
              </a: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progressão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(14 citações), </a:t>
              </a: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tarefas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(12 citações), </a:t>
              </a: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pontos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, </a:t>
              </a: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medalhas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, </a:t>
              </a: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tabelas de liderança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e </a:t>
              </a: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recompensas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(11 citações cada).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485264b8f_0_86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82" name="Google Shape;182;g36485264b8f_0_86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g36485264b8f_0_86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g36485264b8f_0_86"/>
          <p:cNvGrpSpPr/>
          <p:nvPr/>
        </p:nvGrpSpPr>
        <p:grpSpPr>
          <a:xfrm>
            <a:off x="5238576" y="3390851"/>
            <a:ext cx="7810875" cy="6126083"/>
            <a:chOff x="0" y="-38100"/>
            <a:chExt cx="10414500" cy="8168110"/>
          </a:xfrm>
        </p:grpSpPr>
        <p:sp>
          <p:nvSpPr>
            <p:cNvPr id="185" name="Google Shape;185;g36485264b8f_0_86"/>
            <p:cNvSpPr txBox="1"/>
            <p:nvPr/>
          </p:nvSpPr>
          <p:spPr>
            <a:xfrm>
              <a:off x="0" y="-38100"/>
              <a:ext cx="10414500" cy="18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8"/>
                <a:buFont typeface="Arial"/>
                <a:buNone/>
              </a:pPr>
              <a:r>
                <a:rPr b="1" i="0" lang="en-US" sz="92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RESULTADOS</a:t>
              </a:r>
              <a:endParaRPr b="0" i="0" sz="90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6485264b8f_0_86"/>
            <p:cNvSpPr txBox="1"/>
            <p:nvPr/>
          </p:nvSpPr>
          <p:spPr>
            <a:xfrm>
              <a:off x="0" y="2811910"/>
              <a:ext cx="10414500" cy="531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➔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esses elementos, presentes em mais de 66% dos estudos, estão intimamente associados à autonomia e competência, características desejáveis na EPT.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➔"/>
              </a:pP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progressão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: permite aos alunos visualizarem seu avanço,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➔"/>
              </a:pP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tarefas e recompensas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: incentivam a participação ativa.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➔"/>
              </a:pP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sistemas de pontuação e feedback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: estimulam a competência, podendo medir acertos e tempo de resposta, favorecendo a melhoria contínua.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485264b8f_0_66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92" name="Google Shape;192;g36485264b8f_0_66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g36485264b8f_0_66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g36485264b8f_0_66"/>
          <p:cNvGrpSpPr/>
          <p:nvPr/>
        </p:nvGrpSpPr>
        <p:grpSpPr>
          <a:xfrm>
            <a:off x="5238576" y="3390851"/>
            <a:ext cx="7810875" cy="6338108"/>
            <a:chOff x="0" y="-38100"/>
            <a:chExt cx="10414500" cy="8450810"/>
          </a:xfrm>
        </p:grpSpPr>
        <p:sp>
          <p:nvSpPr>
            <p:cNvPr id="195" name="Google Shape;195;g36485264b8f_0_66"/>
            <p:cNvSpPr txBox="1"/>
            <p:nvPr/>
          </p:nvSpPr>
          <p:spPr>
            <a:xfrm>
              <a:off x="0" y="-38100"/>
              <a:ext cx="10414500" cy="19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28"/>
                <a:buFont typeface="Arial"/>
                <a:buNone/>
              </a:pPr>
              <a:r>
                <a:rPr b="1" i="0" lang="en-US" sz="93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CONCLUSÃO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6485264b8f_0_66"/>
            <p:cNvSpPr txBox="1"/>
            <p:nvPr/>
          </p:nvSpPr>
          <p:spPr>
            <a:xfrm>
              <a:off x="0" y="2405510"/>
              <a:ext cx="10414500" cy="60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A gamificação na EPT mostra-se como uma estratégia poderosa para enfrentar desafios educacionais modernos, promovendo motivação e engajamento por meio de elementos como progressão, tarefas, pontos e recompensas. 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No que tange à aplicação prática, o estudo serve como base para a introdução de elementos de jogos em atividades </a:t>
              </a: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de ensino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, de acordo com os objetivos almejados. </a:t>
              </a:r>
              <a:endParaRPr b="1" sz="2399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49f051b77_0_0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202" name="Google Shape;202;g3649f051b77_0_0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g3649f051b77_0_0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g3649f051b77_0_0"/>
          <p:cNvGrpSpPr/>
          <p:nvPr/>
        </p:nvGrpSpPr>
        <p:grpSpPr>
          <a:xfrm>
            <a:off x="5238576" y="3390851"/>
            <a:ext cx="7810875" cy="4270133"/>
            <a:chOff x="0" y="-38100"/>
            <a:chExt cx="10414500" cy="5693510"/>
          </a:xfrm>
        </p:grpSpPr>
        <p:sp>
          <p:nvSpPr>
            <p:cNvPr id="205" name="Google Shape;205;g3649f051b77_0_0"/>
            <p:cNvSpPr txBox="1"/>
            <p:nvPr/>
          </p:nvSpPr>
          <p:spPr>
            <a:xfrm>
              <a:off x="0" y="-38100"/>
              <a:ext cx="10414500" cy="19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28"/>
                <a:buFont typeface="Arial"/>
                <a:buNone/>
              </a:pPr>
              <a:r>
                <a:rPr b="1" i="0" lang="en-US" sz="93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CONCLUSÃO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649f051b77_0_0"/>
            <p:cNvSpPr txBox="1"/>
            <p:nvPr/>
          </p:nvSpPr>
          <p:spPr>
            <a:xfrm>
              <a:off x="0" y="2405510"/>
              <a:ext cx="10414500" cy="32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45720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Trabalhos futuros:</a:t>
              </a:r>
              <a:endParaRPr b="1" sz="2399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estudos sobre a </a:t>
              </a: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inserção</a:t>
              </a: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de diferentes quantidades de elementos e seus efeitos na aprendizagem; e</a:t>
              </a:r>
              <a:endParaRPr b="1" sz="2399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análise </a:t>
              </a: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quantitativa</a:t>
              </a: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da influência de cada elemento na aprendizagem.</a:t>
              </a:r>
              <a:endParaRPr b="1" sz="2399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485264b8f_1_0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212" name="Google Shape;212;g36485264b8f_1_0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g36485264b8f_1_0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g36485264b8f_1_0"/>
          <p:cNvGrpSpPr/>
          <p:nvPr/>
        </p:nvGrpSpPr>
        <p:grpSpPr>
          <a:xfrm>
            <a:off x="5238576" y="3390851"/>
            <a:ext cx="7810875" cy="6586658"/>
            <a:chOff x="0" y="-38100"/>
            <a:chExt cx="10414500" cy="8782210"/>
          </a:xfrm>
        </p:grpSpPr>
        <p:sp>
          <p:nvSpPr>
            <p:cNvPr id="215" name="Google Shape;215;g36485264b8f_1_0"/>
            <p:cNvSpPr txBox="1"/>
            <p:nvPr/>
          </p:nvSpPr>
          <p:spPr>
            <a:xfrm>
              <a:off x="0" y="-38100"/>
              <a:ext cx="104145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428"/>
                <a:buFont typeface="Arial"/>
                <a:buNone/>
              </a:pPr>
              <a:r>
                <a:rPr b="1" i="0" lang="en-US" sz="84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REFERÊNCIAS</a:t>
              </a:r>
              <a:endPara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36485264b8f_1_0"/>
            <p:cNvSpPr txBox="1"/>
            <p:nvPr/>
          </p:nvSpPr>
          <p:spPr>
            <a:xfrm>
              <a:off x="0" y="2202310"/>
              <a:ext cx="10414500" cy="65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BOHNÉ, T.; HEINE, I.; MUELLER, F.; ZUERCHER, P. D. J.; EGER, V. M. Gamification Intensity in Web-Based Virtual Training Environments and Its Effect on Learning. IEEE Transactions on Learning Technologies, [s. l.], v. 16, n. 5, p. 603-618, out. 2023. DOI: 10.1109/TLT.2022.3208936. Disponível em: https://ieeexplore.ieee.org/document/9900448.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BROHOLM, R.; CHRISTENSEN, M.; SØRENSEN, L. T. Exploring Gamification Elements to Enhance User Motivation in a Cyber Security Learning PlatformThrough Focus Group Interviews. In: 2022 IEEE European Symposium On Security And Privacy Workshops, 7., 2022, Genoa, Itália. Proceedings [...]. Genoa: IEEE, 2022. p. 470-476. DOI: 10.1109/EuroSPW55150.2022.00056. Disponível em: https://ieeexplore.ieee.org/document/9799295.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DONG, X.; WALCOTT, T. H.; Li, Y.; PAN, M.; GAO, Y.; DONG, A. A New Approach to XR Education: Student-Centred Learning and Gamification in Electric Power Training. In: 2024 ASU International Conference In Emerging Technologies For Sustainability And Intelligent Systems, 2024, Manama, Bahrein. Proceedings [...]. Manama,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Bahrain: IEEE, 2024. p. 1877-1882. DOI: 10.1109/ICETSIS61505.2024.10459690. Disponível em: https://ieeexplore.ieee.org/document/10459690.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HAMMERSCHALL, U. A gamification framework for long-term engagement in education based on self determination theory and the transtheoretical model of change. In: IEEE Global Engineering Education Conference, 2019, Dubai, Emirados Árabes Unidos. Proceedings [...]. Dubai, Emirados Árabes Unidos: IEEE, 2019. p. 95-101. DOI: 10.1109/EDUCON.2019.8725251. Disponível em: https://ieeexplore.ieee.org/document/8725251.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485264b8f_1_10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222" name="Google Shape;222;g36485264b8f_1_10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g36485264b8f_1_10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g36485264b8f_1_10"/>
          <p:cNvGrpSpPr/>
          <p:nvPr/>
        </p:nvGrpSpPr>
        <p:grpSpPr>
          <a:xfrm>
            <a:off x="5238576" y="3390851"/>
            <a:ext cx="7810875" cy="7060283"/>
            <a:chOff x="0" y="-38100"/>
            <a:chExt cx="10414500" cy="9413710"/>
          </a:xfrm>
        </p:grpSpPr>
        <p:sp>
          <p:nvSpPr>
            <p:cNvPr id="225" name="Google Shape;225;g36485264b8f_1_10"/>
            <p:cNvSpPr txBox="1"/>
            <p:nvPr/>
          </p:nvSpPr>
          <p:spPr>
            <a:xfrm>
              <a:off x="0" y="-38100"/>
              <a:ext cx="104145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428"/>
                <a:buFont typeface="Arial"/>
                <a:buNone/>
              </a:pPr>
              <a:r>
                <a:rPr b="1" i="0" lang="en-US" sz="84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REFERÊNCIAS</a:t>
              </a:r>
              <a:endPara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6485264b8f_1_10"/>
            <p:cNvSpPr txBox="1"/>
            <p:nvPr/>
          </p:nvSpPr>
          <p:spPr>
            <a:xfrm>
              <a:off x="0" y="2202310"/>
              <a:ext cx="10414500" cy="71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MATA, O.; MENDEZ, I.; AGUILAR, M.; PONCE, P.; MOLINA, A. A Methodology to Motivate Students to Develop Transversal Competencies in Academic Courses Based on the Theory of Planned Behavior by using Gamification and ANNs. In: IEEE 10th International Conference on Technology for Education, 10., 2019, Goa, Índia. Proceedings [...]. Goa, Índia: IEEE, 2019. p. 174-177.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DOI: 10.1109/T4E.2019.00041. Disponível em: https://ieeexplore.ieee.org/document/8983747.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MOREIRA, F.; FERREIRA, M. J.; ESCUDERO, D. F.; PEREIRA, C. S.; DURAO, N. Teaching and learning Modelling and Specification based on gamification. In: 15th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Iberian Conference On Information Systems And Technologies (CISTI), 15., 2020, Sevilha, Espanha. Proceedings [...]. Sevilha, Espanha: IEEE, 2020, p. 1-6. DOI: 10.23919/CISTI49556.2020.9140829. Disponível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em: https://ieeexplore.ieee.org/document/9140829.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OROZOVA, D.; HADZHIKOLEVA, S.; HADZHIKOLEV, E. A Course Gamification Model for the Development of Higher Order Thinking Skills. In: 44th International Convention On Information, Communication And Electronic Technology, 44., 2021, Opatija, Croácia. Proceedings [...]. Opatija, Croácia: IEEE, 2021. p. 1541-1546. DOI: 10.23919/MIPRO52101.2021.9597151.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Disponível em: https://ieeexplore.ieee.org/document/9597151.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RAHAYU, F. S.; NUGROHO, L. E.; FERDIANA, R. E-Learning Gamification Model using Video Game Elements that Influence Engagement or Addiction. In: 2022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INTERNATIONAL SEMINAR ON INTELLIGENT TECHNOLOGY AND ITS APPLICATIONS: Advanced Innovations of Electrical Systems for Humanity, 2022, Surabaya, Indonesia. Proceedings [...]. Surabaya, Indonesia: IEEE, 2022. p. 220-226. DOI: 10.1109/ISITIA56226.2022.9855202. Disponível em: https://ieeexplore.ieee.org/document/9855202/.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485264b8f_1_19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232" name="Google Shape;232;g36485264b8f_1_19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g36485264b8f_1_19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g36485264b8f_1_19"/>
          <p:cNvGrpSpPr/>
          <p:nvPr/>
        </p:nvGrpSpPr>
        <p:grpSpPr>
          <a:xfrm>
            <a:off x="5238576" y="3390851"/>
            <a:ext cx="7810875" cy="6112808"/>
            <a:chOff x="0" y="-38100"/>
            <a:chExt cx="10414500" cy="8150410"/>
          </a:xfrm>
        </p:grpSpPr>
        <p:sp>
          <p:nvSpPr>
            <p:cNvPr id="235" name="Google Shape;235;g36485264b8f_1_19"/>
            <p:cNvSpPr txBox="1"/>
            <p:nvPr/>
          </p:nvSpPr>
          <p:spPr>
            <a:xfrm>
              <a:off x="0" y="-38100"/>
              <a:ext cx="104145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428"/>
                <a:buFont typeface="Arial"/>
                <a:buNone/>
              </a:pPr>
              <a:r>
                <a:rPr b="1" i="0" lang="en-US" sz="84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REFERÊNCIAS</a:t>
              </a:r>
              <a:endPara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36485264b8f_1_19"/>
            <p:cNvSpPr txBox="1"/>
            <p:nvPr/>
          </p:nvSpPr>
          <p:spPr>
            <a:xfrm>
              <a:off x="0" y="2202310"/>
              <a:ext cx="10414500" cy="59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SIENA, O.; BRAGA, A. A.; OLIVEIRA, C. M. de; CARVALHO, E. M. de. Metodologia da Pesquisa Científica e Elementos para Elaboração e Apresentação de Trabalhos Acadêmicos. Belo Horizonte: Editora Poisson, 2024. Disponível em: https://poisson.com.br/2018/produto/metodologia-da-pesquisa-cientifica-e-elementos-para-elaboracao-e-apresentacao-de-trabalhos-academicos. Acesso em 25 fev. 2025.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SOTIROV, M.; PETROVA, V. The Nine-Steps Gamification Process: Increasing Student Engagement in LMS. In: 2023 International Conference Automatics And Informatics, 2023, Varna, Bulgária. Proceedings [...]. Varna, Bulgária: IEEE, 2023. p. 496-501. DOI: 10.1109/ICAI58806.2023.10339063. Disponível em: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https://ieeexplore.ieee.org/document/10339063.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ZAMAHSARI, G. K.; ROMADHON, S.; AMALIA, M. N.; RIFAH, L.; PRIHATINI, A.; SAPUTRA, A. W. A Review in E-Learning Context: Gamification Elements for Language Learning. In: 2023 International Conference On Technology, Engineering, And Computing Applications, 2023, Semarang, Indonésia. Proceedings [...]. Semarang, Indonésia: IEEE, 2024. p. 1-5. DOI: 10.1109/ICTECA60133.2023.10490919. Disponível em: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https://ieeexplore.ieee.org/document/10490919.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0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ZHAO, D.; PLAYFOOT, J.; NICOLA, C. de; GUARINO, G.; BRATU, M.; SALVADORE, F. di; MUNTEAN, G. M. An Innovative Multi-Layer Gamification Framework for Improved STEM Learning Experience. IEEE Access, [s. l.], v. 10, p. 3879-3889, dez. 2021. DOI: 10.1109/ACCESS.2021.3139729. Disponível em: https://ieeexplore.ieee.org/document/9666866. Acesso em: 15 mai. 2024.</a:t>
              </a:r>
              <a:endParaRPr b="1" i="0" sz="10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914697" y="793573"/>
            <a:ext cx="16458607" cy="8699854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92" name="Google Shape;92;p3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3"/>
          <p:cNvSpPr/>
          <p:nvPr/>
        </p:nvSpPr>
        <p:spPr>
          <a:xfrm>
            <a:off x="3859675" y="-100"/>
            <a:ext cx="10411200" cy="10287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5238575" y="3390851"/>
            <a:ext cx="7810876" cy="5103947"/>
            <a:chOff x="-1" y="-38100"/>
            <a:chExt cx="10414501" cy="6805262"/>
          </a:xfrm>
        </p:grpSpPr>
        <p:sp>
          <p:nvSpPr>
            <p:cNvPr id="95" name="Google Shape;95;p3"/>
            <p:cNvSpPr txBox="1"/>
            <p:nvPr/>
          </p:nvSpPr>
          <p:spPr>
            <a:xfrm>
              <a:off x="0" y="-38100"/>
              <a:ext cx="10414500" cy="19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28"/>
                <a:buFont typeface="Arial"/>
                <a:buNone/>
              </a:pPr>
              <a:r>
                <a:rPr b="1" lang="en-US" sz="9628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SUMÁRIO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 txBox="1"/>
            <p:nvPr/>
          </p:nvSpPr>
          <p:spPr>
            <a:xfrm>
              <a:off x="-1" y="2827862"/>
              <a:ext cx="10414500" cy="3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0936" lvl="0" marL="22860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AutoNum type="arabicPeriod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INTRODUÇÃO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22860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AutoNum type="arabicPeriod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OBJETIVO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22860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AutoNum type="arabicPeriod"/>
              </a:pP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TEORIAS E </a:t>
              </a: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ELEMENTOS</a:t>
              </a: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DE JOGO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22860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AutoNum type="arabicPeriod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METODOLOGIA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22860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AutoNum type="arabicPeriod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RESULTADOS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22860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AutoNum type="arabicPeriod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CONCLUSÃO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485264b8f_0_0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02" name="Google Shape;102;g36485264b8f_0_0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g36485264b8f_0_0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g36485264b8f_0_0"/>
          <p:cNvGrpSpPr/>
          <p:nvPr/>
        </p:nvGrpSpPr>
        <p:grpSpPr>
          <a:xfrm>
            <a:off x="5238575" y="3390851"/>
            <a:ext cx="7810876" cy="6792748"/>
            <a:chOff x="-1" y="-38100"/>
            <a:chExt cx="10414501" cy="9056999"/>
          </a:xfrm>
        </p:grpSpPr>
        <p:sp>
          <p:nvSpPr>
            <p:cNvPr id="105" name="Google Shape;105;g36485264b8f_0_0"/>
            <p:cNvSpPr txBox="1"/>
            <p:nvPr/>
          </p:nvSpPr>
          <p:spPr>
            <a:xfrm>
              <a:off x="0" y="-38100"/>
              <a:ext cx="10414500" cy="17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628"/>
                <a:buFont typeface="Arial"/>
                <a:buNone/>
              </a:pPr>
              <a:r>
                <a:rPr b="1" i="0" lang="en-US" sz="86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INTRODUÇÃO</a:t>
              </a:r>
              <a:endPara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6485264b8f_0_0"/>
            <p:cNvSpPr txBox="1"/>
            <p:nvPr/>
          </p:nvSpPr>
          <p:spPr>
            <a:xfrm>
              <a:off x="-1" y="1871399"/>
              <a:ext cx="10414500" cy="71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1" i="0" lang="en-US" sz="25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GAMIFICAÇÃO</a:t>
              </a:r>
              <a:endParaRPr b="1" i="0" sz="25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Utilização de elementos de jogo em diferentes contextos.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Aplicações: comércio, midia social, ensino, etc.</a:t>
              </a:r>
              <a:endParaRPr b="1" sz="2399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Promove engajamento e motivação.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Ajuda a superar desafios como o desinteresse e a apatia dos estudantes.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Transforma o comportamento dos aprendizes, tornando o processo educacional mais dinâmico e envolvente.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Ajuda a trabalhar conteúdos de elevada complexidade e alto risco.</a:t>
              </a:r>
              <a:endParaRPr b="1" sz="2399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485264b8f_0_9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12" name="Google Shape;112;g36485264b8f_0_9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g36485264b8f_0_9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g36485264b8f_0_9"/>
          <p:cNvGrpSpPr/>
          <p:nvPr/>
        </p:nvGrpSpPr>
        <p:grpSpPr>
          <a:xfrm>
            <a:off x="5238575" y="3390851"/>
            <a:ext cx="7810876" cy="4184049"/>
            <a:chOff x="-1" y="-38100"/>
            <a:chExt cx="10414501" cy="5578732"/>
          </a:xfrm>
        </p:grpSpPr>
        <p:sp>
          <p:nvSpPr>
            <p:cNvPr id="115" name="Google Shape;115;g36485264b8f_0_9"/>
            <p:cNvSpPr txBox="1"/>
            <p:nvPr/>
          </p:nvSpPr>
          <p:spPr>
            <a:xfrm>
              <a:off x="0" y="-38100"/>
              <a:ext cx="10414500" cy="19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28"/>
                <a:buFont typeface="Arial"/>
                <a:buNone/>
              </a:pPr>
              <a:r>
                <a:rPr b="1" i="0" lang="en-US" sz="96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OBJETIVO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36485264b8f_0_9"/>
            <p:cNvSpPr txBox="1"/>
            <p:nvPr/>
          </p:nvSpPr>
          <p:spPr>
            <a:xfrm>
              <a:off x="-1" y="2766832"/>
              <a:ext cx="10414500" cy="27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1" i="0" lang="en-US" sz="25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Identificar os elementos de jogo mais utilizados na gamificação aplicada ao ensino superior e à EPT, analisando suas contribuições para a motivação intrínseca e o engajamento em contextos profissionais.</a:t>
              </a:r>
              <a:endParaRPr b="1" i="0" sz="25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485264b8f_0_22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22" name="Google Shape;122;g36485264b8f_0_22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g36485264b8f_0_22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g36485264b8f_0_22"/>
          <p:cNvGrpSpPr/>
          <p:nvPr/>
        </p:nvGrpSpPr>
        <p:grpSpPr>
          <a:xfrm>
            <a:off x="5238575" y="3390851"/>
            <a:ext cx="7810876" cy="5027647"/>
            <a:chOff x="-1" y="-38100"/>
            <a:chExt cx="10414501" cy="6703529"/>
          </a:xfrm>
        </p:grpSpPr>
        <p:sp>
          <p:nvSpPr>
            <p:cNvPr id="125" name="Google Shape;125;g36485264b8f_0_22"/>
            <p:cNvSpPr txBox="1"/>
            <p:nvPr/>
          </p:nvSpPr>
          <p:spPr>
            <a:xfrm>
              <a:off x="0" y="-38100"/>
              <a:ext cx="104145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428"/>
                <a:buFont typeface="Arial"/>
                <a:buNone/>
              </a:pPr>
              <a:r>
                <a:rPr b="1" i="0" lang="en-US" sz="84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TEORIAS</a:t>
              </a:r>
              <a:endParaRPr b="0" i="0" sz="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6485264b8f_0_22"/>
            <p:cNvSpPr txBox="1"/>
            <p:nvPr/>
          </p:nvSpPr>
          <p:spPr>
            <a:xfrm>
              <a:off x="-1" y="2726129"/>
              <a:ext cx="10414500" cy="3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FLOW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-&gt; atividades desafiadoras, alinhadas às habilidades dos alunos, promovem maior envolvimento e satisfação (desafios alcanç</a:t>
              </a:r>
              <a:r>
                <a:rPr b="1" lang="en-US" sz="2399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áveis).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Autodeterminação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-&gt; necessidade de ambientes que estimulem a autonomia e a competência para sustentar o engajamento a longo prazo.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485264b8f_0_31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32" name="Google Shape;132;g36485264b8f_0_31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g36485264b8f_0_31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36485264b8f_0_31"/>
          <p:cNvGrpSpPr/>
          <p:nvPr/>
        </p:nvGrpSpPr>
        <p:grpSpPr>
          <a:xfrm>
            <a:off x="5238575" y="3390851"/>
            <a:ext cx="7810876" cy="5664673"/>
            <a:chOff x="-1" y="-38100"/>
            <a:chExt cx="10414501" cy="7552897"/>
          </a:xfrm>
        </p:grpSpPr>
        <p:sp>
          <p:nvSpPr>
            <p:cNvPr id="135" name="Google Shape;135;g36485264b8f_0_31"/>
            <p:cNvSpPr txBox="1"/>
            <p:nvPr/>
          </p:nvSpPr>
          <p:spPr>
            <a:xfrm>
              <a:off x="0" y="-38100"/>
              <a:ext cx="10414500" cy="15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8"/>
                <a:buFont typeface="Arial"/>
                <a:buNone/>
              </a:pPr>
              <a:r>
                <a:rPr b="1" i="0" lang="en-US" sz="77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Elementos de Jogo</a:t>
              </a:r>
              <a:endParaRPr b="0" i="0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6485264b8f_0_31"/>
            <p:cNvSpPr txBox="1"/>
            <p:nvPr/>
          </p:nvSpPr>
          <p:spPr>
            <a:xfrm>
              <a:off x="-1" y="2196997"/>
              <a:ext cx="10414500" cy="53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★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Pontos, medalhas e tabelas de classificação como incentivadores do engajamento;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★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Progressão de nível, tarefas com tempo limitado e narrativas;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★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Relevância de pontos, emblemas, tabelas de liderança e feedback no ensino superior.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★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Esses elementos, quando alinhados aos objetivos pedagógicos, potencializam a formação profissional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49eb7f060_0_0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42" name="Google Shape;142;g3649eb7f060_0_0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g3649eb7f060_0_0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649eb7f060_0_0"/>
          <p:cNvSpPr txBox="1"/>
          <p:nvPr/>
        </p:nvSpPr>
        <p:spPr>
          <a:xfrm>
            <a:off x="5238576" y="5528359"/>
            <a:ext cx="7810875" cy="36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rgbClr val="511A54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145" name="Google Shape;145;g3649eb7f060_0_0"/>
          <p:cNvGraphicFramePr/>
          <p:nvPr/>
        </p:nvGraphicFramePr>
        <p:xfrm>
          <a:off x="3321980" y="31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{C715B1C4-3D17-4AE0-A0C3-B7379C127029}</a:tableStyleId>
              </a:tblPr>
              <a:tblGrid>
                <a:gridCol w="5936275"/>
                <a:gridCol w="5975975"/>
              </a:tblGrid>
              <a:tr h="66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Elementos da Motivação Intrínseca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Elemento de Jogo Apropriado</a:t>
                      </a:r>
                      <a:endParaRPr b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Autonomia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Nível</a:t>
                      </a: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desbloquear um nível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escolha significativa, </a:t>
                      </a: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barra de progresso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árvore de habilidades, mundo de avatar, narrativa, </a:t>
                      </a: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tabelas de classificação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integração, missões, missão, vidas.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Competência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Emblemas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tabelas de classificação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gráficos de desempenho, </a:t>
                      </a: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pontos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XP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notas, nível, painéis.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Conectividade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marR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Trabalho colaborativo, competição, </a:t>
                      </a: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emblemas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status social, </a:t>
                      </a:r>
                      <a:r>
                        <a:rPr b="1" lang="en-US" sz="20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tabelas de classificação</a:t>
                      </a: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missões, enredo, avatar, companheiros de equipe.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Propósito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Mapa Virtual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g3649eb7f060_0_0"/>
          <p:cNvSpPr txBox="1"/>
          <p:nvPr/>
        </p:nvSpPr>
        <p:spPr>
          <a:xfrm>
            <a:off x="7295533" y="8164800"/>
            <a:ext cx="389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0215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Moreira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 2020.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485264b8f_0_42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52" name="Google Shape;152;g36485264b8f_0_42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g36485264b8f_0_42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g36485264b8f_0_42"/>
          <p:cNvGrpSpPr/>
          <p:nvPr/>
        </p:nvGrpSpPr>
        <p:grpSpPr>
          <a:xfrm>
            <a:off x="5238576" y="3390851"/>
            <a:ext cx="7810875" cy="6286433"/>
            <a:chOff x="0" y="-38100"/>
            <a:chExt cx="10414500" cy="8381910"/>
          </a:xfrm>
        </p:grpSpPr>
        <p:sp>
          <p:nvSpPr>
            <p:cNvPr id="155" name="Google Shape;155;g36485264b8f_0_42"/>
            <p:cNvSpPr txBox="1"/>
            <p:nvPr/>
          </p:nvSpPr>
          <p:spPr>
            <a:xfrm>
              <a:off x="0" y="-38100"/>
              <a:ext cx="10414500" cy="15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8"/>
                <a:buFont typeface="Arial"/>
                <a:buNone/>
              </a:pPr>
              <a:r>
                <a:rPr b="1" i="0" lang="en-US" sz="77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METODOLOGIA</a:t>
              </a:r>
              <a:endParaRPr b="0" i="0" sz="71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6485264b8f_0_42"/>
            <p:cNvSpPr txBox="1"/>
            <p:nvPr/>
          </p:nvSpPr>
          <p:spPr>
            <a:xfrm>
              <a:off x="0" y="2303910"/>
              <a:ext cx="10414500" cy="60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Revisão sistemática para mapear elementos de gamificação aplicados ao ensino superior;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Base de Dados: IEEE;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DESCRITORES: </a:t>
              </a:r>
              <a:r>
                <a:rPr b="1" i="0" lang="en-US" sz="19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("Document Title":serious game OR "Document Title":gamification) AND ("Abstract":learning) AND ("Index Terms":virtual simulation OR "Index Terms":game elements) AND ("Author Keywords":gamification OR "Author Keywords":game elements OR "Author Keywords":game refinement) AND ("IEEE Terms":training OR "IEEE Terms":education)</a:t>
              </a:r>
              <a:endParaRPr b="1" i="0" sz="19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CF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485264b8f_0_76"/>
          <p:cNvSpPr/>
          <p:nvPr/>
        </p:nvSpPr>
        <p:spPr>
          <a:xfrm>
            <a:off x="914697" y="793573"/>
            <a:ext cx="16451466" cy="8696080"/>
          </a:xfrm>
          <a:custGeom>
            <a:rect b="b" l="l" r="r" t="t"/>
            <a:pathLst>
              <a:path extrusionOk="0" h="4375386" w="8277467">
                <a:moveTo>
                  <a:pt x="0" y="0"/>
                </a:moveTo>
                <a:lnTo>
                  <a:pt x="0" y="4375386"/>
                </a:lnTo>
                <a:lnTo>
                  <a:pt x="8277467" y="4375386"/>
                </a:lnTo>
                <a:lnTo>
                  <a:pt x="8277467" y="0"/>
                </a:lnTo>
                <a:lnTo>
                  <a:pt x="0" y="0"/>
                </a:lnTo>
                <a:close/>
                <a:moveTo>
                  <a:pt x="8216507" y="4314426"/>
                </a:moveTo>
                <a:lnTo>
                  <a:pt x="59690" y="4314426"/>
                </a:lnTo>
                <a:lnTo>
                  <a:pt x="59690" y="59690"/>
                </a:lnTo>
                <a:lnTo>
                  <a:pt x="8216507" y="59690"/>
                </a:lnTo>
                <a:lnTo>
                  <a:pt x="8216507" y="4314426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</p:sp>
      <p:sp>
        <p:nvSpPr>
          <p:cNvPr descr="WhatsApp_Image_2025-06-08_at_11.59.28-removebg-preview.png" id="162" name="Google Shape;162;g36485264b8f_0_76"/>
          <p:cNvSpPr/>
          <p:nvPr/>
        </p:nvSpPr>
        <p:spPr>
          <a:xfrm>
            <a:off x="15234214" y="-95250"/>
            <a:ext cx="3206798" cy="3206798"/>
          </a:xfrm>
          <a:custGeom>
            <a:rect b="b" l="l" r="r" t="t"/>
            <a:pathLst>
              <a:path extrusionOk="0" h="3206798" w="3206798">
                <a:moveTo>
                  <a:pt x="0" y="0"/>
                </a:moveTo>
                <a:lnTo>
                  <a:pt x="3206798" y="0"/>
                </a:lnTo>
                <a:lnTo>
                  <a:pt x="3206798" y="3206798"/>
                </a:lnTo>
                <a:lnTo>
                  <a:pt x="0" y="3206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g36485264b8f_0_76"/>
          <p:cNvSpPr/>
          <p:nvPr/>
        </p:nvSpPr>
        <p:spPr>
          <a:xfrm>
            <a:off x="3859684" y="-391894"/>
            <a:ext cx="10411200" cy="110709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g36485264b8f_0_76"/>
          <p:cNvGrpSpPr/>
          <p:nvPr/>
        </p:nvGrpSpPr>
        <p:grpSpPr>
          <a:xfrm>
            <a:off x="5238576" y="3390851"/>
            <a:ext cx="7810875" cy="5228033"/>
            <a:chOff x="0" y="-38100"/>
            <a:chExt cx="10414500" cy="6970710"/>
          </a:xfrm>
        </p:grpSpPr>
        <p:sp>
          <p:nvSpPr>
            <p:cNvPr id="165" name="Google Shape;165;g36485264b8f_0_76"/>
            <p:cNvSpPr txBox="1"/>
            <p:nvPr/>
          </p:nvSpPr>
          <p:spPr>
            <a:xfrm>
              <a:off x="0" y="-38100"/>
              <a:ext cx="10414500" cy="15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399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8"/>
                <a:buFont typeface="Arial"/>
                <a:buNone/>
              </a:pPr>
              <a:r>
                <a:rPr b="1" i="0" lang="en-US" sz="7728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METODOLOGIA</a:t>
              </a:r>
              <a:endParaRPr b="0" i="0" sz="71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36485264b8f_0_76"/>
            <p:cNvSpPr txBox="1"/>
            <p:nvPr/>
          </p:nvSpPr>
          <p:spPr>
            <a:xfrm>
              <a:off x="0" y="2303910"/>
              <a:ext cx="10414500" cy="46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Recorte temporal: 2017 - 2024.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Resultado: 104 artigos.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Filtragem por título e resumo: 44 selecionados.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indent="-380936" lvl="0" marL="457200" marR="0" rtl="0" algn="just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511A54"/>
                </a:buClr>
                <a:buSzPts val="2399"/>
                <a:buFont typeface="Times"/>
                <a:buChar char="●"/>
              </a:pP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Análise do conteúdo: 15 atenderam aos </a:t>
              </a: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critérios de inclusão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(abordar modelos, estratégias ou elementos de gamificação no ensino superior ou profissional) e </a:t>
              </a:r>
              <a:r>
                <a:rPr b="1" i="0" lang="en-US" sz="2399" u="sng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exclusão</a:t>
              </a:r>
              <a:r>
                <a:rPr b="1" i="0" lang="en-US" sz="2399" u="none" cap="none" strike="noStrike">
                  <a:solidFill>
                    <a:srgbClr val="511A54"/>
                  </a:solidFill>
                  <a:latin typeface="Times"/>
                  <a:ea typeface="Times"/>
                  <a:cs typeface="Times"/>
                  <a:sym typeface="Times"/>
                </a:rPr>
                <a:t> (não abordar esses contextos)</a:t>
              </a:r>
              <a:endParaRPr b="1" i="0" sz="2399" u="none" cap="none" strike="noStrike">
                <a:solidFill>
                  <a:srgbClr val="511A54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Mariglei Severo Maraschin</dc:creator>
</cp:coreProperties>
</file>