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3" r:id="rId5"/>
    <p:sldId id="270" r:id="rId6"/>
    <p:sldId id="265" r:id="rId7"/>
    <p:sldId id="266" r:id="rId8"/>
    <p:sldId id="264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xmlns="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76" y="2510709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/>
              <a:t/>
            </a:r>
            <a:br>
              <a:rPr lang="en-US" sz="6600" dirty="0"/>
            </a:br>
            <a:r>
              <a:rPr lang="en-US" sz="5300" dirty="0" smtClean="0"/>
              <a:t>Quality Attributes for Domain Testing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76" y="368715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Suitability</a:t>
            </a:r>
            <a:endParaRPr lang="bg-BG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  <p:pic>
        <p:nvPicPr>
          <p:cNvPr id="1029" name="Picture 5" descr="C:\Users\Dell\Desktop\Suitability-Testing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3400" y="4329113"/>
            <a:ext cx="4827588" cy="217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409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:\Users\Dell\Desktop\quality_assuran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5367" y="2254478"/>
            <a:ext cx="3689685" cy="2742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116" y="352571"/>
            <a:ext cx="8596668" cy="18318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to </a:t>
            </a:r>
            <a:r>
              <a:rPr lang="en-US" sz="36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Measure Suitability?</a:t>
            </a:r>
            <a:endParaRPr 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588" y="1775012"/>
            <a:ext cx="55043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Good Suitability Tester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Involved User or Product Owner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400" dirty="0" smtClean="0"/>
              <a:t>Valid use cases - effective test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925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xmlns="" val="24058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Validation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147"/>
            <a:ext cx="8596668" cy="1532237"/>
          </a:xfrm>
        </p:spPr>
        <p:txBody>
          <a:bodyPr/>
          <a:lstStyle/>
          <a:p>
            <a:r>
              <a:rPr lang="en-US" dirty="0" smtClean="0"/>
              <a:t>Functional suitability is related to validation</a:t>
            </a:r>
          </a:p>
          <a:p>
            <a:r>
              <a:rPr lang="en-US" dirty="0" smtClean="0"/>
              <a:t>Suitability testing is a testing to verify if a set of functions is appropriate for their set of intended specified tasks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53282" y="3100516"/>
            <a:ext cx="4940643" cy="2999676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Suitability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8471"/>
            <a:ext cx="8596668" cy="219320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Suitability is the capability of the software product to provide an appropriate set of functions for specified tasks and user objectives.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2050" name="Picture 2" descr="C:\Users\Dell\Desktop\imgres.jpg"/>
          <p:cNvPicPr>
            <a:picLocks noChangeAspect="1" noChangeArrowheads="1"/>
          </p:cNvPicPr>
          <p:nvPr/>
        </p:nvPicPr>
        <p:blipFill>
          <a:blip r:embed="rId2">
            <a:lum bright="31000" contrast="-40000"/>
          </a:blip>
          <a:srcRect/>
          <a:stretch>
            <a:fillRect/>
          </a:stretch>
        </p:blipFill>
        <p:spPr bwMode="auto">
          <a:xfrm>
            <a:off x="3348556" y="3912972"/>
            <a:ext cx="3035771" cy="17098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 descr="C:\Users\Dell\Desktop\shopingCart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2729" y="859958"/>
            <a:ext cx="1416424" cy="14787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867"/>
            <a:ext cx="8596668" cy="1642533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3298"/>
            <a:ext cx="9042400" cy="497657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E-commerce purchase: </a:t>
            </a:r>
            <a:r>
              <a:rPr lang="en-US" sz="2800" dirty="0" smtClean="0">
                <a:solidFill>
                  <a:srgbClr val="00B0F0"/>
                </a:solidFill>
              </a:rPr>
              <a:t>Normal workflow</a:t>
            </a: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places one or more Items in shopping cart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selects checkout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gathers address, payment and shipping information from Customer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System displays all information for User confirmation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User confirms order to System for delivery</a:t>
            </a:r>
          </a:p>
          <a:p>
            <a:pPr marL="742950" indent="-742950">
              <a:buNone/>
            </a:pPr>
            <a:endParaRPr lang="en-US" sz="21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marL="742950" indent="-742950" algn="ctr">
              <a:buClrTx/>
              <a:buFont typeface="+mj-lt"/>
              <a:buAutoNum type="arabicPeriod"/>
            </a:pPr>
            <a:endParaRPr lang="bg-BG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 descr="C:\Users\Dell\Desktop\images (1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0284" y="5248275"/>
            <a:ext cx="2838450" cy="1609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9869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Example(2)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83411"/>
            <a:ext cx="6741384" cy="505795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Exceptions</a:t>
            </a:r>
          </a:p>
          <a:p>
            <a:endParaRPr lang="en-US" sz="2000" dirty="0" smtClean="0"/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attempts to check out with an empty shopping cart; </a:t>
            </a:r>
            <a:r>
              <a:rPr lang="en-US" sz="2400" dirty="0" smtClean="0">
                <a:solidFill>
                  <a:srgbClr val="00B0F0"/>
                </a:solidFill>
              </a:rPr>
              <a:t>System gives an error message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provides invalid address, payment, or shipping information; </a:t>
            </a:r>
            <a:r>
              <a:rPr lang="en-US" sz="2400" dirty="0" smtClean="0">
                <a:solidFill>
                  <a:srgbClr val="00B0F0"/>
                </a:solidFill>
              </a:rPr>
              <a:t>System gives error messages as appropriate</a:t>
            </a:r>
          </a:p>
          <a:p>
            <a:pPr marL="800100" lvl="1" indent="-342900">
              <a:buClrTx/>
              <a:buFont typeface="+mj-lt"/>
              <a:buAutoNum type="arabicPeriod"/>
            </a:pPr>
            <a:r>
              <a:rPr lang="en-US" sz="2400" dirty="0" smtClean="0"/>
              <a:t>Customer abandons transaction before or during checkout; </a:t>
            </a:r>
            <a:r>
              <a:rPr lang="en-US" sz="2400" dirty="0" smtClean="0">
                <a:solidFill>
                  <a:srgbClr val="00B0F0"/>
                </a:solidFill>
              </a:rPr>
              <a:t>System logs Customer out after 10 minutes of inactivity</a:t>
            </a:r>
          </a:p>
          <a:p>
            <a:endParaRPr lang="bg-BG" dirty="0"/>
          </a:p>
        </p:txBody>
      </p:sp>
      <p:pic>
        <p:nvPicPr>
          <p:cNvPr id="1027" name="Picture 3" descr="D:\Terelik\QA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9706" y="1895595"/>
            <a:ext cx="2309792" cy="27109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31805"/>
            <a:ext cx="8871451" cy="139219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Example(3)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 test case for the normal workflow can be: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6401" y="1268628"/>
          <a:ext cx="8127999" cy="48687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5145"/>
                <a:gridCol w="5050931"/>
                <a:gridCol w="2631923"/>
              </a:tblGrid>
              <a:tr h="4367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Test Step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1 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Item in cart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Checkout screen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Input valid address, valid payment using American Express, and valid shipping method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Each screen displays correctly and valid inputs are accepted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 as entered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59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2 items in cart, and pay with Visa, and ship international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395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place the maximum number of items in cart and pay with MasterCard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78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1-5, but pay with Discover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1-5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598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72995"/>
            <a:ext cx="8854517" cy="1418739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Example(4)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An exceptional test case can be: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0266" y="1351006"/>
          <a:ext cx="8195734" cy="493125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8013"/>
                <a:gridCol w="5193864"/>
                <a:gridCol w="2653857"/>
              </a:tblGrid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#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</a:rPr>
                        <a:t>Test Step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Expected Result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Do not place any items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Cart empty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Click Checkout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Place item in cart, click checkout, enter invalid address, then invalid payment, then invalid shipping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Error messages, can't proceed to next screen until resolved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4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Verify order information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Shown as entered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5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Order in system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9630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after placing item in cart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User logged out exactly 10 minutes after activity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6756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7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1-3, but stop activity and abandon transaction on each screen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  <a:tr h="3882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8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Repeat steps 1-4, do not confirm order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As shown in 6</a:t>
                      </a:r>
                      <a:endParaRPr kumimoji="0" 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79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685079"/>
            <a:ext cx="8515466" cy="550790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 smtClean="0"/>
              <a:t>Suitability testing requires knowledge of the intended and expected use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lvl="4"/>
            <a:r>
              <a:rPr lang="en-US" sz="2200" dirty="0" smtClean="0"/>
              <a:t>What user </a:t>
            </a:r>
            <a:r>
              <a:rPr lang="en-US" sz="2200" dirty="0" smtClean="0">
                <a:solidFill>
                  <a:srgbClr val="FFC000"/>
                </a:solidFill>
              </a:rPr>
              <a:t>need</a:t>
            </a:r>
          </a:p>
          <a:p>
            <a:pPr lvl="4"/>
            <a:r>
              <a:rPr lang="en-US" sz="2200" dirty="0" smtClean="0"/>
              <a:t>What is user </a:t>
            </a:r>
            <a:r>
              <a:rPr lang="en-US" sz="2200" dirty="0" smtClean="0">
                <a:solidFill>
                  <a:srgbClr val="FFC000"/>
                </a:solidFill>
              </a:rPr>
              <a:t>skill level</a:t>
            </a:r>
          </a:p>
          <a:p>
            <a:pPr lvl="4"/>
            <a:r>
              <a:rPr lang="en-US" sz="2200" dirty="0" smtClean="0"/>
              <a:t>What is user’s </a:t>
            </a:r>
            <a:r>
              <a:rPr lang="en-US" sz="2200" dirty="0" smtClean="0">
                <a:solidFill>
                  <a:srgbClr val="FFC000"/>
                </a:solidFill>
              </a:rPr>
              <a:t>environment</a:t>
            </a:r>
          </a:p>
          <a:p>
            <a:pPr lvl="4"/>
            <a:endParaRPr lang="en-US" sz="2200" dirty="0" smtClean="0">
              <a:solidFill>
                <a:srgbClr val="FFC000"/>
              </a:solidFill>
            </a:endParaRPr>
          </a:p>
          <a:p>
            <a:pPr lvl="4">
              <a:buNone/>
            </a:pPr>
            <a:endParaRPr lang="en-US" sz="2400" dirty="0" smtClean="0"/>
          </a:p>
          <a:p>
            <a:pPr marL="914400" lvl="2" indent="0">
              <a:buNone/>
            </a:pPr>
            <a:endParaRPr lang="en-US" sz="2000" dirty="0">
              <a:solidFill>
                <a:srgbClr val="FFC000"/>
              </a:solidFill>
            </a:endParaRPr>
          </a:p>
          <a:p>
            <a:pPr marL="0" lvl="1" indent="0"/>
            <a:r>
              <a:rPr lang="en-US" sz="2400" dirty="0" smtClean="0"/>
              <a:t>Don’t know? – </a:t>
            </a:r>
            <a:r>
              <a:rPr lang="en-US" sz="2400" smtClean="0">
                <a:solidFill>
                  <a:srgbClr val="FFC000"/>
                </a:solidFill>
              </a:rPr>
              <a:t>Ferret it </a:t>
            </a:r>
            <a:r>
              <a:rPr lang="en-US" sz="2400" dirty="0" smtClean="0">
                <a:solidFill>
                  <a:srgbClr val="FFC000"/>
                </a:solidFill>
              </a:rPr>
              <a:t>out</a:t>
            </a:r>
          </a:p>
          <a:p>
            <a:pPr marL="0" lvl="1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pPr marL="0" lvl="1" indent="0">
              <a:buNone/>
            </a:pPr>
            <a:endParaRPr lang="en-US" sz="2400" dirty="0"/>
          </a:p>
        </p:txBody>
      </p:sp>
      <p:pic>
        <p:nvPicPr>
          <p:cNvPr id="3074" name="Picture 2" descr="C:\Users\Dell\Desktop\Medical-travel-ag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827" y="1862787"/>
            <a:ext cx="2187829" cy="2165951"/>
          </a:xfrm>
          <a:prstGeom prst="rect">
            <a:avLst/>
          </a:prstGeom>
          <a:noFill/>
        </p:spPr>
      </p:pic>
      <p:pic>
        <p:nvPicPr>
          <p:cNvPr id="3075" name="Picture 3" descr="C:\Users\Dell\Desktop\2105391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7809" y="4001289"/>
            <a:ext cx="2424370" cy="1818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1023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7" descr="C:\Users\Dell\Desktop\images (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2852" y="4040374"/>
            <a:ext cx="2381250" cy="192405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52571"/>
            <a:ext cx="6856383" cy="50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When Run Suitability testing?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End of the integration testing </a:t>
            </a: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During system testing</a:t>
            </a:r>
          </a:p>
          <a:p>
            <a:pPr marL="0" indent="0"/>
            <a:r>
              <a:rPr lang="en-US" sz="2800" dirty="0" smtClean="0">
                <a:solidFill>
                  <a:schemeClr val="tx2"/>
                </a:solidFill>
              </a:rPr>
              <a:t>Very closed to usability testing</a:t>
            </a:r>
          </a:p>
          <a:p>
            <a:pPr marL="0" indent="0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6152" name="Picture 8" descr="C:\Users\Dell\Desktop\images (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930" y="900393"/>
            <a:ext cx="200025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472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  Quality Attributes for Domain Testing </vt:lpstr>
      <vt:lpstr>Validation</vt:lpstr>
      <vt:lpstr>Suitability</vt:lpstr>
      <vt:lpstr>Example</vt:lpstr>
      <vt:lpstr>Example(2)</vt:lpstr>
      <vt:lpstr>Slide 6</vt:lpstr>
      <vt:lpstr>Slide 7</vt:lpstr>
      <vt:lpstr>Slide 8</vt:lpstr>
      <vt:lpstr>Slide 9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Dell</cp:lastModifiedBy>
  <cp:revision>51</cp:revision>
  <dcterms:created xsi:type="dcterms:W3CDTF">2015-11-10T15:18:02Z</dcterms:created>
  <dcterms:modified xsi:type="dcterms:W3CDTF">2015-11-16T10:47:11Z</dcterms:modified>
</cp:coreProperties>
</file>