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282" r:id="rId3"/>
    <p:sldId id="284" r:id="rId4"/>
    <p:sldId id="288" r:id="rId5"/>
    <p:sldId id="302" r:id="rId6"/>
    <p:sldId id="303" r:id="rId7"/>
    <p:sldId id="305" r:id="rId8"/>
    <p:sldId id="304" r:id="rId9"/>
    <p:sldId id="306" r:id="rId10"/>
    <p:sldId id="307" r:id="rId11"/>
    <p:sldId id="308" r:id="rId12"/>
    <p:sldId id="293" r:id="rId13"/>
    <p:sldId id="309" r:id="rId14"/>
    <p:sldId id="298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388D"/>
    <a:srgbClr val="B3B2CB"/>
    <a:srgbClr val="6F6CA8"/>
    <a:srgbClr val="C3F0F8"/>
    <a:srgbClr val="72DBEF"/>
    <a:srgbClr val="E2EEC4"/>
    <a:srgbClr val="BCD675"/>
    <a:srgbClr val="D1BED9"/>
    <a:srgbClr val="9366A6"/>
    <a:srgbClr val="7CDD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9" autoAdjust="0"/>
    <p:restoredTop sz="94668"/>
  </p:normalViewPr>
  <p:slideViewPr>
    <p:cSldViewPr snapToGrid="0">
      <p:cViewPr varScale="1">
        <p:scale>
          <a:sx n="58" d="100"/>
          <a:sy n="58" d="100"/>
        </p:scale>
        <p:origin x="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882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A99640-FDFF-554B-8155-2A4ABB0BB1C0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B55478-82A6-BE44-8EFA-5CC00A4527A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091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70707D-31DF-4198-B226-3E86B72270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62504C-6F4D-40E7-8C48-673B65E271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D3BBD7-AAB6-4B8E-A07C-AA3217EE8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A36-DFB3-4BD3-B693-E730B8B63A63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478760-7C9F-4EAD-97A8-37EDECB58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044B74-2CE6-4717-BE07-A7E8F512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586B-6C0A-4699-A295-133075F8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4716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6909AE-F391-4BD4-A0AF-9D4B2B37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0A033E7-D627-4EA3-B129-8FC5532C9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8AFE0ED-BC22-4120-8C56-A589FF297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A36-DFB3-4BD3-B693-E730B8B63A63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E62388-EC02-4D58-B8E0-DAE1A678D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628FB0-8A56-4F00-9E17-4855131D9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586B-6C0A-4699-A295-133075F8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520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67B33A9-AB59-45D0-96AD-777DE0609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0F5AFB-5780-4095-82C2-7757D2720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D9B20F-BB25-4D88-B2B0-84BFAD704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A36-DFB3-4BD3-B693-E730B8B63A63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829F14-1140-4D93-BB6B-9DF5EBE44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8B2141-047B-4FCF-AA85-F0A59318B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586B-6C0A-4699-A295-133075F8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03896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53358F0-159B-504A-B9FD-FC998DAFB9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60" b="1617"/>
          <a:stretch/>
        </p:blipFill>
        <p:spPr>
          <a:xfrm>
            <a:off x="-1" y="-1"/>
            <a:ext cx="12192001" cy="6858001"/>
          </a:xfrm>
          <a:prstGeom prst="rect">
            <a:avLst/>
          </a:prstGeom>
        </p:spPr>
      </p:pic>
      <p:sp>
        <p:nvSpPr>
          <p:cNvPr id="7" name="Дата 3">
            <a:extLst>
              <a:ext uri="{FF2B5EF4-FFF2-40B4-BE49-F238E27FC236}">
                <a16:creationId xmlns:a16="http://schemas.microsoft.com/office/drawing/2014/main" id="{7723E2FE-6012-4501-ACDB-3FECEA31DB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709454" y="603040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273C401B-1B14-4810-BA37-2D3B4ECEFE53}" type="datetime1">
              <a:rPr lang="ru-RU" smtClean="0"/>
              <a:t>11.02.2025</a:t>
            </a:fld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869C74DB-AE1A-437B-ACD9-E27CA6D76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86481"/>
            <a:ext cx="10515600" cy="1771968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>
              <a:defRPr sz="60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12" name="Текст 11">
            <a:extLst>
              <a:ext uri="{FF2B5EF4-FFF2-40B4-BE49-F238E27FC236}">
                <a16:creationId xmlns:a16="http://schemas.microsoft.com/office/drawing/2014/main" id="{8E4B5BDC-B674-4D6C-BB4A-C5841B4B4BD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6017895"/>
            <a:ext cx="4140200" cy="365125"/>
          </a:xfrm>
          <a:prstGeom prst="rect">
            <a:avLst/>
          </a:prstGeo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pPr marL="514350" marR="0" lvl="0" indent="-5143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ru-RU" dirty="0"/>
              <a:t>вспомогательный текст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FCA9203-8CF5-40F9-9015-089D63E9FA9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1225" y="626121"/>
            <a:ext cx="2646405" cy="724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016274"/>
      </p:ext>
    </p:extLst>
  </p:cSld>
  <p:clrMapOvr>
    <a:masterClrMapping/>
  </p:clrMapOvr>
  <p:hf sldNum="0" hdr="0" ftr="0"/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Внутренний слайд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259053-6543-4284-97B3-2EB4F4B9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596988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C388D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671672-7026-4CDB-A939-41335DD9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89548" y="5992012"/>
            <a:ext cx="1353152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E1CC0667-2001-4D70-B0A4-E29B98EEB1CF}" type="slidenum">
              <a:rPr lang="ru-RU" smtClean="0"/>
              <a:pPr/>
              <a:t>‹#›</a:t>
            </a:fld>
            <a:r>
              <a:rPr lang="ru-RU"/>
              <a:t> </a:t>
            </a:r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056F16F-E5D8-44C7-A3B7-D82C856FAD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22989"/>
            <a:ext cx="7316804" cy="78604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>
              <a:defRPr sz="360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ru-RU" dirty="0"/>
              <a:t>Заголовок слайда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B935001-F611-48AA-8CCD-5608B23DE9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00648" y="620713"/>
            <a:ext cx="1353152" cy="377222"/>
          </a:xfrm>
          <a:prstGeom prst="rect">
            <a:avLst/>
          </a:prstGeom>
        </p:spPr>
      </p:pic>
      <p:sp>
        <p:nvSpPr>
          <p:cNvPr id="15" name="Текст 3">
            <a:extLst>
              <a:ext uri="{FF2B5EF4-FFF2-40B4-BE49-F238E27FC236}">
                <a16:creationId xmlns:a16="http://schemas.microsoft.com/office/drawing/2014/main" id="{C0B80ED3-DC8A-42DC-BC4B-95F5485A2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905000"/>
            <a:ext cx="7315216" cy="37338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BC439BE-A362-4687-BF3E-E918BF66BCDD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94296" y="620712"/>
            <a:ext cx="1359504" cy="37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88463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Внутренний слайд_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259053-6543-4284-97B3-2EB4F4B9A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5969886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rgbClr val="3C388D"/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671672-7026-4CDB-A939-41335DD95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89548" y="5992012"/>
            <a:ext cx="1353152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fld id="{E1CC0667-2001-4D70-B0A4-E29B98EEB1CF}" type="slidenum">
              <a:rPr lang="ru-RU" smtClean="0"/>
              <a:pPr/>
              <a:t>‹#›</a:t>
            </a:fld>
            <a:r>
              <a:rPr lang="ru-RU"/>
              <a:t> </a:t>
            </a:r>
            <a:endParaRPr lang="ru-RU" dirty="0"/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056F16F-E5D8-44C7-A3B7-D82C856FAD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22989"/>
            <a:ext cx="7316804" cy="786047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>
            <a:lvl1pPr>
              <a:defRPr sz="3600">
                <a:solidFill>
                  <a:srgbClr val="3C388D"/>
                </a:solidFill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ru-RU" dirty="0"/>
              <a:t>Заголовок слайда</a:t>
            </a:r>
          </a:p>
        </p:txBody>
      </p:sp>
      <p:sp>
        <p:nvSpPr>
          <p:cNvPr id="13" name="Текст 2">
            <a:extLst>
              <a:ext uri="{FF2B5EF4-FFF2-40B4-BE49-F238E27FC236}">
                <a16:creationId xmlns:a16="http://schemas.microsoft.com/office/drawing/2014/main" id="{C343B821-FE49-4211-9520-831C20CDC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5" name="Текст 4">
            <a:extLst>
              <a:ext uri="{FF2B5EF4-FFF2-40B4-BE49-F238E27FC236}">
                <a16:creationId xmlns:a16="http://schemas.microsoft.com/office/drawing/2014/main" id="{D51B9364-5DB4-4AFA-AFCD-E6626B227D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400" b="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7" name="Текст 3">
            <a:extLst>
              <a:ext uri="{FF2B5EF4-FFF2-40B4-BE49-F238E27FC236}">
                <a16:creationId xmlns:a16="http://schemas.microsoft.com/office/drawing/2014/main" id="{C6D272EC-4FE5-4856-BBBD-4970EEA3A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05075"/>
            <a:ext cx="5157787" cy="31337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Текст 3">
            <a:extLst>
              <a:ext uri="{FF2B5EF4-FFF2-40B4-BE49-F238E27FC236}">
                <a16:creationId xmlns:a16="http://schemas.microsoft.com/office/drawing/2014/main" id="{A42FF725-7571-4F98-B64F-FA437E55E257}"/>
              </a:ext>
            </a:extLst>
          </p:cNvPr>
          <p:cNvSpPr>
            <a:spLocks noGrp="1"/>
          </p:cNvSpPr>
          <p:nvPr>
            <p:ph type="body" sz="half" idx="13"/>
          </p:nvPr>
        </p:nvSpPr>
        <p:spPr>
          <a:xfrm>
            <a:off x="6173787" y="2505075"/>
            <a:ext cx="5180013" cy="31337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Verdana" panose="020B0604030504040204" pitchFamily="34" charset="0"/>
                <a:ea typeface="Verdana" panose="020B060403050404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9B6E80F-14C0-49FD-B3E3-C912471678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94296" y="620712"/>
            <a:ext cx="1359504" cy="37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458765"/>
      </p:ext>
    </p:extLst>
  </p:cSld>
  <p:clrMapOvr>
    <a:masterClrMapping/>
  </p:clrMapOvr>
  <p:hf hdr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DD19CE-6856-4233-B020-94CF3DF5C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232382-DAD4-41F8-B3C7-B0214FDCBD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6EFBC30-F183-4D96-AE00-E67291B5A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A36-DFB3-4BD3-B693-E730B8B63A63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806AE86-0A51-469D-B06F-E7B2B039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0ED490-8851-48B1-BBB0-D43C8DE15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586B-6C0A-4699-A295-133075F8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465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16E289-B09A-4E72-8BB7-380E1F24E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3D96EF-4200-4D6C-8DC7-E3BBAD3BF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D91F25-F7DD-4CCA-BAF9-92B117DA7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A36-DFB3-4BD3-B693-E730B8B63A63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5F784E5-B5E6-4709-BCA9-69FC45F6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D31165-6A70-4C14-B73E-66E28DEDD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586B-6C0A-4699-A295-133075F8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0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123D59-3DDA-47F2-B308-AC454A7F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CDF3BF-7477-44BC-BA1F-7C7809CA9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052E31D-F7B9-4F58-9335-937F84C56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9B6C25-1B17-4794-BCAF-0CCCBEF0E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A36-DFB3-4BD3-B693-E730B8B63A63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7963F3A-0424-47D1-B9CC-6E9A5B851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DD3672-519C-4F83-AA53-11B120AE0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586B-6C0A-4699-A295-133075F8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635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455239-15C2-4F47-B887-A7DEB4DA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F512C7-5BE8-4CE0-ABAA-AB66997EE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2BAB5D7-F5C5-4918-8E5B-F68E6CACD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9A85740-B5B3-4E39-9A69-DF5B549529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0D9EA6E-3670-4DD9-82E0-960B85C2F8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DF712CC-0B3C-4E68-9087-FB9EB59C5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A36-DFB3-4BD3-B693-E730B8B63A63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DE5BC37-E163-4E9D-9E62-6FE9BD663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2763CB9-D774-4905-9A53-41BCA741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586B-6C0A-4699-A295-133075F8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007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B46F7A-A610-4C7B-8620-65A1A478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FEC7ED2-4EAB-44BB-9772-CA3BE12C5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A36-DFB3-4BD3-B693-E730B8B63A63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1D58D49-5DA8-4081-8D41-AD210AB49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964FA51-E78A-44E1-98FD-F7B16AC4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586B-6C0A-4699-A295-133075F8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434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9D2DBF-EBB5-451C-BE92-CC5D166C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A36-DFB3-4BD3-B693-E730B8B63A63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062A9C1-20D6-4DFB-A8B4-37740B2FD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ADE724-FD62-44CB-888F-3D4B20E31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586B-6C0A-4699-A295-133075F8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563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D40A2F-9A2C-4459-BFA2-7AE386515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676C02-AC5D-4012-8E79-E56712DE2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DED3AB-6370-4255-AF69-8345192E9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6B5FE2-EFC8-42CE-AC13-B865DD4A4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A36-DFB3-4BD3-B693-E730B8B63A63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634443-4E55-4D68-AD64-DFED74FB1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B25D295-D37F-4D68-A079-DF616C27E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586B-6C0A-4699-A295-133075F8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331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EEE2A2-9783-4276-9375-8CA40941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77805E7-DD31-4811-8C5B-7276A6465B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79A87DF-B413-4841-A25A-8233B9B25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9ED02B-7073-4F31-8F59-EC154CC24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AA36-DFB3-4BD3-B693-E730B8B63A63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401AB8-0660-42DF-94A3-E5093FA55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19A62D-04D5-4145-BF4A-87E627210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2586B-6C0A-4699-A295-133075F8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228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B61DFC-9213-474E-A172-AC5FBBD3D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8DC243-D4F3-46F2-AA4B-17F436E5B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57041C-FBA3-4AFB-9F6C-1850A322E7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3AA36-DFB3-4BD3-B693-E730B8B63A63}" type="datetimeFigureOut">
              <a:rPr lang="ru-RU" smtClean="0"/>
              <a:t>11.02.2025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A50045-E6E3-492E-841D-9D062A7C48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7BDDDA-0332-4C66-9D2A-42AA72969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2586B-6C0A-4699-A295-133075F851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64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E7D6B06-FFB5-40E2-86F2-0A120FA3D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763" y="2530549"/>
            <a:ext cx="11702473" cy="212411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Аутентификация 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параметрам динамики простановки подписи на графическом </a:t>
            </a:r>
            <a:r>
              <a:rPr lang="ru-RU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планшете</a:t>
            </a:r>
            <a:r>
              <a:rPr lang="ru-RU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6299200" y="4654659"/>
            <a:ext cx="54956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1" indent="-285750" algn="r">
              <a:buClr>
                <a:srgbClr val="3C388D"/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Выполнила:</a:t>
            </a:r>
          </a:p>
          <a:p>
            <a:pPr marL="285750" lvl="1" indent="-285750" algn="r">
              <a:buClr>
                <a:srgbClr val="3C388D"/>
              </a:buClr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Михалькевич А.Э.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0201064" y="5300990"/>
            <a:ext cx="1990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1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Декабрь 2022</a:t>
            </a:r>
          </a:p>
        </p:txBody>
      </p:sp>
    </p:spTree>
    <p:extLst>
      <p:ext uri="{BB962C8B-B14F-4D97-AF65-F5344CB8AC3E}">
        <p14:creationId xmlns:p14="http://schemas.microsoft.com/office/powerpoint/2010/main" val="4448695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0667-2001-4D70-B0A4-E29B98EEB1CF}" type="slidenum">
              <a:rPr lang="ru-RU" smtClean="0"/>
              <a:pPr/>
              <a:t>10</a:t>
            </a:fld>
            <a:r>
              <a:rPr lang="ru-RU"/>
              <a:t> 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522989"/>
            <a:ext cx="9121048" cy="1060535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Балансировка данных с помощью метода SMOTE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838200" y="1583523"/>
            <a:ext cx="10604500" cy="4799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Сделаю балансировку данных с помощью метода SMOTE для трех моделей, чтобы попробовать улучшить 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результаты</a:t>
            </a:r>
            <a:r>
              <a:rPr lang="en-US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классификации.</a:t>
            </a:r>
            <a:endParaRPr lang="ru-RU" sz="16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SMOTE это алгоритм предварительной обработки данных, используемый для устранения дисбаланса классов в наборе данных. SMOTE позволяет увеличить количество примеров миноритарных классов, избегая при этом чрезмерного обучения. В результате создаются новые синтезированные образцы, близкие к другим точкам (принадлежащим к миноритарному классу) в пространстве признаков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ru-RU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Light Gradient Boosted Machine </a:t>
            </a:r>
            <a:r>
              <a:rPr lang="en-US" sz="14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LGBMClassifier</a:t>
            </a: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SMOTE</a:t>
            </a:r>
            <a:endParaRPr lang="ru-RU" sz="14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Best score: 0.9608880581293929, Best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{'light__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learning_rate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': 0.5, 'light__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max_depth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': 10, 'light__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': 450} Test: 0.9772195761201705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ru-RU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DecisionTreeClassifier</a:t>
            </a: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SMOTE</a:t>
            </a:r>
          </a:p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Best score: 0.5658607041006616, Best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{'tree__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max_depth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': 35, 'tree__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min_samples_leaf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': 2, 'tree__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min_samples_split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': 2} Test: 0.6124323825925387</a:t>
            </a:r>
            <a:endParaRPr lang="ru-RU" sz="1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ru-RU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RandomForestClassifier</a:t>
            </a:r>
            <a:r>
              <a:rPr lang="en-US" sz="1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SMOTE</a:t>
            </a:r>
          </a:p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Best score: 0.8817099059912076, Best 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params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{'forest__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class_weight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': None, 'forest__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max_depth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': 130, 'forest__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max_features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': '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sqrt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'forest__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min_samples_leaf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': 9, 'forest__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min_samples_split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': 6, 'forest__</a:t>
            </a:r>
            <a:r>
              <a:rPr lang="en-US" sz="14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n_estimators</a:t>
            </a:r>
            <a:r>
              <a:rPr lang="en-US" sz="1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': 200} Test: 0.9289417006466919</a:t>
            </a:r>
          </a:p>
          <a:p>
            <a:pPr indent="449580" algn="just">
              <a:lnSpc>
                <a:spcPct val="107000"/>
              </a:lnSpc>
              <a:spcAft>
                <a:spcPts val="800"/>
              </a:spcAft>
            </a:pPr>
            <a:endParaRPr lang="ru-RU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446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0667-2001-4D70-B0A4-E29B98EEB1CF}" type="slidenum">
              <a:rPr lang="ru-RU" smtClean="0"/>
              <a:pPr/>
              <a:t>11</a:t>
            </a:fld>
            <a:r>
              <a:rPr lang="ru-RU"/>
              <a:t> 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522989"/>
            <a:ext cx="9121048" cy="106053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результатов </a:t>
            </a:r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классификации.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838200" y="1439724"/>
            <a:ext cx="106045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Наивысшую </a:t>
            </a:r>
            <a:r>
              <a:rPr lang="ru-RU" sz="1200" dirty="0"/>
              <a:t>точность показала модель </a:t>
            </a:r>
            <a:r>
              <a:rPr lang="ru-RU" sz="1200" b="1" dirty="0" err="1"/>
              <a:t>Keras</a:t>
            </a:r>
            <a:r>
              <a:rPr lang="ru-RU" sz="1200" dirty="0"/>
              <a:t> (0.9817), что делает её наиболее эффективной среди всех протестированных моделей.</a:t>
            </a:r>
          </a:p>
          <a:p>
            <a:r>
              <a:rPr lang="ru-RU" sz="1200" dirty="0"/>
              <a:t>Модели </a:t>
            </a:r>
            <a:r>
              <a:rPr lang="ru-RU" sz="1200" b="1" dirty="0"/>
              <a:t>LGBM</a:t>
            </a:r>
            <a:r>
              <a:rPr lang="ru-RU" sz="1200" dirty="0"/>
              <a:t> и </a:t>
            </a:r>
            <a:r>
              <a:rPr lang="ru-RU" sz="1200" b="1" dirty="0"/>
              <a:t>LGBM + SMOTE</a:t>
            </a:r>
            <a:r>
              <a:rPr lang="ru-RU" sz="1200" dirty="0"/>
              <a:t> также показали высокие результаты (0.9778 и 0.9772 соответственно).</a:t>
            </a:r>
          </a:p>
          <a:p>
            <a:r>
              <a:rPr lang="ru-RU" sz="1200" b="1" dirty="0" err="1"/>
              <a:t>RandomForest</a:t>
            </a:r>
            <a:r>
              <a:rPr lang="ru-RU" sz="1200" dirty="0"/>
              <a:t> и </a:t>
            </a:r>
            <a:r>
              <a:rPr lang="ru-RU" sz="1200" b="1" dirty="0" err="1"/>
              <a:t>RandomForest</a:t>
            </a:r>
            <a:r>
              <a:rPr lang="ru-RU" sz="1200" b="1" dirty="0"/>
              <a:t> + SMOTE</a:t>
            </a:r>
            <a:r>
              <a:rPr lang="ru-RU" sz="1200" dirty="0"/>
              <a:t> демонстрируют хорошую точность (0.9019 и 0.9289), что делает их надежными вариантами </a:t>
            </a:r>
            <a:r>
              <a:rPr lang="ru-RU" sz="1200" dirty="0" smtClean="0"/>
              <a:t>для решения текущей задачи </a:t>
            </a:r>
            <a:r>
              <a:rPr lang="ru-RU" sz="1200" dirty="0"/>
              <a:t>классификации.</a:t>
            </a:r>
          </a:p>
          <a:p>
            <a:r>
              <a:rPr lang="ru-RU" sz="1200" b="1" dirty="0" err="1"/>
              <a:t>KNeighbors</a:t>
            </a:r>
            <a:r>
              <a:rPr lang="ru-RU" sz="1200" dirty="0"/>
              <a:t> и </a:t>
            </a:r>
            <a:r>
              <a:rPr lang="ru-RU" sz="1200" b="1" dirty="0" err="1"/>
              <a:t>DecisionTree</a:t>
            </a:r>
            <a:r>
              <a:rPr lang="ru-RU" sz="1200" dirty="0"/>
              <a:t> показали более низкие результаты (0.7091 и 0.8618 соответственно), а использование SMOTE для </a:t>
            </a:r>
            <a:r>
              <a:rPr lang="ru-RU" sz="1200" b="1" dirty="0" err="1"/>
              <a:t>DecisionTree</a:t>
            </a:r>
            <a:r>
              <a:rPr lang="ru-RU" sz="1200" dirty="0"/>
              <a:t> значительно снизило точность (0.6124).</a:t>
            </a:r>
          </a:p>
          <a:p>
            <a:r>
              <a:rPr lang="ru-RU" sz="1200" dirty="0"/>
              <a:t>В целом, модели на основе нейронных сетей и ансамблевые методы показывают наилучшие результаты, в то время как более простые модели, такие как </a:t>
            </a:r>
            <a:r>
              <a:rPr lang="ru-RU" sz="1200" dirty="0" err="1"/>
              <a:t>KNeighbors</a:t>
            </a:r>
            <a:r>
              <a:rPr lang="ru-RU" sz="1200" dirty="0"/>
              <a:t> и </a:t>
            </a:r>
            <a:r>
              <a:rPr lang="ru-RU" sz="1200" dirty="0" err="1"/>
              <a:t>DecisionTree</a:t>
            </a:r>
            <a:r>
              <a:rPr lang="ru-RU" sz="1200" dirty="0"/>
              <a:t>, требуют дополнительной настройки или улучшения.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159" y="2955818"/>
            <a:ext cx="7732923" cy="353241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68518"/>
            <a:ext cx="2705176" cy="351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670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0667-2001-4D70-B0A4-E29B98EEB1CF}" type="slidenum">
              <a:rPr lang="ru-RU" smtClean="0"/>
              <a:pPr/>
              <a:t>12</a:t>
            </a:fld>
            <a:r>
              <a:rPr lang="ru-RU"/>
              <a:t> 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839787" y="1309036"/>
            <a:ext cx="10602913" cy="5151922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При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решении задачи аутентификации по динамике подписи с применением попарного сравнения образцов на наборе данных с параметрами подписи было проведено исследование с использованием различных классификаторов, а именно: K ближайших соседей (</a:t>
            </a:r>
            <a:r>
              <a:rPr lang="ru-RU" sz="15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KNeighborsClassifier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Деревья решений(</a:t>
            </a:r>
            <a:r>
              <a:rPr lang="ru-RU" sz="15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DecisionTreeClassifier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Случайный лес (</a:t>
            </a:r>
            <a:r>
              <a:rPr lang="ru-RU" sz="15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RandomForestClassifier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ru-RU" sz="15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LGBMClassifier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также с применением балансировки данных с помощью SMOTE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Все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классификаторы были протестированы на наборе данных с параметрами подписи.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SMOTE был использован для улучшения качества классификации на несбалансированных данных.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Метрики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оценки (</a:t>
            </a:r>
            <a:r>
              <a:rPr lang="ru-RU" sz="15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5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Precision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15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Recall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F1-score, ROC-AUC) показали, что использование балансировки данных и ансамблевых методов (например, </a:t>
            </a:r>
            <a:r>
              <a:rPr lang="ru-RU" sz="15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RandomForest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LGBM)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помощью SMOTE значительно улучшает качество 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классификации</a:t>
            </a:r>
            <a:r>
              <a:rPr lang="en-US" sz="1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Ансамблевые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методы, такие как </a:t>
            </a:r>
            <a:r>
              <a:rPr lang="ru-RU" sz="15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RandomForest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и LGBM, показали себя лучше, чем простые классификаторы, такие как KNN и </a:t>
            </a:r>
            <a:r>
              <a:rPr lang="ru-RU" sz="15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DecisionTree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5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задачи аутентификации по динамике подписи важно учитывать дисбаланс классов и использовать методы, которые могут справляться с этим, такие как SMOTE</a:t>
            </a: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15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0000"/>
              </a:lnSpc>
              <a:spcBef>
                <a:spcPts val="0"/>
              </a:spcBef>
            </a:pPr>
            <a:r>
              <a:rPr lang="ru-RU" sz="15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В 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результате проведенного эксперимента по подбору параметров видно, что, исходя из перебранного множества значений можно рекомендовать выбор классификатора на основе </a:t>
            </a:r>
            <a:r>
              <a:rPr lang="ru-RU" sz="15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LightGBMClassifier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(классификатор повышения градиента в машинном обучении, который использует древовидные алгоритмы обучения) обеспечивающий следующие показатели качества работы системы: 0.9777517063955328, а также классификатора </a:t>
            </a:r>
            <a:r>
              <a:rPr lang="ru-RU" sz="15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RandomForest</a:t>
            </a:r>
            <a:r>
              <a:rPr lang="ru-RU" sz="1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сбалансированного с помощью метода SMOTE, обеспечивающий следующие показатели качества работы системы: 0.9289417006466919.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45376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E7D6B06-FFB5-40E2-86F2-0A120FA3D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718" y="1597453"/>
            <a:ext cx="3546097" cy="859310"/>
          </a:xfrm>
        </p:spPr>
        <p:txBody>
          <a:bodyPr>
            <a:normAutofit fontScale="90000"/>
          </a:bodyPr>
          <a:lstStyle/>
          <a:p>
            <a:pPr>
              <a:spcAft>
                <a:spcPts val="600"/>
              </a:spcAft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Стек технологий: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Заголовок 4">
            <a:extLst>
              <a:ext uri="{FF2B5EF4-FFF2-40B4-BE49-F238E27FC236}">
                <a16:creationId xmlns:a16="http://schemas.microsoft.com/office/drawing/2014/main" id="{5E7D6B06-FFB5-40E2-86F2-0A120FA3D102}"/>
              </a:ext>
            </a:extLst>
          </p:cNvPr>
          <p:cNvSpPr txBox="1">
            <a:spLocks/>
          </p:cNvSpPr>
          <p:nvPr/>
        </p:nvSpPr>
        <p:spPr>
          <a:xfrm>
            <a:off x="904718" y="2456763"/>
            <a:ext cx="7974877" cy="294150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5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Языки программирования: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>
              <a:lnSpc>
                <a:spcPct val="120000"/>
              </a:lnSpc>
            </a:pP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разработки: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Библиотеки: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Pandas,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Plotly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Seaborn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Обученные модели: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KNeighbors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DecisionTree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LGBM, LGBM + SMOTE,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DecisionTree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SMOTE,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SMOTE.</a:t>
            </a:r>
          </a:p>
          <a:p>
            <a:pPr>
              <a:lnSpc>
                <a:spcPct val="120000"/>
              </a:lnSpc>
            </a:pP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Балансировка данных: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SMOTE</a:t>
            </a:r>
          </a:p>
          <a:p>
            <a:pPr>
              <a:lnSpc>
                <a:spcPct val="120000"/>
              </a:lnSpc>
            </a:pPr>
            <a:r>
              <a:rPr lang="ru-RU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Дополнительные инструменты: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ChatGPT</a:t>
            </a:r>
            <a:endParaRPr 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</a:pP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0506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5E7D6B06-FFB5-40E2-86F2-0A120FA3D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2857" y="2699138"/>
            <a:ext cx="5508433" cy="2115233"/>
          </a:xfrm>
        </p:spPr>
        <p:txBody>
          <a:bodyPr>
            <a:normAutofit fontScale="90000"/>
          </a:bodyPr>
          <a:lstStyle/>
          <a:p>
            <a:pPr algn="ctr">
              <a:spcAft>
                <a:spcPts val="600"/>
              </a:spcAft>
            </a:pPr>
            <a:r>
              <a:rPr lang="ru-RU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</a:t>
            </a:r>
            <a:r>
              <a:rPr lang="ru-RU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внимание!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Мои контакты:</a:t>
            </a:r>
            <a:br>
              <a:rPr lang="ru-RU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en-US" sz="3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hakunaaa_matataaaaa</a:t>
            </a: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anelia.education@yahoo.com</a:t>
            </a:r>
            <a:r>
              <a:rPr lang="ru-RU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9801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0667-2001-4D70-B0A4-E29B98EEB1CF}" type="slidenum">
              <a:rPr lang="ru-RU" smtClean="0"/>
              <a:pPr/>
              <a:t>2</a:t>
            </a:fld>
            <a:r>
              <a:rPr lang="ru-RU"/>
              <a:t> 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522990"/>
            <a:ext cx="7316804" cy="547822"/>
          </a:xfrm>
        </p:spPr>
        <p:txBody>
          <a:bodyPr>
            <a:normAutofit/>
          </a:bodyPr>
          <a:lstStyle/>
          <a:p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839787" y="1070811"/>
            <a:ext cx="9615655" cy="526420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исследования: </a:t>
            </a:r>
            <a:r>
              <a:rPr lang="ru-RU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Набор данных с параметрами подписей пользователя.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исследования: </a:t>
            </a:r>
            <a:r>
              <a:rPr lang="ru-RU" sz="18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Попарное сравнение параметров и их бинарная классификация по принадлежности одному пользователю.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работы: 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Необходимо провести исследование минимум 3 различными классификаторами в рамках анализа набора данных для решения задачи классификации на 2 класса – 0 – половины параметров от разных пользователей и 1 – половины параметров от одного и того же пользователя.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ru-RU" sz="1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Задачи </a:t>
            </a: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работы:</a:t>
            </a: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8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Сформировать и описать набор данных.</a:t>
            </a:r>
            <a:endParaRPr lang="ru-RU" sz="180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</a:t>
            </a:r>
            <a:r>
              <a:rPr lang="ru-RU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и обучить модель </a:t>
            </a: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нейронной </a:t>
            </a:r>
            <a:r>
              <a:rPr lang="ru-RU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сети, выбрать параметры.</a:t>
            </a:r>
            <a:endParaRPr lang="ru-RU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Выбор классификаторов.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Балансировка данных.</a:t>
            </a: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Сравнить результаты классификации</a:t>
            </a:r>
            <a:r>
              <a:rPr lang="ru-RU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ru-RU" sz="18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Заключение.</a:t>
            </a:r>
            <a:endParaRPr lang="ru-RU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ru-RU" sz="18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806878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0667-2001-4D70-B0A4-E29B98EEB1CF}" type="slidenum">
              <a:rPr lang="ru-RU" smtClean="0"/>
              <a:pPr/>
              <a:t>3</a:t>
            </a:fld>
            <a:r>
              <a:rPr lang="ru-RU"/>
              <a:t> 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522989"/>
            <a:ext cx="8714874" cy="786047"/>
          </a:xfrm>
        </p:spPr>
        <p:txBody>
          <a:bodyPr>
            <a:normAutofit fontScale="90000"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и описание набора данных</a:t>
            </a:r>
            <a:r>
              <a:rPr lang="ru-RU" sz="1800" b="1" kern="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1800" b="1" kern="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half" idx="2"/>
          </p:nvPr>
        </p:nvSpPr>
        <p:spPr>
          <a:xfrm>
            <a:off x="839788" y="1215189"/>
            <a:ext cx="5164406" cy="514194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Размерность </a:t>
            </a:r>
            <a:r>
              <a:rPr lang="ru-RU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исходного набора данных составляет 2045*2045 запись из 144+144+1 полей, итого размер набора равен 4 182 025*289. </a:t>
            </a:r>
            <a:r>
              <a:rPr lang="ru-RU" sz="2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Т.к. набор </a:t>
            </a:r>
            <a:r>
              <a:rPr lang="ru-RU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данных достаточно большой и в памяти помещается с </a:t>
            </a:r>
            <a:r>
              <a:rPr lang="ru-RU" sz="2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трудом итоговую оценку буду проводить на </a:t>
            </a:r>
            <a:r>
              <a:rPr lang="ru-RU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100000 записей. Процедура обрезки набора с перемешиванием и выбором размера приведена в файле 2_Create_Small.ipynb.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2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В </a:t>
            </a:r>
            <a:r>
              <a:rPr lang="ru-RU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результате обрезки получаем набор данных </a:t>
            </a:r>
            <a:r>
              <a:rPr lang="en-US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Small</a:t>
            </a:r>
            <a:r>
              <a:rPr lang="ru-RU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.</a:t>
            </a:r>
            <a:r>
              <a:rPr lang="en-US" sz="2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csv</a:t>
            </a:r>
            <a:r>
              <a:rPr lang="ru-RU" sz="2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на 100000 записей</a:t>
            </a:r>
            <a:r>
              <a:rPr lang="en-US" sz="2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ru-RU" sz="2100" dirty="0">
                <a:solidFill>
                  <a:srgbClr val="000000"/>
                </a:solidFill>
                <a:latin typeface="Times New Roman" panose="02020603050405020304" pitchFamily="18" charset="0"/>
              </a:rPr>
              <a:t>на основании которого проводим анализ данных представленный в приложенном </a:t>
            </a:r>
            <a:r>
              <a:rPr lang="ru-RU" sz="21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блокноте.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endParaRPr lang="ru-RU" sz="2900" dirty="0" smtClean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6096000" y="1215189"/>
            <a:ext cx="6096000" cy="47182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r>
              <a:rPr lang="ru-RU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Исходный 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набор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[Параметры записи 1] [Принадлежность записи 1]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[Параметры записи 2] [Принадлежность записи 2]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[Параметры записи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] [Принадлежность записи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]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endParaRPr lang="ru-RU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	Итоговый набор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[Параметры записи 1] [Параметры записи 1][1]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[Параметры записи 1] [Параметры записи 2][0, если Принадлежность записи 1!= Принадлежность записи 2, иначе 1]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[Параметры записи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] [Параметры записи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][0, если Принадлежность записи </a:t>
            </a:r>
            <a:r>
              <a:rPr lang="en-US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!= Принадлежность записи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j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, иначе 1]</a:t>
            </a:r>
          </a:p>
          <a:p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[Параметры записи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] [Параметры записи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ru-RU" dirty="0">
                <a:solidFill>
                  <a:srgbClr val="000000"/>
                </a:solidFill>
                <a:latin typeface="Times New Roman" panose="02020603050405020304" pitchFamily="18" charset="0"/>
              </a:rPr>
              <a:t>][1]</a:t>
            </a:r>
          </a:p>
        </p:txBody>
      </p:sp>
    </p:spTree>
    <p:extLst>
      <p:ext uri="{BB962C8B-B14F-4D97-AF65-F5344CB8AC3E}">
        <p14:creationId xmlns:p14="http://schemas.microsoft.com/office/powerpoint/2010/main" val="144866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0667-2001-4D70-B0A4-E29B98EEB1CF}" type="slidenum">
              <a:rPr lang="ru-RU" smtClean="0"/>
              <a:pPr/>
              <a:t>4</a:t>
            </a:fld>
            <a:r>
              <a:rPr lang="ru-RU"/>
              <a:t> 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нейронной сети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839787" y="1309036"/>
            <a:ext cx="6574565" cy="4523353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ru-RU" sz="25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ru-RU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Создадим 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модель нейронной сети, состоящую из нескольких внутренних слоев и одного выходного слоя. </a:t>
            </a: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 = Sequential(</a:t>
            </a: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[</a:t>
            </a: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Dense(units=512, activation="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 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input_shape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X_train.shape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[-1],) ),</a:t>
            </a: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BatchNormalization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Dropout(0.3),</a:t>
            </a: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Dense(units=256, activation="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"),</a:t>
            </a: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BatchNormalization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Dropout(0.3),</a:t>
            </a: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Dense(units=128, activation="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"),</a:t>
            </a: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BatchNormalization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Dropout(0.3),</a:t>
            </a: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Dense(units=32, activation="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 ),</a:t>
            </a: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BatchNormalization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</a:t>
            </a: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Dropout(0.3),</a:t>
            </a: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Dense(units=1, activation="sigmoid"),</a:t>
            </a:r>
            <a:endParaRPr lang="ru-R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</a:t>
            </a:r>
            <a:r>
              <a:rPr lang="ru-RU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r>
              <a:rPr lang="ru-RU" dirty="0"/>
              <a:t>)</a:t>
            </a:r>
          </a:p>
          <a:p>
            <a:endParaRPr lang="ru-RU" dirty="0"/>
          </a:p>
        </p:txBody>
      </p:sp>
      <p:sp>
        <p:nvSpPr>
          <p:cNvPr id="6" name="Текст 4"/>
          <p:cNvSpPr txBox="1">
            <a:spLocks/>
          </p:cNvSpPr>
          <p:nvPr/>
        </p:nvSpPr>
        <p:spPr>
          <a:xfrm>
            <a:off x="6400800" y="1309036"/>
            <a:ext cx="5561013" cy="43756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000" dirty="0" smtClean="0"/>
              <a:t>Параметры </a:t>
            </a:r>
            <a:r>
              <a:rPr lang="ru-RU" sz="1000" dirty="0"/>
              <a:t>сети</a:t>
            </a:r>
          </a:p>
          <a:p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7565635" y="1576950"/>
            <a:ext cx="3231343" cy="398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24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0667-2001-4D70-B0A4-E29B98EEB1CF}" type="slidenum">
              <a:rPr lang="ru-RU" smtClean="0"/>
              <a:pPr/>
              <a:t>5</a:t>
            </a:fld>
            <a:r>
              <a:rPr lang="ru-RU"/>
              <a:t> 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522989"/>
            <a:ext cx="8537154" cy="786047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Результаты обучения модели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half" idx="2"/>
          </p:nvPr>
        </p:nvSpPr>
        <p:spPr>
          <a:xfrm>
            <a:off x="839787" y="1309036"/>
            <a:ext cx="9490461" cy="4523353"/>
          </a:xfrm>
        </p:spPr>
        <p:txBody>
          <a:bodyPr>
            <a:normAutofit/>
          </a:bodyPr>
          <a:lstStyle/>
          <a:p>
            <a:r>
              <a:rPr lang="ru-RU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Обучаю модель используя следующие параметры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: 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batch_size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 = 1024, epochs=300, callbacks=[</a:t>
            </a:r>
            <a:r>
              <a:rPr lang="en-US" sz="22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early_stopping</a:t>
            </a:r>
            <a:r>
              <a:rPr lang="en-US" sz="2200" dirty="0">
                <a:solidFill>
                  <a:srgbClr val="000000"/>
                </a:solidFill>
                <a:latin typeface="Times New Roman" panose="02020603050405020304" pitchFamily="18" charset="0"/>
              </a:rPr>
              <a:t>, checkpoint]</a:t>
            </a:r>
            <a:endParaRPr lang="ru-RU" sz="22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ru-RU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838200" y="2056237"/>
            <a:ext cx="4538031" cy="1303908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663775"/>
            <a:ext cx="4214771" cy="291581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9085" y="2056237"/>
            <a:ext cx="6343706" cy="438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37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0667-2001-4D70-B0A4-E29B98EEB1CF}" type="slidenum">
              <a:rPr lang="ru-RU" smtClean="0"/>
              <a:pPr/>
              <a:t>6</a:t>
            </a:fld>
            <a:r>
              <a:rPr lang="ru-RU"/>
              <a:t> 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522989"/>
            <a:ext cx="8537154" cy="786047"/>
          </a:xfrm>
        </p:spPr>
        <p:txBody>
          <a:bodyPr>
            <a:normAutofit/>
          </a:bodyPr>
          <a:lstStyle/>
          <a:p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KNeighborsClassifier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85174"/>
            <a:ext cx="8782050" cy="408940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838200" y="1169725"/>
            <a:ext cx="1052019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KNeighbors</a:t>
            </a:r>
            <a:r>
              <a:rPr lang="ru-RU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(K-ближайших соседей)</a:t>
            </a:r>
            <a:r>
              <a:rPr lang="ru-RU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Простой алгоритм, который классифицирует объект на основе голосования ближайших соседей. Чем ближе объекты, тем больше вероятность их схожести.</a:t>
            </a:r>
            <a:endParaRPr lang="ru-RU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7284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0667-2001-4D70-B0A4-E29B98EEB1CF}" type="slidenum">
              <a:rPr lang="ru-RU" smtClean="0"/>
              <a:pPr/>
              <a:t>7</a:t>
            </a:fld>
            <a:r>
              <a:rPr lang="ru-RU"/>
              <a:t> 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522989"/>
            <a:ext cx="8537154" cy="786047"/>
          </a:xfrm>
        </p:spPr>
        <p:txBody>
          <a:bodyPr>
            <a:normAutofit/>
          </a:bodyPr>
          <a:lstStyle/>
          <a:p>
            <a:r>
              <a:rPr lang="ru-RU" sz="32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DecisionTreeClassifier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74024"/>
            <a:ext cx="8877300" cy="440055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838200" y="1107271"/>
            <a:ext cx="10604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DecisionTree</a:t>
            </a:r>
            <a:r>
              <a:rPr lang="ru-RU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(Дерево решений)</a:t>
            </a:r>
            <a:r>
              <a:rPr lang="ru-RU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Модель, которая принимает решения, разделяя данные на ветви на основе условий. Проста в интерпретации, но склонна к переобучению.</a:t>
            </a:r>
            <a:endParaRPr lang="ru-RU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649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0667-2001-4D70-B0A4-E29B98EEB1CF}" type="slidenum">
              <a:rPr lang="ru-RU" smtClean="0"/>
              <a:pPr/>
              <a:t>8</a:t>
            </a:fld>
            <a:r>
              <a:rPr lang="ru-RU"/>
              <a:t> 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522989"/>
            <a:ext cx="8537154" cy="786047"/>
          </a:xfrm>
        </p:spPr>
        <p:txBody>
          <a:bodyPr>
            <a:normAutofit/>
          </a:bodyPr>
          <a:lstStyle/>
          <a:p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RandomForestClassifier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70837"/>
            <a:ext cx="8877300" cy="468630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838199" y="985870"/>
            <a:ext cx="105091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RandomForest</a:t>
            </a:r>
            <a:r>
              <a:rPr lang="ru-RU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(Случайный лес)</a:t>
            </a:r>
            <a:r>
              <a:rPr lang="ru-RU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Ансамбль деревьев решений, который снижает риск переобучения за счет усреднения результатов множества деревьев.</a:t>
            </a:r>
            <a:endParaRPr lang="ru-RU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870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C0667-2001-4D70-B0A4-E29B98EEB1CF}" type="slidenum">
              <a:rPr lang="ru-RU" smtClean="0"/>
              <a:pPr/>
              <a:t>9</a:t>
            </a:fld>
            <a:r>
              <a:rPr lang="ru-RU"/>
              <a:t> </a:t>
            </a:r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522989"/>
            <a:ext cx="8537154" cy="786047"/>
          </a:xfrm>
        </p:spPr>
        <p:txBody>
          <a:bodyPr>
            <a:normAutofit/>
          </a:bodyPr>
          <a:lstStyle/>
          <a:p>
            <a:r>
              <a:rPr lang="ru-R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LGBMClassifier</a:t>
            </a:r>
            <a:endParaRPr lang="ru-RU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02059"/>
            <a:ext cx="8839200" cy="459105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838200" y="985870"/>
            <a:ext cx="10604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LGBM (</a:t>
            </a:r>
            <a:r>
              <a:rPr lang="ru-RU" b="1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ru-RU" b="1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ru-RU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Градиентный </a:t>
            </a:r>
            <a:r>
              <a:rPr lang="ru-RU" dirty="0" err="1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бустинг</a:t>
            </a:r>
            <a:r>
              <a:rPr lang="ru-RU" dirty="0">
                <a:solidFill>
                  <a:srgbClr val="40404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на основе деревьев, оптимизированный для скорости и производительности. Хорошо работает с большими данными.</a:t>
            </a:r>
            <a:endParaRPr lang="ru-RU" b="0" i="0" dirty="0">
              <a:solidFill>
                <a:srgbClr val="40404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8241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Стандартная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14887</TotalTime>
  <Words>1299</Words>
  <Application>Microsoft Office PowerPoint</Application>
  <PresentationFormat>Широкоэкранный</PresentationFormat>
  <Paragraphs>103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Times New Roman</vt:lpstr>
      <vt:lpstr>Verdana</vt:lpstr>
      <vt:lpstr>Wingdings</vt:lpstr>
      <vt:lpstr>Тема Office</vt:lpstr>
      <vt:lpstr>Аутентификация по параметрам динамики простановки подписи на графическом планшете. </vt:lpstr>
      <vt:lpstr>Введение</vt:lpstr>
      <vt:lpstr>Формирование и описание набора данных </vt:lpstr>
      <vt:lpstr>Создание нейронной сети</vt:lpstr>
      <vt:lpstr>Результаты обучения модели</vt:lpstr>
      <vt:lpstr>KNeighborsClassifier</vt:lpstr>
      <vt:lpstr>DecisionTreeClassifier</vt:lpstr>
      <vt:lpstr>RandomForestClassifier</vt:lpstr>
      <vt:lpstr>LGBMClassifier</vt:lpstr>
      <vt:lpstr>Балансировка данных с помощью метода SMOTE</vt:lpstr>
      <vt:lpstr>Сравнение результатов классификации.</vt:lpstr>
      <vt:lpstr>Заключение</vt:lpstr>
      <vt:lpstr>Стек технологий:  </vt:lpstr>
      <vt:lpstr>Спасибо за внимание! Мои контакты: @hakunaaa_matataaaaa anelia.education@yahoo.com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Департамент образования: итоги 2021</dc:title>
  <dc:creator>User</dc:creator>
  <cp:lastModifiedBy>Михалькевич Анелия Эдуардовна</cp:lastModifiedBy>
  <cp:revision>263</cp:revision>
  <dcterms:created xsi:type="dcterms:W3CDTF">2022-06-29T03:22:44Z</dcterms:created>
  <dcterms:modified xsi:type="dcterms:W3CDTF">2025-02-11T16:55:28Z</dcterms:modified>
</cp:coreProperties>
</file>