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62" r:id="rId8"/>
    <p:sldId id="263" r:id="rId9"/>
    <p:sldId id="270" r:id="rId10"/>
    <p:sldId id="266" r:id="rId11"/>
    <p:sldId id="272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9"/>
  </p:normalViewPr>
  <p:slideViewPr>
    <p:cSldViewPr>
      <p:cViewPr>
        <p:scale>
          <a:sx n="63" d="100"/>
          <a:sy n="63" d="100"/>
        </p:scale>
        <p:origin x="1480" y="1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377" y="109473"/>
            <a:ext cx="181737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>
                <a:solidFill>
                  <a:srgbClr val="FFFFFF"/>
                </a:solidFill>
              </a:rPr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>
                <a:solidFill>
                  <a:srgbClr val="FFFFFF"/>
                </a:solidFill>
              </a:rPr>
              <a:t>DEPARTMENT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OF</a:t>
            </a:r>
            <a:r>
              <a:rPr sz="600" spc="80" dirty="0">
                <a:solidFill>
                  <a:srgbClr val="FFFFFF"/>
                </a:solidFill>
              </a:rPr>
              <a:t> </a:t>
            </a:r>
            <a:r>
              <a:rPr sz="600" spc="60" dirty="0">
                <a:solidFill>
                  <a:srgbClr val="FFFFFF"/>
                </a:solidFill>
              </a:rPr>
              <a:t>MOLECULAR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BIOLOGY</a:t>
            </a:r>
            <a:r>
              <a:rPr sz="600" spc="105" dirty="0">
                <a:solidFill>
                  <a:srgbClr val="FFFFFF"/>
                </a:solidFill>
              </a:rPr>
              <a:t> </a:t>
            </a:r>
            <a:r>
              <a:rPr sz="600" spc="70" dirty="0">
                <a:solidFill>
                  <a:srgbClr val="FFFFFF"/>
                </a:solidFill>
              </a:rPr>
              <a:t>AND </a:t>
            </a:r>
            <a:r>
              <a:rPr sz="600" spc="35" dirty="0">
                <a:solidFill>
                  <a:srgbClr val="FFFFFF"/>
                </a:solidFill>
              </a:rPr>
              <a:t>GENETICS</a:t>
            </a:r>
            <a:endParaRPr sz="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solidFill>
                  <a:srgbClr val="FFFFFF"/>
                </a:solidFill>
              </a:rPr>
              <a:t>CALIN</a:t>
            </a:r>
            <a:r>
              <a:rPr spc="8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PANTEA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FFFFFF"/>
                </a:solidFill>
              </a:rPr>
              <a:t>PHD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>
                <a:solidFill>
                  <a:srgbClr val="FFFFFF"/>
                </a:solidFill>
              </a:rPr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>
                <a:solidFill>
                  <a:srgbClr val="FFFFFF"/>
                </a:solidFill>
              </a:rPr>
              <a:t>DEPARTMENT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OF</a:t>
            </a:r>
            <a:r>
              <a:rPr sz="600" spc="80" dirty="0">
                <a:solidFill>
                  <a:srgbClr val="FFFFFF"/>
                </a:solidFill>
              </a:rPr>
              <a:t> </a:t>
            </a:r>
            <a:r>
              <a:rPr sz="600" spc="60" dirty="0">
                <a:solidFill>
                  <a:srgbClr val="FFFFFF"/>
                </a:solidFill>
              </a:rPr>
              <a:t>MOLECULAR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BIOLOGY</a:t>
            </a:r>
            <a:r>
              <a:rPr sz="600" spc="105" dirty="0">
                <a:solidFill>
                  <a:srgbClr val="FFFFFF"/>
                </a:solidFill>
              </a:rPr>
              <a:t> </a:t>
            </a:r>
            <a:r>
              <a:rPr sz="600" spc="70" dirty="0">
                <a:solidFill>
                  <a:srgbClr val="FFFFFF"/>
                </a:solidFill>
              </a:rPr>
              <a:t>AND </a:t>
            </a:r>
            <a:r>
              <a:rPr sz="600" spc="35" dirty="0">
                <a:solidFill>
                  <a:srgbClr val="FFFFFF"/>
                </a:solidFill>
              </a:rPr>
              <a:t>GENETICS</a:t>
            </a:r>
            <a:endParaRPr sz="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solidFill>
                  <a:srgbClr val="FFFFFF"/>
                </a:solidFill>
              </a:rPr>
              <a:t>CALIN</a:t>
            </a:r>
            <a:r>
              <a:rPr spc="8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PANTEA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FFFFFF"/>
                </a:solidFill>
              </a:rPr>
              <a:t>PHD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>
                <a:solidFill>
                  <a:srgbClr val="FFFFFF"/>
                </a:solidFill>
              </a:rPr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>
                <a:solidFill>
                  <a:srgbClr val="FFFFFF"/>
                </a:solidFill>
              </a:rPr>
              <a:t>DEPARTMENT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OF</a:t>
            </a:r>
            <a:r>
              <a:rPr sz="600" spc="80" dirty="0">
                <a:solidFill>
                  <a:srgbClr val="FFFFFF"/>
                </a:solidFill>
              </a:rPr>
              <a:t> </a:t>
            </a:r>
            <a:r>
              <a:rPr sz="600" spc="60" dirty="0">
                <a:solidFill>
                  <a:srgbClr val="FFFFFF"/>
                </a:solidFill>
              </a:rPr>
              <a:t>MOLECULAR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BIOLOGY</a:t>
            </a:r>
            <a:r>
              <a:rPr sz="600" spc="105" dirty="0">
                <a:solidFill>
                  <a:srgbClr val="FFFFFF"/>
                </a:solidFill>
              </a:rPr>
              <a:t> </a:t>
            </a:r>
            <a:r>
              <a:rPr sz="600" spc="70" dirty="0">
                <a:solidFill>
                  <a:srgbClr val="FFFFFF"/>
                </a:solidFill>
              </a:rPr>
              <a:t>AND </a:t>
            </a:r>
            <a:r>
              <a:rPr sz="600" spc="35" dirty="0">
                <a:solidFill>
                  <a:srgbClr val="FFFFFF"/>
                </a:solidFill>
              </a:rPr>
              <a:t>GENETICS</a:t>
            </a:r>
            <a:endParaRPr sz="6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solidFill>
                  <a:srgbClr val="FFFFFF"/>
                </a:solidFill>
              </a:rPr>
              <a:t>CALIN</a:t>
            </a:r>
            <a:r>
              <a:rPr spc="8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PANTEA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FFFFFF"/>
                </a:solidFill>
              </a:rPr>
              <a:t>PHD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2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>
                <a:solidFill>
                  <a:srgbClr val="FFFFFF"/>
                </a:solidFill>
              </a:rPr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>
                <a:solidFill>
                  <a:srgbClr val="FFFFFF"/>
                </a:solidFill>
              </a:rPr>
              <a:t>DEPARTMENT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OF</a:t>
            </a:r>
            <a:r>
              <a:rPr sz="600" spc="80" dirty="0">
                <a:solidFill>
                  <a:srgbClr val="FFFFFF"/>
                </a:solidFill>
              </a:rPr>
              <a:t> </a:t>
            </a:r>
            <a:r>
              <a:rPr sz="600" spc="60" dirty="0">
                <a:solidFill>
                  <a:srgbClr val="FFFFFF"/>
                </a:solidFill>
              </a:rPr>
              <a:t>MOLECULAR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BIOLOGY</a:t>
            </a:r>
            <a:r>
              <a:rPr sz="600" spc="105" dirty="0">
                <a:solidFill>
                  <a:srgbClr val="FFFFFF"/>
                </a:solidFill>
              </a:rPr>
              <a:t> </a:t>
            </a:r>
            <a:r>
              <a:rPr sz="600" spc="70" dirty="0">
                <a:solidFill>
                  <a:srgbClr val="FFFFFF"/>
                </a:solidFill>
              </a:rPr>
              <a:t>AND </a:t>
            </a:r>
            <a:r>
              <a:rPr sz="600" spc="35" dirty="0">
                <a:solidFill>
                  <a:srgbClr val="FFFFFF"/>
                </a:solidFill>
              </a:rPr>
              <a:t>GENETICS</a:t>
            </a:r>
            <a:endParaRPr sz="6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solidFill>
                  <a:srgbClr val="FFFFFF"/>
                </a:solidFill>
              </a:rPr>
              <a:t>CALIN</a:t>
            </a:r>
            <a:r>
              <a:rPr spc="8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PANTEA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FFFFFF"/>
                </a:solidFill>
              </a:rPr>
              <a:t>PHD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>
                <a:solidFill>
                  <a:srgbClr val="FFFFFF"/>
                </a:solidFill>
              </a:rPr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>
                <a:solidFill>
                  <a:srgbClr val="FFFFFF"/>
                </a:solidFill>
              </a:rPr>
              <a:t>DEPARTMENT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OF</a:t>
            </a:r>
            <a:r>
              <a:rPr sz="600" spc="80" dirty="0">
                <a:solidFill>
                  <a:srgbClr val="FFFFFF"/>
                </a:solidFill>
              </a:rPr>
              <a:t> </a:t>
            </a:r>
            <a:r>
              <a:rPr sz="600" spc="60" dirty="0">
                <a:solidFill>
                  <a:srgbClr val="FFFFFF"/>
                </a:solidFill>
              </a:rPr>
              <a:t>MOLECULAR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BIOLOGY</a:t>
            </a:r>
            <a:r>
              <a:rPr sz="600" spc="105" dirty="0">
                <a:solidFill>
                  <a:srgbClr val="FFFFFF"/>
                </a:solidFill>
              </a:rPr>
              <a:t> </a:t>
            </a:r>
            <a:r>
              <a:rPr sz="600" spc="70" dirty="0">
                <a:solidFill>
                  <a:srgbClr val="FFFFFF"/>
                </a:solidFill>
              </a:rPr>
              <a:t>AND </a:t>
            </a:r>
            <a:r>
              <a:rPr sz="600" spc="35" dirty="0">
                <a:solidFill>
                  <a:srgbClr val="FFFFFF"/>
                </a:solidFill>
              </a:rPr>
              <a:t>GENETICS</a:t>
            </a:r>
            <a:endParaRPr sz="6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solidFill>
                  <a:srgbClr val="FFFFFF"/>
                </a:solidFill>
              </a:rPr>
              <a:t>CALIN</a:t>
            </a:r>
            <a:r>
              <a:rPr spc="8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PANTEA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FFFFFF"/>
                </a:solidFill>
              </a:rPr>
              <a:t>PHD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25308" y="6015786"/>
            <a:ext cx="535869" cy="53721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2844" y="6274625"/>
            <a:ext cx="554990" cy="277495"/>
          </a:xfrm>
          <a:custGeom>
            <a:avLst/>
            <a:gdLst/>
            <a:ahLst/>
            <a:cxnLst/>
            <a:rect l="l" t="t" r="r" b="b"/>
            <a:pathLst>
              <a:path w="554990" h="277495">
                <a:moveTo>
                  <a:pt x="277317" y="0"/>
                </a:moveTo>
                <a:lnTo>
                  <a:pt x="0" y="277329"/>
                </a:lnTo>
                <a:lnTo>
                  <a:pt x="97688" y="277329"/>
                </a:lnTo>
                <a:lnTo>
                  <a:pt x="277317" y="98755"/>
                </a:lnTo>
                <a:lnTo>
                  <a:pt x="277317" y="0"/>
                </a:lnTo>
                <a:close/>
              </a:path>
              <a:path w="554990" h="277495">
                <a:moveTo>
                  <a:pt x="554621" y="138671"/>
                </a:moveTo>
                <a:lnTo>
                  <a:pt x="485305" y="138671"/>
                </a:lnTo>
                <a:lnTo>
                  <a:pt x="479793" y="165455"/>
                </a:lnTo>
                <a:lnTo>
                  <a:pt x="464820" y="187515"/>
                </a:lnTo>
                <a:lnTo>
                  <a:pt x="442760" y="202488"/>
                </a:lnTo>
                <a:lnTo>
                  <a:pt x="415963" y="208000"/>
                </a:lnTo>
                <a:lnTo>
                  <a:pt x="389191" y="202488"/>
                </a:lnTo>
                <a:lnTo>
                  <a:pt x="367131" y="187515"/>
                </a:lnTo>
                <a:lnTo>
                  <a:pt x="352158" y="165455"/>
                </a:lnTo>
                <a:lnTo>
                  <a:pt x="346646" y="138671"/>
                </a:lnTo>
                <a:lnTo>
                  <a:pt x="277317" y="138671"/>
                </a:lnTo>
                <a:lnTo>
                  <a:pt x="284378" y="182537"/>
                </a:lnTo>
                <a:lnTo>
                  <a:pt x="304038" y="220611"/>
                </a:lnTo>
                <a:lnTo>
                  <a:pt x="334035" y="250609"/>
                </a:lnTo>
                <a:lnTo>
                  <a:pt x="372097" y="270281"/>
                </a:lnTo>
                <a:lnTo>
                  <a:pt x="415963" y="277329"/>
                </a:lnTo>
                <a:lnTo>
                  <a:pt x="459828" y="270281"/>
                </a:lnTo>
                <a:lnTo>
                  <a:pt x="497903" y="250609"/>
                </a:lnTo>
                <a:lnTo>
                  <a:pt x="527900" y="220611"/>
                </a:lnTo>
                <a:lnTo>
                  <a:pt x="547560" y="182537"/>
                </a:lnTo>
                <a:lnTo>
                  <a:pt x="554621" y="138671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04602" y="6357842"/>
            <a:ext cx="6985" cy="196850"/>
          </a:xfrm>
          <a:custGeom>
            <a:avLst/>
            <a:gdLst/>
            <a:ahLst/>
            <a:cxnLst/>
            <a:rect l="l" t="t" r="r" b="b"/>
            <a:pathLst>
              <a:path w="6985" h="196850">
                <a:moveTo>
                  <a:pt x="6515" y="0"/>
                </a:moveTo>
                <a:lnTo>
                  <a:pt x="0" y="0"/>
                </a:lnTo>
                <a:lnTo>
                  <a:pt x="0" y="196271"/>
                </a:lnTo>
                <a:lnTo>
                  <a:pt x="6516" y="196271"/>
                </a:lnTo>
                <a:lnTo>
                  <a:pt x="6515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90600" y="1045463"/>
            <a:ext cx="647700" cy="48895"/>
          </a:xfrm>
          <a:custGeom>
            <a:avLst/>
            <a:gdLst/>
            <a:ahLst/>
            <a:cxnLst/>
            <a:rect l="l" t="t" r="r" b="b"/>
            <a:pathLst>
              <a:path w="647700" h="48894">
                <a:moveTo>
                  <a:pt x="647700" y="0"/>
                </a:moveTo>
                <a:lnTo>
                  <a:pt x="0" y="0"/>
                </a:lnTo>
                <a:lnTo>
                  <a:pt x="0" y="48767"/>
                </a:lnTo>
                <a:lnTo>
                  <a:pt x="647700" y="48767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377" y="109473"/>
            <a:ext cx="7731125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4619" y="3169132"/>
            <a:ext cx="9084310" cy="229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9307" y="6286058"/>
            <a:ext cx="2167255" cy="394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>
                <a:solidFill>
                  <a:srgbClr val="FFFFFF"/>
                </a:solidFill>
              </a:rPr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>
                <a:solidFill>
                  <a:srgbClr val="FFFFFF"/>
                </a:solidFill>
              </a:rPr>
              <a:t>DEPARTMENT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OF</a:t>
            </a:r>
            <a:r>
              <a:rPr sz="600" spc="80" dirty="0">
                <a:solidFill>
                  <a:srgbClr val="FFFFFF"/>
                </a:solidFill>
              </a:rPr>
              <a:t> </a:t>
            </a:r>
            <a:r>
              <a:rPr sz="600" spc="60" dirty="0">
                <a:solidFill>
                  <a:srgbClr val="FFFFFF"/>
                </a:solidFill>
              </a:rPr>
              <a:t>MOLECULAR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BIOLOGY</a:t>
            </a:r>
            <a:r>
              <a:rPr sz="600" spc="105" dirty="0">
                <a:solidFill>
                  <a:srgbClr val="FFFFFF"/>
                </a:solidFill>
              </a:rPr>
              <a:t> </a:t>
            </a:r>
            <a:r>
              <a:rPr sz="600" spc="70" dirty="0">
                <a:solidFill>
                  <a:srgbClr val="FFFFFF"/>
                </a:solidFill>
              </a:rPr>
              <a:t>AND </a:t>
            </a:r>
            <a:r>
              <a:rPr sz="600" spc="35" dirty="0">
                <a:solidFill>
                  <a:srgbClr val="FFFFFF"/>
                </a:solidFill>
              </a:rPr>
              <a:t>GENETICS</a:t>
            </a:r>
            <a:endParaRPr sz="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28079" y="6327969"/>
            <a:ext cx="619759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solidFill>
                  <a:srgbClr val="FFFFFF"/>
                </a:solidFill>
              </a:rPr>
              <a:t>CALIN</a:t>
            </a:r>
            <a:r>
              <a:rPr spc="8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PANTEA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FFFFFF"/>
                </a:solidFill>
              </a:rPr>
              <a:t>PHD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31" y="6273939"/>
            <a:ext cx="554990" cy="278130"/>
          </a:xfrm>
          <a:custGeom>
            <a:avLst/>
            <a:gdLst/>
            <a:ahLst/>
            <a:cxnLst/>
            <a:rect l="l" t="t" r="r" b="b"/>
            <a:pathLst>
              <a:path w="554990" h="278129">
                <a:moveTo>
                  <a:pt x="277342" y="0"/>
                </a:moveTo>
                <a:lnTo>
                  <a:pt x="0" y="278053"/>
                </a:lnTo>
                <a:lnTo>
                  <a:pt x="97701" y="278053"/>
                </a:lnTo>
                <a:lnTo>
                  <a:pt x="277342" y="99009"/>
                </a:lnTo>
                <a:lnTo>
                  <a:pt x="277342" y="0"/>
                </a:lnTo>
                <a:close/>
              </a:path>
              <a:path w="554990" h="278129">
                <a:moveTo>
                  <a:pt x="554685" y="139026"/>
                </a:moveTo>
                <a:lnTo>
                  <a:pt x="485330" y="139026"/>
                </a:lnTo>
                <a:lnTo>
                  <a:pt x="479818" y="165887"/>
                </a:lnTo>
                <a:lnTo>
                  <a:pt x="464845" y="188010"/>
                </a:lnTo>
                <a:lnTo>
                  <a:pt x="442785" y="203009"/>
                </a:lnTo>
                <a:lnTo>
                  <a:pt x="416013" y="208546"/>
                </a:lnTo>
                <a:lnTo>
                  <a:pt x="389216" y="203009"/>
                </a:lnTo>
                <a:lnTo>
                  <a:pt x="367157" y="188010"/>
                </a:lnTo>
                <a:lnTo>
                  <a:pt x="352183" y="165887"/>
                </a:lnTo>
                <a:lnTo>
                  <a:pt x="346671" y="139026"/>
                </a:lnTo>
                <a:lnTo>
                  <a:pt x="277342" y="139026"/>
                </a:lnTo>
                <a:lnTo>
                  <a:pt x="284391" y="183019"/>
                </a:lnTo>
                <a:lnTo>
                  <a:pt x="304063" y="221183"/>
                </a:lnTo>
                <a:lnTo>
                  <a:pt x="334073" y="251256"/>
                </a:lnTo>
                <a:lnTo>
                  <a:pt x="372148" y="270979"/>
                </a:lnTo>
                <a:lnTo>
                  <a:pt x="416013" y="278053"/>
                </a:lnTo>
                <a:lnTo>
                  <a:pt x="459879" y="270979"/>
                </a:lnTo>
                <a:lnTo>
                  <a:pt x="497954" y="251256"/>
                </a:lnTo>
                <a:lnTo>
                  <a:pt x="527964" y="221183"/>
                </a:lnTo>
                <a:lnTo>
                  <a:pt x="547624" y="183019"/>
                </a:lnTo>
                <a:lnTo>
                  <a:pt x="554685" y="139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5202" y="6017103"/>
            <a:ext cx="535869" cy="5359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104580" y="6357790"/>
            <a:ext cx="6985" cy="196850"/>
          </a:xfrm>
          <a:custGeom>
            <a:avLst/>
            <a:gdLst/>
            <a:ahLst/>
            <a:cxnLst/>
            <a:rect l="l" t="t" r="r" b="b"/>
            <a:pathLst>
              <a:path w="6985" h="196850">
                <a:moveTo>
                  <a:pt x="6508" y="0"/>
                </a:moveTo>
                <a:lnTo>
                  <a:pt x="0" y="0"/>
                </a:lnTo>
                <a:lnTo>
                  <a:pt x="0" y="196229"/>
                </a:lnTo>
                <a:lnTo>
                  <a:pt x="6508" y="196229"/>
                </a:lnTo>
                <a:lnTo>
                  <a:pt x="65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6679" y="2622689"/>
            <a:ext cx="7162800" cy="1612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65" dirty="0">
                <a:solidFill>
                  <a:srgbClr val="FFFFFF"/>
                </a:solidFill>
              </a:rPr>
              <a:t>MOLECULAR</a:t>
            </a:r>
            <a:r>
              <a:rPr sz="5200" spc="-290" dirty="0">
                <a:solidFill>
                  <a:srgbClr val="FFFFFF"/>
                </a:solidFill>
              </a:rPr>
              <a:t> </a:t>
            </a:r>
            <a:r>
              <a:rPr sz="5200" spc="280" dirty="0">
                <a:solidFill>
                  <a:srgbClr val="FFFFFF"/>
                </a:solidFill>
              </a:rPr>
              <a:t>CLOCK</a:t>
            </a:r>
            <a:r>
              <a:rPr lang="de-DE" sz="5200" spc="280" dirty="0">
                <a:solidFill>
                  <a:srgbClr val="FFFFFF"/>
                </a:solidFill>
              </a:rPr>
              <a:t>,</a:t>
            </a:r>
            <a:br>
              <a:rPr lang="de-DE" sz="5200" spc="280" dirty="0">
                <a:solidFill>
                  <a:srgbClr val="FFFFFF"/>
                </a:solidFill>
              </a:rPr>
            </a:br>
            <a:r>
              <a:rPr lang="en-US" sz="5200" spc="280" dirty="0">
                <a:solidFill>
                  <a:srgbClr val="FFFFFF"/>
                </a:solidFill>
              </a:rPr>
              <a:t>ZOONOMIA PAPER</a:t>
            </a:r>
            <a:endParaRPr sz="52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>
                <a:solidFill>
                  <a:srgbClr val="FFFFFF"/>
                </a:solidFill>
              </a:rPr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>
                <a:solidFill>
                  <a:srgbClr val="FFFFFF"/>
                </a:solidFill>
              </a:rPr>
              <a:t>DEPARTMENT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OF</a:t>
            </a:r>
            <a:r>
              <a:rPr sz="600" spc="80" dirty="0">
                <a:solidFill>
                  <a:srgbClr val="FFFFFF"/>
                </a:solidFill>
              </a:rPr>
              <a:t> </a:t>
            </a:r>
            <a:r>
              <a:rPr sz="600" spc="60" dirty="0">
                <a:solidFill>
                  <a:srgbClr val="FFFFFF"/>
                </a:solidFill>
              </a:rPr>
              <a:t>MOLECULAR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BIOLOGY</a:t>
            </a:r>
            <a:r>
              <a:rPr sz="600" spc="105" dirty="0">
                <a:solidFill>
                  <a:srgbClr val="FFFFFF"/>
                </a:solidFill>
              </a:rPr>
              <a:t> </a:t>
            </a:r>
            <a:r>
              <a:rPr sz="600" spc="70" dirty="0">
                <a:solidFill>
                  <a:srgbClr val="FFFFFF"/>
                </a:solidFill>
              </a:rPr>
              <a:t>AND </a:t>
            </a:r>
            <a:r>
              <a:rPr sz="600" spc="35" dirty="0">
                <a:solidFill>
                  <a:srgbClr val="FFFFFF"/>
                </a:solidFill>
              </a:rPr>
              <a:t>GENETICS</a:t>
            </a:r>
            <a:endParaRPr sz="600"/>
          </a:p>
        </p:txBody>
      </p:sp>
      <p:sp>
        <p:nvSpPr>
          <p:cNvPr id="7" name="object 7"/>
          <p:cNvSpPr txBox="1"/>
          <p:nvPr/>
        </p:nvSpPr>
        <p:spPr>
          <a:xfrm>
            <a:off x="4678807" y="6327969"/>
            <a:ext cx="1298575" cy="2603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EVOLUTIONARY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THINKING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2023</a:t>
            </a:r>
            <a:endParaRPr sz="7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WEEK</a:t>
            </a:r>
            <a:r>
              <a:rPr sz="7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37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6228079" y="6327969"/>
            <a:ext cx="1592581" cy="24686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dirty="0">
                <a:solidFill>
                  <a:srgbClr val="FFFFFF"/>
                </a:solidFill>
              </a:rPr>
              <a:t>JANEK SENDROWSKI</a:t>
            </a:r>
            <a:endParaRPr spc="-10"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FFFFFF"/>
                </a:solidFill>
              </a:rPr>
              <a:t>PHD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STUDENT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EUTHERIAN</a:t>
            </a:r>
            <a:r>
              <a:rPr spc="-254" dirty="0"/>
              <a:t> </a:t>
            </a:r>
            <a:r>
              <a:rPr spc="-10" dirty="0"/>
              <a:t>DIVERSIFICATION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3160" y="1951768"/>
            <a:ext cx="39611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Very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brief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discussion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on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the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models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3160" y="3086004"/>
            <a:ext cx="496824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200"/>
              </a:spcBef>
            </a:pPr>
            <a:r>
              <a:rPr sz="2000" dirty="0">
                <a:latin typeface="Trebuchet MS"/>
                <a:cs typeface="Trebuchet MS"/>
              </a:rPr>
              <a:t>Use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your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intuition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from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the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Zoonomia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paper: </a:t>
            </a:r>
            <a:r>
              <a:rPr sz="2000" spc="50" dirty="0">
                <a:latin typeface="Trebuchet MS"/>
                <a:cs typeface="Trebuchet MS"/>
              </a:rPr>
              <a:t>does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the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long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fuse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model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make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sense?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160" y="4521867"/>
            <a:ext cx="42310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200"/>
              </a:spcBef>
            </a:pPr>
            <a:r>
              <a:rPr sz="2000" spc="55" dirty="0">
                <a:latin typeface="Trebuchet MS"/>
                <a:cs typeface="Trebuchet MS"/>
              </a:rPr>
              <a:t>What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arguments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supporting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the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other </a:t>
            </a:r>
            <a:r>
              <a:rPr sz="2000" dirty="0">
                <a:latin typeface="Trebuchet MS"/>
                <a:cs typeface="Trebuchet MS"/>
              </a:rPr>
              <a:t>models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can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you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think </a:t>
            </a:r>
            <a:r>
              <a:rPr sz="2000" spc="40" dirty="0">
                <a:latin typeface="Trebuchet MS"/>
                <a:cs typeface="Trebuchet MS"/>
              </a:rPr>
              <a:t>of?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8583" y="947927"/>
            <a:ext cx="4117848" cy="501396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/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/>
              <a:t>DEPARTMENT</a:t>
            </a:r>
            <a:r>
              <a:rPr sz="600" spc="110" dirty="0"/>
              <a:t> </a:t>
            </a:r>
            <a:r>
              <a:rPr sz="600" spc="55" dirty="0"/>
              <a:t>OF</a:t>
            </a:r>
            <a:r>
              <a:rPr sz="600" spc="80" dirty="0"/>
              <a:t> </a:t>
            </a:r>
            <a:r>
              <a:rPr sz="600" spc="60" dirty="0"/>
              <a:t>MOLECULAR</a:t>
            </a:r>
            <a:r>
              <a:rPr sz="600" spc="110" dirty="0"/>
              <a:t> </a:t>
            </a:r>
            <a:r>
              <a:rPr sz="600" spc="55" dirty="0"/>
              <a:t>BIOLOGY</a:t>
            </a:r>
            <a:r>
              <a:rPr sz="600" spc="105" dirty="0"/>
              <a:t> </a:t>
            </a:r>
            <a:r>
              <a:rPr sz="600" spc="70" dirty="0"/>
              <a:t>AND </a:t>
            </a:r>
            <a:r>
              <a:rPr sz="600" spc="35" dirty="0"/>
              <a:t>GENETICS</a:t>
            </a:r>
            <a:endParaRPr sz="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5" dirty="0"/>
              <a:t>Cake?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/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/>
              <a:t>DEPARTMENT</a:t>
            </a:r>
            <a:r>
              <a:rPr sz="600" spc="110" dirty="0"/>
              <a:t> </a:t>
            </a:r>
            <a:r>
              <a:rPr sz="600" spc="55" dirty="0"/>
              <a:t>OF</a:t>
            </a:r>
            <a:r>
              <a:rPr sz="600" spc="80" dirty="0"/>
              <a:t> </a:t>
            </a:r>
            <a:r>
              <a:rPr sz="600" spc="60" dirty="0"/>
              <a:t>MOLECULAR</a:t>
            </a:r>
            <a:r>
              <a:rPr sz="600" spc="110" dirty="0"/>
              <a:t> </a:t>
            </a:r>
            <a:r>
              <a:rPr sz="600" spc="55" dirty="0"/>
              <a:t>BIOLOGY</a:t>
            </a:r>
            <a:r>
              <a:rPr sz="600" spc="105" dirty="0"/>
              <a:t> </a:t>
            </a:r>
            <a:r>
              <a:rPr sz="600" spc="70" dirty="0"/>
              <a:t>AND </a:t>
            </a:r>
            <a:r>
              <a:rPr sz="600" spc="35" dirty="0"/>
              <a:t>GENETICS</a:t>
            </a:r>
            <a:endParaRPr sz="600"/>
          </a:p>
        </p:txBody>
      </p:sp>
      <p:pic>
        <p:nvPicPr>
          <p:cNvPr id="7172" name="Picture 4" descr="a funky viking redhead with glasses ferouciosly gorging on a big cake in a classroom, with adult pupils around. Image 3 of 3">
            <a:extLst>
              <a:ext uri="{FF2B5EF4-FFF2-40B4-BE49-F238E27FC236}">
                <a16:creationId xmlns:a16="http://schemas.microsoft.com/office/drawing/2014/main" id="{EFA438AD-EA0D-3BC6-FC7C-25607D687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042" y="304358"/>
            <a:ext cx="59817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8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0" y="2872302"/>
            <a:ext cx="265938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b="0" spc="95" dirty="0">
                <a:solidFill>
                  <a:srgbClr val="FFFFFF"/>
                </a:solidFill>
                <a:latin typeface="Trebuchet MS"/>
                <a:cs typeface="Trebuchet MS"/>
              </a:rPr>
              <a:t>AARHUS </a:t>
            </a:r>
            <a:r>
              <a:rPr sz="4000" b="0" spc="-10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00" y="2872105"/>
            <a:ext cx="2226310" cy="1113790"/>
          </a:xfrm>
          <a:custGeom>
            <a:avLst/>
            <a:gdLst/>
            <a:ahLst/>
            <a:cxnLst/>
            <a:rect l="l" t="t" r="r" b="b"/>
            <a:pathLst>
              <a:path w="2226310" h="1113789">
                <a:moveTo>
                  <a:pt x="1114221" y="0"/>
                </a:moveTo>
                <a:lnTo>
                  <a:pt x="0" y="1113282"/>
                </a:lnTo>
                <a:lnTo>
                  <a:pt x="392874" y="1113282"/>
                </a:lnTo>
                <a:lnTo>
                  <a:pt x="1114221" y="394296"/>
                </a:lnTo>
                <a:lnTo>
                  <a:pt x="1114221" y="0"/>
                </a:lnTo>
                <a:close/>
              </a:path>
              <a:path w="2226310" h="1113789">
                <a:moveTo>
                  <a:pt x="2225840" y="556641"/>
                </a:moveTo>
                <a:lnTo>
                  <a:pt x="1948916" y="556641"/>
                </a:lnTo>
                <a:lnTo>
                  <a:pt x="1945259" y="601383"/>
                </a:lnTo>
                <a:lnTo>
                  <a:pt x="1934692" y="643978"/>
                </a:lnTo>
                <a:lnTo>
                  <a:pt x="1917788" y="683818"/>
                </a:lnTo>
                <a:lnTo>
                  <a:pt x="1895119" y="720305"/>
                </a:lnTo>
                <a:lnTo>
                  <a:pt x="1867281" y="752830"/>
                </a:lnTo>
                <a:lnTo>
                  <a:pt x="1834832" y="780796"/>
                </a:lnTo>
                <a:lnTo>
                  <a:pt x="1798383" y="803592"/>
                </a:lnTo>
                <a:lnTo>
                  <a:pt x="1758480" y="820623"/>
                </a:lnTo>
                <a:lnTo>
                  <a:pt x="1715719" y="831278"/>
                </a:lnTo>
                <a:lnTo>
                  <a:pt x="1670685" y="834974"/>
                </a:lnTo>
                <a:lnTo>
                  <a:pt x="1625638" y="831278"/>
                </a:lnTo>
                <a:lnTo>
                  <a:pt x="1582877" y="820623"/>
                </a:lnTo>
                <a:lnTo>
                  <a:pt x="1542986" y="803592"/>
                </a:lnTo>
                <a:lnTo>
                  <a:pt x="1506524" y="780796"/>
                </a:lnTo>
                <a:lnTo>
                  <a:pt x="1474076" y="752830"/>
                </a:lnTo>
                <a:lnTo>
                  <a:pt x="1446237" y="720305"/>
                </a:lnTo>
                <a:lnTo>
                  <a:pt x="1423581" y="683818"/>
                </a:lnTo>
                <a:lnTo>
                  <a:pt x="1406664" y="643978"/>
                </a:lnTo>
                <a:lnTo>
                  <a:pt x="1396098" y="601383"/>
                </a:lnTo>
                <a:lnTo>
                  <a:pt x="1392453" y="556641"/>
                </a:lnTo>
                <a:lnTo>
                  <a:pt x="1112913" y="556641"/>
                </a:lnTo>
                <a:lnTo>
                  <a:pt x="1114958" y="604558"/>
                </a:lnTo>
                <a:lnTo>
                  <a:pt x="1120990" y="651370"/>
                </a:lnTo>
                <a:lnTo>
                  <a:pt x="1130846" y="696899"/>
                </a:lnTo>
                <a:lnTo>
                  <a:pt x="1144346" y="740981"/>
                </a:lnTo>
                <a:lnTo>
                  <a:pt x="1161326" y="783450"/>
                </a:lnTo>
                <a:lnTo>
                  <a:pt x="1181633" y="824128"/>
                </a:lnTo>
                <a:lnTo>
                  <a:pt x="1205064" y="862838"/>
                </a:lnTo>
                <a:lnTo>
                  <a:pt x="1231493" y="899439"/>
                </a:lnTo>
                <a:lnTo>
                  <a:pt x="1260729" y="933729"/>
                </a:lnTo>
                <a:lnTo>
                  <a:pt x="1292593" y="965568"/>
                </a:lnTo>
                <a:lnTo>
                  <a:pt x="1326946" y="994765"/>
                </a:lnTo>
                <a:lnTo>
                  <a:pt x="1363599" y="1021168"/>
                </a:lnTo>
                <a:lnTo>
                  <a:pt x="1402397" y="1044587"/>
                </a:lnTo>
                <a:lnTo>
                  <a:pt x="1443164" y="1064882"/>
                </a:lnTo>
                <a:lnTo>
                  <a:pt x="1485734" y="1081849"/>
                </a:lnTo>
                <a:lnTo>
                  <a:pt x="1529930" y="1095349"/>
                </a:lnTo>
                <a:lnTo>
                  <a:pt x="1575600" y="1105204"/>
                </a:lnTo>
                <a:lnTo>
                  <a:pt x="1622577" y="1111237"/>
                </a:lnTo>
                <a:lnTo>
                  <a:pt x="1670685" y="1113282"/>
                </a:lnTo>
                <a:lnTo>
                  <a:pt x="1718754" y="1111237"/>
                </a:lnTo>
                <a:lnTo>
                  <a:pt x="1765668" y="1105204"/>
                </a:lnTo>
                <a:lnTo>
                  <a:pt x="1811235" y="1095349"/>
                </a:lnTo>
                <a:lnTo>
                  <a:pt x="1855317" y="1081849"/>
                </a:lnTo>
                <a:lnTo>
                  <a:pt x="1897735" y="1064882"/>
                </a:lnTo>
                <a:lnTo>
                  <a:pt x="1938324" y="1044587"/>
                </a:lnTo>
                <a:lnTo>
                  <a:pt x="1976932" y="1021168"/>
                </a:lnTo>
                <a:lnTo>
                  <a:pt x="2013394" y="994765"/>
                </a:lnTo>
                <a:lnTo>
                  <a:pt x="2047544" y="965568"/>
                </a:lnTo>
                <a:lnTo>
                  <a:pt x="2079218" y="933729"/>
                </a:lnTo>
                <a:lnTo>
                  <a:pt x="2108250" y="899439"/>
                </a:lnTo>
                <a:lnTo>
                  <a:pt x="2134476" y="862838"/>
                </a:lnTo>
                <a:lnTo>
                  <a:pt x="2157730" y="824128"/>
                </a:lnTo>
                <a:lnTo>
                  <a:pt x="2177859" y="783450"/>
                </a:lnTo>
                <a:lnTo>
                  <a:pt x="2194699" y="740981"/>
                </a:lnTo>
                <a:lnTo>
                  <a:pt x="2208072" y="696899"/>
                </a:lnTo>
                <a:lnTo>
                  <a:pt x="2217839" y="651370"/>
                </a:lnTo>
                <a:lnTo>
                  <a:pt x="2223808" y="604558"/>
                </a:lnTo>
                <a:lnTo>
                  <a:pt x="2225840" y="556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5308" y="6015786"/>
            <a:ext cx="535869" cy="5372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2844" y="6274625"/>
            <a:ext cx="554990" cy="277495"/>
          </a:xfrm>
          <a:custGeom>
            <a:avLst/>
            <a:gdLst/>
            <a:ahLst/>
            <a:cxnLst/>
            <a:rect l="l" t="t" r="r" b="b"/>
            <a:pathLst>
              <a:path w="554990" h="277495">
                <a:moveTo>
                  <a:pt x="277317" y="0"/>
                </a:moveTo>
                <a:lnTo>
                  <a:pt x="0" y="277329"/>
                </a:lnTo>
                <a:lnTo>
                  <a:pt x="97688" y="277329"/>
                </a:lnTo>
                <a:lnTo>
                  <a:pt x="277317" y="98755"/>
                </a:lnTo>
                <a:lnTo>
                  <a:pt x="277317" y="0"/>
                </a:lnTo>
                <a:close/>
              </a:path>
              <a:path w="554990" h="277495">
                <a:moveTo>
                  <a:pt x="554621" y="138671"/>
                </a:moveTo>
                <a:lnTo>
                  <a:pt x="485305" y="138671"/>
                </a:lnTo>
                <a:lnTo>
                  <a:pt x="479793" y="165455"/>
                </a:lnTo>
                <a:lnTo>
                  <a:pt x="464820" y="187515"/>
                </a:lnTo>
                <a:lnTo>
                  <a:pt x="442760" y="202488"/>
                </a:lnTo>
                <a:lnTo>
                  <a:pt x="415963" y="208000"/>
                </a:lnTo>
                <a:lnTo>
                  <a:pt x="389191" y="202488"/>
                </a:lnTo>
                <a:lnTo>
                  <a:pt x="367131" y="187515"/>
                </a:lnTo>
                <a:lnTo>
                  <a:pt x="352158" y="165455"/>
                </a:lnTo>
                <a:lnTo>
                  <a:pt x="346646" y="138671"/>
                </a:lnTo>
                <a:lnTo>
                  <a:pt x="277317" y="138671"/>
                </a:lnTo>
                <a:lnTo>
                  <a:pt x="284378" y="182537"/>
                </a:lnTo>
                <a:lnTo>
                  <a:pt x="304038" y="220611"/>
                </a:lnTo>
                <a:lnTo>
                  <a:pt x="334035" y="250609"/>
                </a:lnTo>
                <a:lnTo>
                  <a:pt x="372097" y="270281"/>
                </a:lnTo>
                <a:lnTo>
                  <a:pt x="415963" y="277329"/>
                </a:lnTo>
                <a:lnTo>
                  <a:pt x="459828" y="270281"/>
                </a:lnTo>
                <a:lnTo>
                  <a:pt x="497903" y="250609"/>
                </a:lnTo>
                <a:lnTo>
                  <a:pt x="527900" y="220611"/>
                </a:lnTo>
                <a:lnTo>
                  <a:pt x="547560" y="182537"/>
                </a:lnTo>
                <a:lnTo>
                  <a:pt x="554621" y="138671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4602" y="6357842"/>
            <a:ext cx="6985" cy="196850"/>
          </a:xfrm>
          <a:custGeom>
            <a:avLst/>
            <a:gdLst/>
            <a:ahLst/>
            <a:cxnLst/>
            <a:rect l="l" t="t" r="r" b="b"/>
            <a:pathLst>
              <a:path w="6985" h="196850">
                <a:moveTo>
                  <a:pt x="6515" y="0"/>
                </a:moveTo>
                <a:lnTo>
                  <a:pt x="0" y="0"/>
                </a:lnTo>
                <a:lnTo>
                  <a:pt x="0" y="196271"/>
                </a:lnTo>
                <a:lnTo>
                  <a:pt x="6516" y="196271"/>
                </a:lnTo>
                <a:lnTo>
                  <a:pt x="6515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1045463"/>
            <a:ext cx="647700" cy="48895"/>
          </a:xfrm>
          <a:custGeom>
            <a:avLst/>
            <a:gdLst/>
            <a:ahLst/>
            <a:cxnLst/>
            <a:rect l="l" t="t" r="r" b="b"/>
            <a:pathLst>
              <a:path w="647700" h="48894">
                <a:moveTo>
                  <a:pt x="647700" y="0"/>
                </a:moveTo>
                <a:lnTo>
                  <a:pt x="0" y="0"/>
                </a:lnTo>
                <a:lnTo>
                  <a:pt x="0" y="48767"/>
                </a:lnTo>
                <a:lnTo>
                  <a:pt x="647700" y="48767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BRIEF</a:t>
            </a:r>
            <a:r>
              <a:rPr spc="-254" dirty="0"/>
              <a:t> </a:t>
            </a:r>
            <a:r>
              <a:rPr spc="125" dirty="0"/>
              <a:t>RECAP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500" y="1962739"/>
            <a:ext cx="9121322" cy="357383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>
                <a:solidFill>
                  <a:srgbClr val="FFFFFF"/>
                </a:solidFill>
              </a:rPr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>
                <a:solidFill>
                  <a:srgbClr val="FFFFFF"/>
                </a:solidFill>
              </a:rPr>
              <a:t>DEPARTMENT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OF</a:t>
            </a:r>
            <a:r>
              <a:rPr sz="600" spc="80" dirty="0">
                <a:solidFill>
                  <a:srgbClr val="FFFFFF"/>
                </a:solidFill>
              </a:rPr>
              <a:t> </a:t>
            </a:r>
            <a:r>
              <a:rPr sz="600" spc="60" dirty="0">
                <a:solidFill>
                  <a:srgbClr val="FFFFFF"/>
                </a:solidFill>
              </a:rPr>
              <a:t>MOLECULAR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BIOLOGY</a:t>
            </a:r>
            <a:r>
              <a:rPr sz="600" spc="105" dirty="0">
                <a:solidFill>
                  <a:srgbClr val="FFFFFF"/>
                </a:solidFill>
              </a:rPr>
              <a:t> </a:t>
            </a:r>
            <a:r>
              <a:rPr sz="600" spc="70" dirty="0">
                <a:solidFill>
                  <a:srgbClr val="FFFFFF"/>
                </a:solidFill>
              </a:rPr>
              <a:t>AND </a:t>
            </a:r>
            <a:r>
              <a:rPr sz="600" spc="35" dirty="0">
                <a:solidFill>
                  <a:srgbClr val="FFFFFF"/>
                </a:solidFill>
              </a:rPr>
              <a:t>GENETICS</a:t>
            </a:r>
            <a:endParaRPr sz="600"/>
          </a:p>
        </p:txBody>
      </p:sp>
      <p:sp>
        <p:nvSpPr>
          <p:cNvPr id="10" name="object 10"/>
          <p:cNvSpPr txBox="1"/>
          <p:nvPr/>
        </p:nvSpPr>
        <p:spPr>
          <a:xfrm>
            <a:off x="4678807" y="6327969"/>
            <a:ext cx="1298575" cy="2603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EVOLUTIONARY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THINKING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2023</a:t>
            </a:r>
            <a:endParaRPr sz="7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WEEK</a:t>
            </a:r>
            <a:r>
              <a:rPr sz="7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37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solidFill>
                  <a:srgbClr val="FFFFFF"/>
                </a:solidFill>
              </a:rPr>
              <a:t>CALIN</a:t>
            </a:r>
            <a:r>
              <a:rPr spc="8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PANTEA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FFFFFF"/>
                </a:solidFill>
              </a:rPr>
              <a:t>PHD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STUDENT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MOLECULAR</a:t>
            </a:r>
            <a:r>
              <a:rPr spc="-270" dirty="0"/>
              <a:t> </a:t>
            </a:r>
            <a:r>
              <a:rPr spc="240" dirty="0"/>
              <a:t>CLOCK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4619" y="1729486"/>
            <a:ext cx="76244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50" dirty="0">
                <a:latin typeface="Trebuchet MS"/>
                <a:cs typeface="Trebuchet MS"/>
              </a:rPr>
              <a:t>sequence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evolution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rate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constant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across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time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or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among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lineages</a:t>
            </a:r>
            <a:r>
              <a:rPr lang="de-DE" sz="2000" spc="-10" dirty="0">
                <a:latin typeface="Trebuchet MS"/>
                <a:cs typeface="Trebuchet MS"/>
              </a:rPr>
              <a:t>?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discrepancy</a:t>
            </a:r>
            <a:r>
              <a:rPr spc="-15" dirty="0"/>
              <a:t> </a:t>
            </a:r>
            <a:r>
              <a:rPr dirty="0"/>
              <a:t>between</a:t>
            </a:r>
            <a:r>
              <a:rPr spc="-30" dirty="0"/>
              <a:t> </a:t>
            </a:r>
            <a:r>
              <a:rPr spc="-10" dirty="0"/>
              <a:t>molecular</a:t>
            </a:r>
            <a:r>
              <a:rPr spc="15" dirty="0"/>
              <a:t> </a:t>
            </a:r>
            <a:r>
              <a:rPr dirty="0"/>
              <a:t>divergence</a:t>
            </a:r>
            <a:r>
              <a:rPr spc="10" dirty="0"/>
              <a:t> </a:t>
            </a:r>
            <a:r>
              <a:rPr dirty="0"/>
              <a:t>dates</a:t>
            </a:r>
            <a:r>
              <a:rPr spc="-25" dirty="0"/>
              <a:t> </a:t>
            </a:r>
            <a:r>
              <a:rPr spc="95" dirty="0"/>
              <a:t>and</a:t>
            </a:r>
            <a:r>
              <a:rPr spc="-20" dirty="0"/>
              <a:t> </a:t>
            </a:r>
            <a:r>
              <a:rPr spc="-60" dirty="0"/>
              <a:t>fossil-</a:t>
            </a:r>
            <a:r>
              <a:rPr spc="75" dirty="0"/>
              <a:t>based</a:t>
            </a:r>
            <a:r>
              <a:rPr spc="-30" dirty="0"/>
              <a:t> </a:t>
            </a:r>
            <a:r>
              <a:rPr spc="-10" dirty="0"/>
              <a:t>estimates</a:t>
            </a:r>
          </a:p>
          <a:p>
            <a:pPr marL="886460" lvl="1" indent="-153035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Char char="-"/>
              <a:tabLst>
                <a:tab pos="886460" algn="l"/>
              </a:tabLst>
            </a:pPr>
            <a:r>
              <a:rPr sz="2000" spc="90" dirty="0">
                <a:solidFill>
                  <a:srgbClr val="FF0000"/>
                </a:solidFill>
                <a:latin typeface="Trebuchet MS"/>
                <a:cs typeface="Trebuchet MS"/>
              </a:rPr>
              <a:t>why?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Trebuchet MS"/>
              <a:buChar char="-"/>
            </a:pP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885"/>
              </a:spcBef>
              <a:buFont typeface="Trebuchet MS"/>
              <a:buChar char="-"/>
            </a:pP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pc="-65" dirty="0"/>
              <a:t>substitution</a:t>
            </a:r>
            <a:r>
              <a:rPr spc="-130" dirty="0"/>
              <a:t> </a:t>
            </a:r>
            <a:r>
              <a:rPr spc="-50" dirty="0"/>
              <a:t>rate</a:t>
            </a:r>
            <a:r>
              <a:rPr spc="-100" dirty="0"/>
              <a:t> </a:t>
            </a:r>
            <a:r>
              <a:rPr spc="-10" dirty="0"/>
              <a:t>heterozygosity</a:t>
            </a:r>
          </a:p>
          <a:p>
            <a:pPr marL="886460" lvl="1" indent="-153035">
              <a:lnSpc>
                <a:spcPct val="100000"/>
              </a:lnSpc>
              <a:spcBef>
                <a:spcPts val="575"/>
              </a:spcBef>
              <a:buChar char="-"/>
              <a:tabLst>
                <a:tab pos="886460" algn="l"/>
              </a:tabLst>
            </a:pPr>
            <a:r>
              <a:rPr sz="2000" dirty="0">
                <a:latin typeface="Trebuchet MS"/>
                <a:cs typeface="Trebuchet MS"/>
              </a:rPr>
              <a:t>also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why?</a:t>
            </a:r>
            <a:r>
              <a:rPr sz="2000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And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how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Trebuchet MS"/>
                <a:cs typeface="Trebuchet MS"/>
              </a:rPr>
              <a:t>circumvent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this?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6599" y="4155049"/>
            <a:ext cx="3014673" cy="194239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>
                <a:solidFill>
                  <a:srgbClr val="FFFFFF"/>
                </a:solidFill>
              </a:rPr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>
                <a:solidFill>
                  <a:srgbClr val="FFFFFF"/>
                </a:solidFill>
              </a:rPr>
              <a:t>DEPARTMENT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OF</a:t>
            </a:r>
            <a:r>
              <a:rPr sz="600" spc="80" dirty="0">
                <a:solidFill>
                  <a:srgbClr val="FFFFFF"/>
                </a:solidFill>
              </a:rPr>
              <a:t> </a:t>
            </a:r>
            <a:r>
              <a:rPr sz="600" spc="60" dirty="0">
                <a:solidFill>
                  <a:srgbClr val="FFFFFF"/>
                </a:solidFill>
              </a:rPr>
              <a:t>MOLECULAR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BIOLOGY</a:t>
            </a:r>
            <a:r>
              <a:rPr sz="600" spc="105" dirty="0">
                <a:solidFill>
                  <a:srgbClr val="FFFFFF"/>
                </a:solidFill>
              </a:rPr>
              <a:t> </a:t>
            </a:r>
            <a:r>
              <a:rPr sz="600" spc="70" dirty="0">
                <a:solidFill>
                  <a:srgbClr val="FFFFFF"/>
                </a:solidFill>
              </a:rPr>
              <a:t>AND </a:t>
            </a:r>
            <a:r>
              <a:rPr sz="600" spc="35" dirty="0">
                <a:solidFill>
                  <a:srgbClr val="FFFFFF"/>
                </a:solidFill>
              </a:rPr>
              <a:t>GENETICS</a:t>
            </a:r>
            <a:endParaRPr sz="600"/>
          </a:p>
        </p:txBody>
      </p:sp>
      <p:sp>
        <p:nvSpPr>
          <p:cNvPr id="8" name="object 8"/>
          <p:cNvSpPr txBox="1"/>
          <p:nvPr/>
        </p:nvSpPr>
        <p:spPr>
          <a:xfrm>
            <a:off x="4678807" y="6327969"/>
            <a:ext cx="1298575" cy="2603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EVOLUTIONARY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THINKING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2023</a:t>
            </a:r>
            <a:endParaRPr sz="7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WEEK</a:t>
            </a:r>
            <a:r>
              <a:rPr sz="7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37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solidFill>
                  <a:srgbClr val="FFFFFF"/>
                </a:solidFill>
              </a:rPr>
              <a:t>CALIN</a:t>
            </a:r>
            <a:r>
              <a:rPr spc="8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PANTEA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FFFFFF"/>
                </a:solidFill>
              </a:rPr>
              <a:t>PHD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STUDENT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MOLECULAR</a:t>
            </a:r>
            <a:r>
              <a:rPr spc="-270" dirty="0"/>
              <a:t> </a:t>
            </a:r>
            <a:r>
              <a:rPr spc="240" dirty="0"/>
              <a:t>CLOCK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327" y="3285601"/>
            <a:ext cx="7717155" cy="7810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670"/>
              </a:spcBef>
            </a:pPr>
            <a:r>
              <a:rPr sz="2000" spc="-20" dirty="0">
                <a:latin typeface="Trebuchet MS"/>
                <a:cs typeface="Trebuchet MS"/>
              </a:rPr>
              <a:t>But!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u="sng" dirty="0">
                <a:solidFill>
                  <a:srgbClr val="03428E"/>
                </a:solidFill>
                <a:uFill>
                  <a:solidFill>
                    <a:srgbClr val="03428E"/>
                  </a:solidFill>
                </a:uFill>
                <a:latin typeface="Trebuchet MS"/>
                <a:cs typeface="Trebuchet MS"/>
              </a:rPr>
              <a:t>Molecular</a:t>
            </a:r>
            <a:r>
              <a:rPr sz="2000" u="sng" spc="-40" dirty="0">
                <a:solidFill>
                  <a:srgbClr val="03428E"/>
                </a:solidFill>
                <a:uFill>
                  <a:solidFill>
                    <a:srgbClr val="03428E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dirty="0">
                <a:solidFill>
                  <a:srgbClr val="03428E"/>
                </a:solidFill>
                <a:uFill>
                  <a:solidFill>
                    <a:srgbClr val="03428E"/>
                  </a:solidFill>
                </a:uFill>
                <a:latin typeface="Trebuchet MS"/>
                <a:cs typeface="Trebuchet MS"/>
              </a:rPr>
              <a:t>clock</a:t>
            </a:r>
            <a:r>
              <a:rPr sz="2000" u="sng" spc="-30" dirty="0">
                <a:solidFill>
                  <a:srgbClr val="03428E"/>
                </a:solidFill>
                <a:uFill>
                  <a:solidFill>
                    <a:srgbClr val="03428E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dirty="0">
                <a:solidFill>
                  <a:srgbClr val="03428E"/>
                </a:solidFill>
                <a:uFill>
                  <a:solidFill>
                    <a:srgbClr val="03428E"/>
                  </a:solidFill>
                </a:uFill>
                <a:latin typeface="Trebuchet MS"/>
                <a:cs typeface="Trebuchet MS"/>
              </a:rPr>
              <a:t>mirages</a:t>
            </a:r>
            <a:r>
              <a:rPr sz="2000" u="sng" spc="-75" dirty="0">
                <a:solidFill>
                  <a:srgbClr val="03428E"/>
                </a:solidFill>
                <a:uFill>
                  <a:solidFill>
                    <a:srgbClr val="03428E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dirty="0">
                <a:solidFill>
                  <a:srgbClr val="03428E"/>
                </a:solidFill>
                <a:uFill>
                  <a:solidFill>
                    <a:srgbClr val="03428E"/>
                  </a:solidFill>
                </a:uFill>
                <a:latin typeface="Trebuchet MS"/>
                <a:cs typeface="Trebuchet MS"/>
              </a:rPr>
              <a:t>(Ayala</a:t>
            </a:r>
            <a:r>
              <a:rPr sz="2000" u="sng" spc="-40" dirty="0">
                <a:solidFill>
                  <a:srgbClr val="03428E"/>
                </a:solidFill>
                <a:uFill>
                  <a:solidFill>
                    <a:srgbClr val="03428E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dirty="0">
                <a:solidFill>
                  <a:srgbClr val="03428E"/>
                </a:solidFill>
                <a:uFill>
                  <a:solidFill>
                    <a:srgbClr val="03428E"/>
                  </a:solidFill>
                </a:uFill>
                <a:latin typeface="Trebuchet MS"/>
                <a:cs typeface="Trebuchet MS"/>
              </a:rPr>
              <a:t>1999)</a:t>
            </a:r>
            <a:r>
              <a:rPr sz="2000" u="none" spc="-45" dirty="0">
                <a:solidFill>
                  <a:srgbClr val="03428E"/>
                </a:solidFill>
                <a:latin typeface="Trebuchet MS"/>
                <a:cs typeface="Trebuchet MS"/>
              </a:rPr>
              <a:t> </a:t>
            </a:r>
            <a:r>
              <a:rPr sz="2000" u="none" spc="55" dirty="0">
                <a:latin typeface="Trebuchet MS"/>
                <a:cs typeface="Trebuchet MS"/>
              </a:rPr>
              <a:t>–</a:t>
            </a:r>
            <a:r>
              <a:rPr sz="2000" u="none" spc="-25" dirty="0">
                <a:latin typeface="Trebuchet MS"/>
                <a:cs typeface="Trebuchet MS"/>
              </a:rPr>
              <a:t> </a:t>
            </a:r>
            <a:r>
              <a:rPr sz="2000" u="none" dirty="0">
                <a:latin typeface="Trebuchet MS"/>
                <a:cs typeface="Trebuchet MS"/>
              </a:rPr>
              <a:t>nice</a:t>
            </a:r>
            <a:r>
              <a:rPr sz="2000" u="none" spc="-30" dirty="0">
                <a:latin typeface="Trebuchet MS"/>
                <a:cs typeface="Trebuchet MS"/>
              </a:rPr>
              <a:t> </a:t>
            </a:r>
            <a:r>
              <a:rPr sz="2000" u="none" dirty="0">
                <a:latin typeface="Trebuchet MS"/>
                <a:cs typeface="Trebuchet MS"/>
              </a:rPr>
              <a:t>summary</a:t>
            </a:r>
            <a:r>
              <a:rPr sz="2000" u="none" spc="-55" dirty="0">
                <a:latin typeface="Trebuchet MS"/>
                <a:cs typeface="Trebuchet MS"/>
              </a:rPr>
              <a:t> </a:t>
            </a:r>
            <a:r>
              <a:rPr sz="2000" u="none" spc="60" dirty="0">
                <a:latin typeface="Trebuchet MS"/>
                <a:cs typeface="Trebuchet MS"/>
              </a:rPr>
              <a:t>on</a:t>
            </a:r>
            <a:r>
              <a:rPr sz="2000" u="none" spc="-40" dirty="0">
                <a:latin typeface="Trebuchet MS"/>
                <a:cs typeface="Trebuchet MS"/>
              </a:rPr>
              <a:t> </a:t>
            </a:r>
            <a:r>
              <a:rPr sz="2000" u="none" spc="-10" dirty="0">
                <a:latin typeface="Trebuchet MS"/>
                <a:cs typeface="Trebuchet MS"/>
              </a:rPr>
              <a:t>Wikipedia: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6629" y="285368"/>
            <a:ext cx="1105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12:15-</a:t>
            </a:r>
            <a:r>
              <a:rPr sz="1600" spc="-20" dirty="0">
                <a:latin typeface="Trebuchet MS"/>
                <a:cs typeface="Trebuchet MS"/>
              </a:rPr>
              <a:t>12:25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83" y="1376172"/>
            <a:ext cx="2791967" cy="1624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8491" y="1376172"/>
            <a:ext cx="2791967" cy="16245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9100" y="1376172"/>
            <a:ext cx="2790444" cy="16245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6027" y="4221479"/>
            <a:ext cx="8807196" cy="13776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>
                <a:solidFill>
                  <a:srgbClr val="FFFFFF"/>
                </a:solidFill>
              </a:rPr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>
                <a:solidFill>
                  <a:srgbClr val="FFFFFF"/>
                </a:solidFill>
              </a:rPr>
              <a:t>DEPARTMENT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OF</a:t>
            </a:r>
            <a:r>
              <a:rPr sz="600" spc="80" dirty="0">
                <a:solidFill>
                  <a:srgbClr val="FFFFFF"/>
                </a:solidFill>
              </a:rPr>
              <a:t> </a:t>
            </a:r>
            <a:r>
              <a:rPr sz="600" spc="60" dirty="0">
                <a:solidFill>
                  <a:srgbClr val="FFFFFF"/>
                </a:solidFill>
              </a:rPr>
              <a:t>MOLECULAR</a:t>
            </a:r>
            <a:r>
              <a:rPr sz="600" spc="110" dirty="0">
                <a:solidFill>
                  <a:srgbClr val="FFFFFF"/>
                </a:solidFill>
              </a:rPr>
              <a:t> </a:t>
            </a:r>
            <a:r>
              <a:rPr sz="600" spc="55" dirty="0">
                <a:solidFill>
                  <a:srgbClr val="FFFFFF"/>
                </a:solidFill>
              </a:rPr>
              <a:t>BIOLOGY</a:t>
            </a:r>
            <a:r>
              <a:rPr sz="600" spc="105" dirty="0">
                <a:solidFill>
                  <a:srgbClr val="FFFFFF"/>
                </a:solidFill>
              </a:rPr>
              <a:t> </a:t>
            </a:r>
            <a:r>
              <a:rPr sz="600" spc="70" dirty="0">
                <a:solidFill>
                  <a:srgbClr val="FFFFFF"/>
                </a:solidFill>
              </a:rPr>
              <a:t>AND </a:t>
            </a:r>
            <a:r>
              <a:rPr sz="600" spc="35" dirty="0">
                <a:solidFill>
                  <a:srgbClr val="FFFFFF"/>
                </a:solidFill>
              </a:rPr>
              <a:t>GENETICS</a:t>
            </a:r>
            <a:endParaRPr sz="600"/>
          </a:p>
        </p:txBody>
      </p:sp>
      <p:sp>
        <p:nvSpPr>
          <p:cNvPr id="10" name="object 10"/>
          <p:cNvSpPr txBox="1"/>
          <p:nvPr/>
        </p:nvSpPr>
        <p:spPr>
          <a:xfrm>
            <a:off x="4678807" y="6327969"/>
            <a:ext cx="1298575" cy="2603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EVOLUTIONARY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THINKING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2023</a:t>
            </a:r>
            <a:endParaRPr sz="7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WEEK</a:t>
            </a:r>
            <a:r>
              <a:rPr sz="7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37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solidFill>
                  <a:srgbClr val="FFFFFF"/>
                </a:solidFill>
              </a:rPr>
              <a:t>CALIN</a:t>
            </a:r>
            <a:r>
              <a:rPr spc="8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PANTEA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FFFFFF"/>
                </a:solidFill>
              </a:rPr>
              <a:t>PHD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STUDENT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ZOONOMIA</a:t>
            </a:r>
            <a:r>
              <a:rPr spc="-260" dirty="0"/>
              <a:t> </a:t>
            </a:r>
            <a:r>
              <a:rPr spc="-10" dirty="0"/>
              <a:t>PAPER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42" y="3753706"/>
            <a:ext cx="8431530" cy="184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160" dirty="0">
                <a:latin typeface="Trebuchet MS"/>
                <a:cs typeface="Trebuchet MS"/>
              </a:rPr>
              <a:t>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look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into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estimating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divergence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times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based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multiple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clock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models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35"/>
              </a:spcBef>
              <a:buFont typeface="Arial"/>
              <a:buChar char="•"/>
            </a:pPr>
            <a:endParaRPr sz="2000" dirty="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Trebuchet MS"/>
                <a:cs typeface="Trebuchet MS"/>
              </a:rPr>
              <a:t>Simple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idea: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look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at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how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differently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recombining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chromosomes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evolve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30"/>
              </a:spcBef>
              <a:buFont typeface="Arial"/>
              <a:buChar char="•"/>
            </a:pPr>
            <a:endParaRPr sz="2000" dirty="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30" dirty="0">
                <a:latin typeface="Trebuchet MS"/>
                <a:cs typeface="Trebuchet MS"/>
              </a:rPr>
              <a:t>Let’s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how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that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went!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468" y="1446275"/>
            <a:ext cx="6355080" cy="15895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0692" y="984503"/>
            <a:ext cx="4774692" cy="25161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/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/>
              <a:t>DEPARTMENT</a:t>
            </a:r>
            <a:r>
              <a:rPr sz="600" spc="110" dirty="0"/>
              <a:t> </a:t>
            </a:r>
            <a:r>
              <a:rPr sz="600" spc="55" dirty="0"/>
              <a:t>OF</a:t>
            </a:r>
            <a:r>
              <a:rPr sz="600" spc="80" dirty="0"/>
              <a:t> </a:t>
            </a:r>
            <a:r>
              <a:rPr sz="600" spc="60" dirty="0"/>
              <a:t>MOLECULAR</a:t>
            </a:r>
            <a:r>
              <a:rPr sz="600" spc="110" dirty="0"/>
              <a:t> </a:t>
            </a:r>
            <a:r>
              <a:rPr sz="600" spc="55" dirty="0"/>
              <a:t>BIOLGY</a:t>
            </a:r>
            <a:r>
              <a:rPr sz="600" spc="105" dirty="0"/>
              <a:t> </a:t>
            </a:r>
            <a:r>
              <a:rPr sz="600" spc="70" dirty="0"/>
              <a:t>AND </a:t>
            </a:r>
            <a:r>
              <a:rPr sz="600" spc="35" dirty="0"/>
              <a:t>GENETICS</a:t>
            </a:r>
            <a:endParaRPr sz="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D898B-D1F1-EB3D-8221-A0B37942B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3753706"/>
            <a:ext cx="1969370" cy="23708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ZOONOMIA</a:t>
            </a:r>
            <a:r>
              <a:rPr spc="-260" dirty="0"/>
              <a:t> </a:t>
            </a:r>
            <a:r>
              <a:rPr spc="-10" dirty="0"/>
              <a:t>PAPER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/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/>
              <a:t>DEPARTMENT</a:t>
            </a:r>
            <a:r>
              <a:rPr sz="600" spc="110" dirty="0"/>
              <a:t> </a:t>
            </a:r>
            <a:r>
              <a:rPr sz="600" spc="55" dirty="0"/>
              <a:t>OF</a:t>
            </a:r>
            <a:r>
              <a:rPr sz="600" spc="80" dirty="0"/>
              <a:t> </a:t>
            </a:r>
            <a:r>
              <a:rPr sz="600" spc="60" dirty="0"/>
              <a:t>MOLECULAR</a:t>
            </a:r>
            <a:r>
              <a:rPr sz="600" spc="110" dirty="0"/>
              <a:t> </a:t>
            </a:r>
            <a:r>
              <a:rPr sz="600" spc="55" dirty="0"/>
              <a:t>BIOLOGY</a:t>
            </a:r>
            <a:r>
              <a:rPr sz="600" spc="105" dirty="0"/>
              <a:t> </a:t>
            </a:r>
            <a:r>
              <a:rPr sz="600" spc="70" dirty="0"/>
              <a:t>AND </a:t>
            </a:r>
            <a:r>
              <a:rPr sz="600" spc="35" dirty="0"/>
              <a:t>GENETICS</a:t>
            </a:r>
            <a:endParaRPr sz="6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3C8F49-56E3-DF0A-8B5F-9F43489B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143000"/>
            <a:ext cx="3569650" cy="4343400"/>
          </a:xfrm>
          <a:prstGeom prst="rect">
            <a:avLst/>
          </a:prstGeom>
        </p:spPr>
      </p:pic>
      <p:pic>
        <p:nvPicPr>
          <p:cNvPr id="1026" name="Picture 2" descr="Creative Ways to Source in Google Docs - WizardSourcer">
            <a:extLst>
              <a:ext uri="{FF2B5EF4-FFF2-40B4-BE49-F238E27FC236}">
                <a16:creationId xmlns:a16="http://schemas.microsoft.com/office/drawing/2014/main" id="{359780D8-269D-297C-955B-A105AACB6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68762"/>
            <a:ext cx="426720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28D47D71-DB4D-E5D9-D3D8-30C7864F8B2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1716617"/>
            <a:ext cx="5640395" cy="128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8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225" dirty="0"/>
              <a:t>GROUP DISCUSSIONS</a:t>
            </a: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/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/>
              <a:t>DEPARTMENT</a:t>
            </a:r>
            <a:r>
              <a:rPr sz="600" spc="110" dirty="0"/>
              <a:t> </a:t>
            </a:r>
            <a:r>
              <a:rPr sz="600" spc="55" dirty="0"/>
              <a:t>OF</a:t>
            </a:r>
            <a:r>
              <a:rPr sz="600" spc="80" dirty="0"/>
              <a:t> </a:t>
            </a:r>
            <a:r>
              <a:rPr sz="600" spc="60" dirty="0"/>
              <a:t>MOLECULAR</a:t>
            </a:r>
            <a:r>
              <a:rPr sz="600" spc="110" dirty="0"/>
              <a:t> </a:t>
            </a:r>
            <a:r>
              <a:rPr sz="600" spc="55" dirty="0"/>
              <a:t>BIOLOGY</a:t>
            </a:r>
            <a:r>
              <a:rPr sz="600" spc="105" dirty="0"/>
              <a:t> </a:t>
            </a:r>
            <a:r>
              <a:rPr sz="600" spc="70" dirty="0"/>
              <a:t>AND </a:t>
            </a:r>
            <a:r>
              <a:rPr sz="600" spc="35" dirty="0"/>
              <a:t>GENETICS</a:t>
            </a:r>
            <a:endParaRPr sz="6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A60334-DC90-79E8-F540-C533E41C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2" y="1349032"/>
            <a:ext cx="2576492" cy="12882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9DF2D6-4E63-46E8-99C2-17CD3F77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9" y="1346490"/>
            <a:ext cx="2524762" cy="13577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A26759-5286-F51E-A68C-DF1789E1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336" y="1342764"/>
            <a:ext cx="2468378" cy="13100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D05E15-4E8D-274B-27E6-5D1DBD415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08" y="2866579"/>
            <a:ext cx="2576492" cy="1198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A0A5BC-CC34-7028-A1B3-1A987230E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289" y="2866579"/>
            <a:ext cx="2505718" cy="1433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EEBD92-C8CC-64AC-FAD4-1EE5403E7A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335" y="2866579"/>
            <a:ext cx="2476759" cy="1310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23BE00-878B-A555-2693-49476B7E35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069" y="4419600"/>
            <a:ext cx="2576493" cy="13822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3C5A46-F57C-BD50-1D99-6923FE51FF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6289" y="4419600"/>
            <a:ext cx="2524762" cy="9473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A52A02-7D82-2736-BED4-03F9C1371F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2532" y="4419600"/>
            <a:ext cx="2485562" cy="13355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BREAK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/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/>
              <a:t>DEPARTMENT</a:t>
            </a:r>
            <a:r>
              <a:rPr sz="600" spc="110" dirty="0"/>
              <a:t> </a:t>
            </a:r>
            <a:r>
              <a:rPr sz="600" spc="55" dirty="0"/>
              <a:t>OF</a:t>
            </a:r>
            <a:r>
              <a:rPr sz="600" spc="80" dirty="0"/>
              <a:t> </a:t>
            </a:r>
            <a:r>
              <a:rPr sz="600" spc="60" dirty="0"/>
              <a:t>MOLECULAR</a:t>
            </a:r>
            <a:r>
              <a:rPr sz="600" spc="110" dirty="0"/>
              <a:t> </a:t>
            </a:r>
            <a:r>
              <a:rPr sz="600" spc="55" dirty="0"/>
              <a:t>BIOLOGY</a:t>
            </a:r>
            <a:r>
              <a:rPr sz="600" spc="105" dirty="0"/>
              <a:t> </a:t>
            </a:r>
            <a:r>
              <a:rPr sz="600" spc="70" dirty="0"/>
              <a:t>AND </a:t>
            </a:r>
            <a:r>
              <a:rPr sz="600" spc="35" dirty="0"/>
              <a:t>GENETICS</a:t>
            </a:r>
            <a:endParaRPr sz="600"/>
          </a:p>
        </p:txBody>
      </p:sp>
      <p:sp>
        <p:nvSpPr>
          <p:cNvPr id="7" name="AutoShape 2" descr="A funky and alien-like classroom scene where students studying evolutionary thinking are taking a break. The setting has futuristic, organic-looking furniture with neon colors, glowing desks, and floating chairs. Some students have alien-like features such as bright skin tones, extra limbs, or unusual head shapes. The walls are decorated with cosmic and extraterrestrial evolution diagrams. The lighting is colorful and vibrant, creating a surreal and otherworldly atmosphere. The students are relaxed, chatting, or using holographic devices, giving the scene a futuristic, funky vibe.">
            <a:extLst>
              <a:ext uri="{FF2B5EF4-FFF2-40B4-BE49-F238E27FC236}">
                <a16:creationId xmlns:a16="http://schemas.microsoft.com/office/drawing/2014/main" id="{876F5EEF-2225-54F3-587B-F9A8928C64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20AEDA-FDBA-59BA-372E-79345CF7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806450"/>
            <a:ext cx="5283200" cy="5245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ZOONOMIA</a:t>
            </a:r>
            <a:r>
              <a:rPr spc="-260" dirty="0"/>
              <a:t> </a:t>
            </a:r>
            <a:r>
              <a:rPr spc="-10" dirty="0"/>
              <a:t>PAPER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1489710">
              <a:lnSpc>
                <a:spcPts val="1080"/>
              </a:lnSpc>
              <a:spcBef>
                <a:spcPts val="165"/>
              </a:spcBef>
            </a:pPr>
            <a:r>
              <a:rPr spc="-10" dirty="0"/>
              <a:t>AARHUS UNIVERSITY</a:t>
            </a:r>
          </a:p>
          <a:p>
            <a:pPr marL="12700">
              <a:lnSpc>
                <a:spcPts val="655"/>
              </a:lnSpc>
            </a:pPr>
            <a:r>
              <a:rPr sz="600" spc="20" dirty="0"/>
              <a:t>DEPARTMENT</a:t>
            </a:r>
            <a:r>
              <a:rPr sz="600" spc="110" dirty="0"/>
              <a:t> </a:t>
            </a:r>
            <a:r>
              <a:rPr sz="600" spc="55" dirty="0"/>
              <a:t>OF</a:t>
            </a:r>
            <a:r>
              <a:rPr sz="600" spc="80" dirty="0"/>
              <a:t> </a:t>
            </a:r>
            <a:r>
              <a:rPr sz="600" spc="60" dirty="0"/>
              <a:t>MOLECULAR</a:t>
            </a:r>
            <a:r>
              <a:rPr sz="600" spc="110" dirty="0"/>
              <a:t> </a:t>
            </a:r>
            <a:r>
              <a:rPr sz="600" spc="55" dirty="0"/>
              <a:t>BIOLOGY</a:t>
            </a:r>
            <a:r>
              <a:rPr sz="600" spc="105" dirty="0"/>
              <a:t> </a:t>
            </a:r>
            <a:r>
              <a:rPr sz="600" spc="70" dirty="0"/>
              <a:t>AND </a:t>
            </a:r>
            <a:r>
              <a:rPr sz="600" spc="35" dirty="0"/>
              <a:t>GENETICS</a:t>
            </a:r>
            <a:endParaRPr sz="6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3C8F49-56E3-DF0A-8B5F-9F43489B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143000"/>
            <a:ext cx="3569650" cy="4343400"/>
          </a:xfrm>
          <a:prstGeom prst="rect">
            <a:avLst/>
          </a:prstGeom>
        </p:spPr>
      </p:pic>
      <p:pic>
        <p:nvPicPr>
          <p:cNvPr id="1026" name="Picture 2" descr="Creative Ways to Source in Google Docs - WizardSourcer">
            <a:extLst>
              <a:ext uri="{FF2B5EF4-FFF2-40B4-BE49-F238E27FC236}">
                <a16:creationId xmlns:a16="http://schemas.microsoft.com/office/drawing/2014/main" id="{359780D8-269D-297C-955B-A105AACB6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68762"/>
            <a:ext cx="426720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28D47D71-DB4D-E5D9-D3D8-30C7864F8B2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1716617"/>
            <a:ext cx="5640395" cy="128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3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259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Office Theme</vt:lpstr>
      <vt:lpstr>MOLECULAR CLOCK, ZOONOMIA PAPER</vt:lpstr>
      <vt:lpstr>BRIEF RECAP</vt:lpstr>
      <vt:lpstr>MOLECULAR CLOCK</vt:lpstr>
      <vt:lpstr>MOLECULAR CLOCK</vt:lpstr>
      <vt:lpstr>ZOONOMIA PAPER</vt:lpstr>
      <vt:lpstr>ZOONOMIA PAPER</vt:lpstr>
      <vt:lpstr>GROUP DISCUSSIONS</vt:lpstr>
      <vt:lpstr>BREAK</vt:lpstr>
      <vt:lpstr>ZOONOMIA PAPER</vt:lpstr>
      <vt:lpstr>EUTHERIAN DIVERSIFICATION</vt:lpstr>
      <vt:lpstr>Cake?</vt:lpstr>
      <vt:lpstr>AARHUS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Calin Pantea</dc:creator>
  <cp:lastModifiedBy>Janek Sven-Ole Sendrowski</cp:lastModifiedBy>
  <cp:revision>6</cp:revision>
  <dcterms:created xsi:type="dcterms:W3CDTF">2024-09-11T06:58:32Z</dcterms:created>
  <dcterms:modified xsi:type="dcterms:W3CDTF">2024-09-11T08:21:34Z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2024-09-11T00:00:00Z</vt:filetime>
  </property>
  <property fmtid="{D5CDD505-2E9C-101B-9397-08002B2CF9AE}" pid="5" name="Producer">
    <vt:lpwstr>Microsoft® PowerPoint® 2021</vt:lpwstr>
  </property>
</Properties>
</file>