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19"/>
  </p:notesMasterIdLst>
  <p:handoutMasterIdLst>
    <p:handoutMasterId r:id="rId20"/>
  </p:handoutMasterIdLst>
  <p:sldIdLst>
    <p:sldId id="261" r:id="rId2"/>
    <p:sldId id="262" r:id="rId3"/>
    <p:sldId id="258" r:id="rId4"/>
    <p:sldId id="266" r:id="rId5"/>
    <p:sldId id="273" r:id="rId6"/>
    <p:sldId id="274" r:id="rId7"/>
    <p:sldId id="267" r:id="rId8"/>
    <p:sldId id="268" r:id="rId9"/>
    <p:sldId id="269" r:id="rId10"/>
    <p:sldId id="270" r:id="rId11"/>
    <p:sldId id="271" r:id="rId12"/>
    <p:sldId id="272" r:id="rId13"/>
    <p:sldId id="275" r:id="rId14"/>
    <p:sldId id="277" r:id="rId15"/>
    <p:sldId id="279" r:id="rId16"/>
    <p:sldId id="278" r:id="rId17"/>
    <p:sldId id="260" r:id="rId18"/>
  </p:sldIdLst>
  <p:sldSz cx="12188825" cy="6858000"/>
  <p:notesSz cx="6797675" cy="9926638"/>
  <p:embeddedFontLst>
    <p:embeddedFont>
      <p:font typeface="AU Passata" panose="020B0503030502030804" pitchFamily="34" charset="77"/>
      <p:regular r:id="rId21"/>
      <p:bold r:id="rId22"/>
    </p:embeddedFont>
    <p:embeddedFont>
      <p:font typeface="AU Passata Light" panose="020B0303030902030804" pitchFamily="34" charset="77"/>
      <p:regular r:id="rId23"/>
      <p:bold r:id="rId24"/>
    </p:embeddedFont>
    <p:embeddedFont>
      <p:font typeface="AU Peto" pitchFamily="82" charset="77"/>
      <p:regular r:id="rId25"/>
      <p:bold r:id="rId26"/>
    </p:embeddedFont>
    <p:embeddedFont>
      <p:font typeface="Cambria Math" panose="02040503050406030204" pitchFamily="18" charset="0"/>
      <p:regular r:id="rId27"/>
    </p:embeddedFont>
    <p:embeddedFont>
      <p:font typeface="Georgia" panose="02040502050405020303" pitchFamily="18" charset="0"/>
      <p:regular r:id="rId28"/>
      <p:bold r:id="rId29"/>
      <p:italic r:id="rId30"/>
      <p:boldItalic r:id="rId31"/>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4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9" autoAdjust="0"/>
    <p:restoredTop sz="93444" autoAdjust="0"/>
  </p:normalViewPr>
  <p:slideViewPr>
    <p:cSldViewPr snapToObjects="1" showGuides="1">
      <p:cViewPr varScale="1">
        <p:scale>
          <a:sx n="98" d="100"/>
          <a:sy n="98" d="100"/>
        </p:scale>
        <p:origin x="224" y="49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0AB4B-ED25-479D-B2F6-B559121956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D69144-7544-4306-95B2-8829F2EC0255}">
      <dgm:prSet/>
      <dgm:spPr/>
      <dgm:t>
        <a:bodyPr/>
        <a:lstStyle/>
        <a:p>
          <a:r>
            <a:rPr lang="en-GB"/>
            <a:t>Motivation for population genetics</a:t>
          </a:r>
          <a:endParaRPr lang="en-US"/>
        </a:p>
      </dgm:t>
    </dgm:pt>
    <dgm:pt modelId="{6FC7EC3D-1729-4ED9-B93A-DC786636C516}" type="parTrans" cxnId="{1ECA63E2-4597-4808-883F-455D944DD032}">
      <dgm:prSet/>
      <dgm:spPr/>
      <dgm:t>
        <a:bodyPr/>
        <a:lstStyle/>
        <a:p>
          <a:endParaRPr lang="en-US"/>
        </a:p>
      </dgm:t>
    </dgm:pt>
    <dgm:pt modelId="{056F224E-A0FD-48C6-A7B3-49A84870B6D7}" type="sibTrans" cxnId="{1ECA63E2-4597-4808-883F-455D944DD032}">
      <dgm:prSet/>
      <dgm:spPr/>
      <dgm:t>
        <a:bodyPr/>
        <a:lstStyle/>
        <a:p>
          <a:endParaRPr lang="en-US"/>
        </a:p>
      </dgm:t>
    </dgm:pt>
    <dgm:pt modelId="{BBE6AD6C-66A1-464E-AFE6-BBDE196EBCBD}">
      <dgm:prSet/>
      <dgm:spPr/>
      <dgm:t>
        <a:bodyPr/>
        <a:lstStyle/>
        <a:p>
          <a:r>
            <a:rPr lang="en-GB"/>
            <a:t>The Basic Coalescent (3.0)</a:t>
          </a:r>
          <a:endParaRPr lang="en-US"/>
        </a:p>
      </dgm:t>
    </dgm:pt>
    <dgm:pt modelId="{9ABEBF2D-0EEE-4B1A-AE83-401FB6CFD925}" type="parTrans" cxnId="{6E994BD4-86A6-4FDD-B4F1-1C593FD92BEA}">
      <dgm:prSet/>
      <dgm:spPr/>
      <dgm:t>
        <a:bodyPr/>
        <a:lstStyle/>
        <a:p>
          <a:endParaRPr lang="en-US"/>
        </a:p>
      </dgm:t>
    </dgm:pt>
    <dgm:pt modelId="{CBFF5E64-76F4-4F92-8048-7732F1A2453E}" type="sibTrans" cxnId="{6E994BD4-86A6-4FDD-B4F1-1C593FD92BEA}">
      <dgm:prSet/>
      <dgm:spPr/>
      <dgm:t>
        <a:bodyPr/>
        <a:lstStyle/>
        <a:p>
          <a:endParaRPr lang="en-US"/>
        </a:p>
      </dgm:t>
    </dgm:pt>
    <dgm:pt modelId="{F8D19DBB-AB3A-41C0-A1A8-39AC6CF5C9F9}">
      <dgm:prSet/>
      <dgm:spPr/>
      <dgm:t>
        <a:bodyPr/>
        <a:lstStyle/>
        <a:p>
          <a:r>
            <a:rPr lang="en-GB"/>
            <a:t>Exercises from the book chapter 1-3</a:t>
          </a:r>
          <a:endParaRPr lang="en-US"/>
        </a:p>
      </dgm:t>
    </dgm:pt>
    <dgm:pt modelId="{813C56CD-DD78-41A3-AD27-585FBEAA6223}" type="parTrans" cxnId="{03B44C31-5304-4A0A-9A39-097AF23658A6}">
      <dgm:prSet/>
      <dgm:spPr/>
      <dgm:t>
        <a:bodyPr/>
        <a:lstStyle/>
        <a:p>
          <a:endParaRPr lang="en-US"/>
        </a:p>
      </dgm:t>
    </dgm:pt>
    <dgm:pt modelId="{284FE3C5-4184-48D1-8488-76A4F9A1A749}" type="sibTrans" cxnId="{03B44C31-5304-4A0A-9A39-097AF23658A6}">
      <dgm:prSet/>
      <dgm:spPr/>
      <dgm:t>
        <a:bodyPr/>
        <a:lstStyle/>
        <a:p>
          <a:endParaRPr lang="en-US"/>
        </a:p>
      </dgm:t>
    </dgm:pt>
    <dgm:pt modelId="{13F790C5-A266-427E-9FA3-98AD1D75EF52}">
      <dgm:prSet/>
      <dgm:spPr/>
      <dgm:t>
        <a:bodyPr/>
        <a:lstStyle/>
        <a:p>
          <a:r>
            <a:rPr lang="en-GB"/>
            <a:t>BREAK (15 MIN)</a:t>
          </a:r>
          <a:endParaRPr lang="en-US"/>
        </a:p>
      </dgm:t>
    </dgm:pt>
    <dgm:pt modelId="{00CE829C-6375-4216-BE3F-DCC63825B35A}" type="parTrans" cxnId="{473E6C73-DB50-4DCA-9B3B-807DDDB33465}">
      <dgm:prSet/>
      <dgm:spPr/>
      <dgm:t>
        <a:bodyPr/>
        <a:lstStyle/>
        <a:p>
          <a:endParaRPr lang="en-US"/>
        </a:p>
      </dgm:t>
    </dgm:pt>
    <dgm:pt modelId="{6B7DFB8D-FB8E-4AB2-989C-A203D670A9AB}" type="sibTrans" cxnId="{473E6C73-DB50-4DCA-9B3B-807DDDB33465}">
      <dgm:prSet/>
      <dgm:spPr/>
      <dgm:t>
        <a:bodyPr/>
        <a:lstStyle/>
        <a:p>
          <a:endParaRPr lang="en-US"/>
        </a:p>
      </dgm:t>
    </dgm:pt>
    <dgm:pt modelId="{1EBDE734-B06E-4CBF-BA75-17D2C1E91D4F}">
      <dgm:prSet/>
      <dgm:spPr/>
      <dgm:t>
        <a:bodyPr/>
        <a:lstStyle/>
        <a:p>
          <a:r>
            <a:rPr lang="en-GB"/>
            <a:t>Exercises from the book chapter 1-3</a:t>
          </a:r>
          <a:endParaRPr lang="en-US"/>
        </a:p>
      </dgm:t>
    </dgm:pt>
    <dgm:pt modelId="{276A1E35-34BA-428C-8E5F-3006D7CBDADE}" type="parTrans" cxnId="{47707E06-F2AB-4B1F-9EF7-30DC66F57357}">
      <dgm:prSet/>
      <dgm:spPr/>
      <dgm:t>
        <a:bodyPr/>
        <a:lstStyle/>
        <a:p>
          <a:endParaRPr lang="en-US"/>
        </a:p>
      </dgm:t>
    </dgm:pt>
    <dgm:pt modelId="{92A95734-CA70-4F08-B00D-E3539C2B1B6F}" type="sibTrans" cxnId="{47707E06-F2AB-4B1F-9EF7-30DC66F57357}">
      <dgm:prSet/>
      <dgm:spPr/>
      <dgm:t>
        <a:bodyPr/>
        <a:lstStyle/>
        <a:p>
          <a:endParaRPr lang="en-US"/>
        </a:p>
      </dgm:t>
    </dgm:pt>
    <dgm:pt modelId="{EC0AF29B-1FF1-4C95-BB88-300BD2F9C8CE}">
      <dgm:prSet/>
      <dgm:spPr/>
      <dgm:t>
        <a:bodyPr/>
        <a:lstStyle/>
        <a:p>
          <a:r>
            <a:rPr lang="en-GB"/>
            <a:t>~13:30 evaluation of some of the exercises </a:t>
          </a:r>
          <a:endParaRPr lang="en-US"/>
        </a:p>
      </dgm:t>
    </dgm:pt>
    <dgm:pt modelId="{E8A2862C-5315-46BA-8B0E-A85AFFC03C65}" type="parTrans" cxnId="{7FF29EC4-63B0-4CD7-A382-9C68113A0FB0}">
      <dgm:prSet/>
      <dgm:spPr/>
      <dgm:t>
        <a:bodyPr/>
        <a:lstStyle/>
        <a:p>
          <a:endParaRPr lang="en-US"/>
        </a:p>
      </dgm:t>
    </dgm:pt>
    <dgm:pt modelId="{DD96D4D5-54A9-4EDD-BDB9-EF3EF91F4A10}" type="sibTrans" cxnId="{7FF29EC4-63B0-4CD7-A382-9C68113A0FB0}">
      <dgm:prSet/>
      <dgm:spPr/>
      <dgm:t>
        <a:bodyPr/>
        <a:lstStyle/>
        <a:p>
          <a:endParaRPr lang="en-US"/>
        </a:p>
      </dgm:t>
    </dgm:pt>
    <dgm:pt modelId="{44DFC35B-A8DB-4947-994D-9AEED6724DDB}" type="pres">
      <dgm:prSet presAssocID="{A320AB4B-ED25-479D-B2F6-B559121956CC}" presName="linear" presStyleCnt="0">
        <dgm:presLayoutVars>
          <dgm:animLvl val="lvl"/>
          <dgm:resizeHandles val="exact"/>
        </dgm:presLayoutVars>
      </dgm:prSet>
      <dgm:spPr/>
    </dgm:pt>
    <dgm:pt modelId="{F4B44C1B-6E2C-2541-AB93-1681ACBE1687}" type="pres">
      <dgm:prSet presAssocID="{84D69144-7544-4306-95B2-8829F2EC0255}" presName="parentText" presStyleLbl="node1" presStyleIdx="0" presStyleCnt="6">
        <dgm:presLayoutVars>
          <dgm:chMax val="0"/>
          <dgm:bulletEnabled val="1"/>
        </dgm:presLayoutVars>
      </dgm:prSet>
      <dgm:spPr/>
    </dgm:pt>
    <dgm:pt modelId="{A0EDC131-8557-2E4B-8229-2C75E9AF9EC3}" type="pres">
      <dgm:prSet presAssocID="{056F224E-A0FD-48C6-A7B3-49A84870B6D7}" presName="spacer" presStyleCnt="0"/>
      <dgm:spPr/>
    </dgm:pt>
    <dgm:pt modelId="{978FF218-38F8-104B-BE2D-B044469BFF3B}" type="pres">
      <dgm:prSet presAssocID="{BBE6AD6C-66A1-464E-AFE6-BBDE196EBCBD}" presName="parentText" presStyleLbl="node1" presStyleIdx="1" presStyleCnt="6">
        <dgm:presLayoutVars>
          <dgm:chMax val="0"/>
          <dgm:bulletEnabled val="1"/>
        </dgm:presLayoutVars>
      </dgm:prSet>
      <dgm:spPr/>
    </dgm:pt>
    <dgm:pt modelId="{51560AEB-3128-224E-97EB-B6542A9402BE}" type="pres">
      <dgm:prSet presAssocID="{CBFF5E64-76F4-4F92-8048-7732F1A2453E}" presName="spacer" presStyleCnt="0"/>
      <dgm:spPr/>
    </dgm:pt>
    <dgm:pt modelId="{AACBD715-B946-AE40-989D-3E7A2925F616}" type="pres">
      <dgm:prSet presAssocID="{F8D19DBB-AB3A-41C0-A1A8-39AC6CF5C9F9}" presName="parentText" presStyleLbl="node1" presStyleIdx="2" presStyleCnt="6">
        <dgm:presLayoutVars>
          <dgm:chMax val="0"/>
          <dgm:bulletEnabled val="1"/>
        </dgm:presLayoutVars>
      </dgm:prSet>
      <dgm:spPr/>
    </dgm:pt>
    <dgm:pt modelId="{E7033EEF-6ED5-7245-932A-083AB5548F7E}" type="pres">
      <dgm:prSet presAssocID="{284FE3C5-4184-48D1-8488-76A4F9A1A749}" presName="spacer" presStyleCnt="0"/>
      <dgm:spPr/>
    </dgm:pt>
    <dgm:pt modelId="{DA29B19F-3C07-1548-8885-822F3C604D51}" type="pres">
      <dgm:prSet presAssocID="{13F790C5-A266-427E-9FA3-98AD1D75EF52}" presName="parentText" presStyleLbl="node1" presStyleIdx="3" presStyleCnt="6">
        <dgm:presLayoutVars>
          <dgm:chMax val="0"/>
          <dgm:bulletEnabled val="1"/>
        </dgm:presLayoutVars>
      </dgm:prSet>
      <dgm:spPr/>
    </dgm:pt>
    <dgm:pt modelId="{AA9364FE-2E0A-3645-A53C-A7B4AA987728}" type="pres">
      <dgm:prSet presAssocID="{6B7DFB8D-FB8E-4AB2-989C-A203D670A9AB}" presName="spacer" presStyleCnt="0"/>
      <dgm:spPr/>
    </dgm:pt>
    <dgm:pt modelId="{C4793CAC-725D-8647-B242-A6EE6E8E0EAE}" type="pres">
      <dgm:prSet presAssocID="{1EBDE734-B06E-4CBF-BA75-17D2C1E91D4F}" presName="parentText" presStyleLbl="node1" presStyleIdx="4" presStyleCnt="6">
        <dgm:presLayoutVars>
          <dgm:chMax val="0"/>
          <dgm:bulletEnabled val="1"/>
        </dgm:presLayoutVars>
      </dgm:prSet>
      <dgm:spPr/>
    </dgm:pt>
    <dgm:pt modelId="{5E9B4DC7-9D89-C74B-91E2-F3953EBCF05D}" type="pres">
      <dgm:prSet presAssocID="{92A95734-CA70-4F08-B00D-E3539C2B1B6F}" presName="spacer" presStyleCnt="0"/>
      <dgm:spPr/>
    </dgm:pt>
    <dgm:pt modelId="{02CC30A4-59D9-9349-BC16-679BF455E93B}" type="pres">
      <dgm:prSet presAssocID="{EC0AF29B-1FF1-4C95-BB88-300BD2F9C8CE}" presName="parentText" presStyleLbl="node1" presStyleIdx="5" presStyleCnt="6">
        <dgm:presLayoutVars>
          <dgm:chMax val="0"/>
          <dgm:bulletEnabled val="1"/>
        </dgm:presLayoutVars>
      </dgm:prSet>
      <dgm:spPr/>
    </dgm:pt>
  </dgm:ptLst>
  <dgm:cxnLst>
    <dgm:cxn modelId="{47707E06-F2AB-4B1F-9EF7-30DC66F57357}" srcId="{A320AB4B-ED25-479D-B2F6-B559121956CC}" destId="{1EBDE734-B06E-4CBF-BA75-17D2C1E91D4F}" srcOrd="4" destOrd="0" parTransId="{276A1E35-34BA-428C-8E5F-3006D7CBDADE}" sibTransId="{92A95734-CA70-4F08-B00D-E3539C2B1B6F}"/>
    <dgm:cxn modelId="{1CCDFD0A-1523-3643-859B-29E3B8FE4AF6}" type="presOf" srcId="{BBE6AD6C-66A1-464E-AFE6-BBDE196EBCBD}" destId="{978FF218-38F8-104B-BE2D-B044469BFF3B}" srcOrd="0" destOrd="0" presId="urn:microsoft.com/office/officeart/2005/8/layout/vList2"/>
    <dgm:cxn modelId="{6D3FE31A-6AE3-2E4D-A637-89294253FE18}" type="presOf" srcId="{A320AB4B-ED25-479D-B2F6-B559121956CC}" destId="{44DFC35B-A8DB-4947-994D-9AEED6724DDB}" srcOrd="0" destOrd="0" presId="urn:microsoft.com/office/officeart/2005/8/layout/vList2"/>
    <dgm:cxn modelId="{9219E82D-0085-E94F-A4CE-B1420BA54A9A}" type="presOf" srcId="{84D69144-7544-4306-95B2-8829F2EC0255}" destId="{F4B44C1B-6E2C-2541-AB93-1681ACBE1687}" srcOrd="0" destOrd="0" presId="urn:microsoft.com/office/officeart/2005/8/layout/vList2"/>
    <dgm:cxn modelId="{03B44C31-5304-4A0A-9A39-097AF23658A6}" srcId="{A320AB4B-ED25-479D-B2F6-B559121956CC}" destId="{F8D19DBB-AB3A-41C0-A1A8-39AC6CF5C9F9}" srcOrd="2" destOrd="0" parTransId="{813C56CD-DD78-41A3-AD27-585FBEAA6223}" sibTransId="{284FE3C5-4184-48D1-8488-76A4F9A1A749}"/>
    <dgm:cxn modelId="{D9217145-6347-E94C-AD94-6488DD449F29}" type="presOf" srcId="{EC0AF29B-1FF1-4C95-BB88-300BD2F9C8CE}" destId="{02CC30A4-59D9-9349-BC16-679BF455E93B}" srcOrd="0" destOrd="0" presId="urn:microsoft.com/office/officeart/2005/8/layout/vList2"/>
    <dgm:cxn modelId="{473E6C73-DB50-4DCA-9B3B-807DDDB33465}" srcId="{A320AB4B-ED25-479D-B2F6-B559121956CC}" destId="{13F790C5-A266-427E-9FA3-98AD1D75EF52}" srcOrd="3" destOrd="0" parTransId="{00CE829C-6375-4216-BE3F-DCC63825B35A}" sibTransId="{6B7DFB8D-FB8E-4AB2-989C-A203D670A9AB}"/>
    <dgm:cxn modelId="{C5DAE8AC-D05C-2944-B5D9-8C3E5AD82495}" type="presOf" srcId="{13F790C5-A266-427E-9FA3-98AD1D75EF52}" destId="{DA29B19F-3C07-1548-8885-822F3C604D51}" srcOrd="0" destOrd="0" presId="urn:microsoft.com/office/officeart/2005/8/layout/vList2"/>
    <dgm:cxn modelId="{EBF5CCB5-FB99-1443-AA8D-444BC2F3DE6D}" type="presOf" srcId="{1EBDE734-B06E-4CBF-BA75-17D2C1E91D4F}" destId="{C4793CAC-725D-8647-B242-A6EE6E8E0EAE}" srcOrd="0" destOrd="0" presId="urn:microsoft.com/office/officeart/2005/8/layout/vList2"/>
    <dgm:cxn modelId="{7FF29EC4-63B0-4CD7-A382-9C68113A0FB0}" srcId="{A320AB4B-ED25-479D-B2F6-B559121956CC}" destId="{EC0AF29B-1FF1-4C95-BB88-300BD2F9C8CE}" srcOrd="5" destOrd="0" parTransId="{E8A2862C-5315-46BA-8B0E-A85AFFC03C65}" sibTransId="{DD96D4D5-54A9-4EDD-BDB9-EF3EF91F4A10}"/>
    <dgm:cxn modelId="{6E994BD4-86A6-4FDD-B4F1-1C593FD92BEA}" srcId="{A320AB4B-ED25-479D-B2F6-B559121956CC}" destId="{BBE6AD6C-66A1-464E-AFE6-BBDE196EBCBD}" srcOrd="1" destOrd="0" parTransId="{9ABEBF2D-0EEE-4B1A-AE83-401FB6CFD925}" sibTransId="{CBFF5E64-76F4-4F92-8048-7732F1A2453E}"/>
    <dgm:cxn modelId="{36BCDEDD-8DB1-C141-A7D8-4BE00AE16109}" type="presOf" srcId="{F8D19DBB-AB3A-41C0-A1A8-39AC6CF5C9F9}" destId="{AACBD715-B946-AE40-989D-3E7A2925F616}" srcOrd="0" destOrd="0" presId="urn:microsoft.com/office/officeart/2005/8/layout/vList2"/>
    <dgm:cxn modelId="{1ECA63E2-4597-4808-883F-455D944DD032}" srcId="{A320AB4B-ED25-479D-B2F6-B559121956CC}" destId="{84D69144-7544-4306-95B2-8829F2EC0255}" srcOrd="0" destOrd="0" parTransId="{6FC7EC3D-1729-4ED9-B93A-DC786636C516}" sibTransId="{056F224E-A0FD-48C6-A7B3-49A84870B6D7}"/>
    <dgm:cxn modelId="{A24AB202-8A19-1045-B795-C88DD83598DF}" type="presParOf" srcId="{44DFC35B-A8DB-4947-994D-9AEED6724DDB}" destId="{F4B44C1B-6E2C-2541-AB93-1681ACBE1687}" srcOrd="0" destOrd="0" presId="urn:microsoft.com/office/officeart/2005/8/layout/vList2"/>
    <dgm:cxn modelId="{29046242-365F-E54E-8874-6BAC7206009C}" type="presParOf" srcId="{44DFC35B-A8DB-4947-994D-9AEED6724DDB}" destId="{A0EDC131-8557-2E4B-8229-2C75E9AF9EC3}" srcOrd="1" destOrd="0" presId="urn:microsoft.com/office/officeart/2005/8/layout/vList2"/>
    <dgm:cxn modelId="{E8874875-7D52-1846-87F2-BE6B57DD361E}" type="presParOf" srcId="{44DFC35B-A8DB-4947-994D-9AEED6724DDB}" destId="{978FF218-38F8-104B-BE2D-B044469BFF3B}" srcOrd="2" destOrd="0" presId="urn:microsoft.com/office/officeart/2005/8/layout/vList2"/>
    <dgm:cxn modelId="{7651238D-6EB7-B446-90AA-AAF591744AA2}" type="presParOf" srcId="{44DFC35B-A8DB-4947-994D-9AEED6724DDB}" destId="{51560AEB-3128-224E-97EB-B6542A9402BE}" srcOrd="3" destOrd="0" presId="urn:microsoft.com/office/officeart/2005/8/layout/vList2"/>
    <dgm:cxn modelId="{ECCAE8EB-088A-FF4F-89F5-B10CA894B596}" type="presParOf" srcId="{44DFC35B-A8DB-4947-994D-9AEED6724DDB}" destId="{AACBD715-B946-AE40-989D-3E7A2925F616}" srcOrd="4" destOrd="0" presId="urn:microsoft.com/office/officeart/2005/8/layout/vList2"/>
    <dgm:cxn modelId="{7130F05D-B8B6-EF46-9B52-99FBF3E7EADB}" type="presParOf" srcId="{44DFC35B-A8DB-4947-994D-9AEED6724DDB}" destId="{E7033EEF-6ED5-7245-932A-083AB5548F7E}" srcOrd="5" destOrd="0" presId="urn:microsoft.com/office/officeart/2005/8/layout/vList2"/>
    <dgm:cxn modelId="{DDD6A2F5-F7CA-C348-BC8A-D646FEB4F8EA}" type="presParOf" srcId="{44DFC35B-A8DB-4947-994D-9AEED6724DDB}" destId="{DA29B19F-3C07-1548-8885-822F3C604D51}" srcOrd="6" destOrd="0" presId="urn:microsoft.com/office/officeart/2005/8/layout/vList2"/>
    <dgm:cxn modelId="{423B8536-282B-8440-9A09-75E3DA0E18BA}" type="presParOf" srcId="{44DFC35B-A8DB-4947-994D-9AEED6724DDB}" destId="{AA9364FE-2E0A-3645-A53C-A7B4AA987728}" srcOrd="7" destOrd="0" presId="urn:microsoft.com/office/officeart/2005/8/layout/vList2"/>
    <dgm:cxn modelId="{D266C275-E1FD-A146-8830-B6D12E56B94B}" type="presParOf" srcId="{44DFC35B-A8DB-4947-994D-9AEED6724DDB}" destId="{C4793CAC-725D-8647-B242-A6EE6E8E0EAE}" srcOrd="8" destOrd="0" presId="urn:microsoft.com/office/officeart/2005/8/layout/vList2"/>
    <dgm:cxn modelId="{AA03A07B-975F-E748-A3E0-9C75F38E4A00}" type="presParOf" srcId="{44DFC35B-A8DB-4947-994D-9AEED6724DDB}" destId="{5E9B4DC7-9D89-C74B-91E2-F3953EBCF05D}" srcOrd="9" destOrd="0" presId="urn:microsoft.com/office/officeart/2005/8/layout/vList2"/>
    <dgm:cxn modelId="{9C6876F7-6F1F-EF47-B839-58C105422700}" type="presParOf" srcId="{44DFC35B-A8DB-4947-994D-9AEED6724DDB}" destId="{02CC30A4-59D9-9349-BC16-679BF455E93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FADEF-8B03-4A72-8057-7E1F3791C9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2E5B30-0D1E-4A31-889F-E0D7898A7CC7}">
      <dgm:prSet/>
      <dgm:spPr/>
      <dgm:t>
        <a:bodyPr/>
        <a:lstStyle/>
        <a:p>
          <a:r>
            <a:rPr lang="en-GB" b="0" i="0"/>
            <a:t>Evolution: Population genetics provides a framework for understanding how evolutionary change occurs, and it has helped us to identify the forces that drive evolution, such as natural selection, genetic drift, and gene flow.</a:t>
          </a:r>
          <a:endParaRPr lang="en-US"/>
        </a:p>
      </dgm:t>
    </dgm:pt>
    <dgm:pt modelId="{6FD9C0A5-1796-478C-B812-6321104DFFE8}" type="parTrans" cxnId="{A4AD70BE-D1F0-42D5-869E-18F031EB345A}">
      <dgm:prSet/>
      <dgm:spPr/>
      <dgm:t>
        <a:bodyPr/>
        <a:lstStyle/>
        <a:p>
          <a:endParaRPr lang="en-US"/>
        </a:p>
      </dgm:t>
    </dgm:pt>
    <dgm:pt modelId="{93BC3D2D-AE5D-425E-AB66-0A2951664266}" type="sibTrans" cxnId="{A4AD70BE-D1F0-42D5-869E-18F031EB345A}">
      <dgm:prSet/>
      <dgm:spPr/>
      <dgm:t>
        <a:bodyPr/>
        <a:lstStyle/>
        <a:p>
          <a:endParaRPr lang="en-US"/>
        </a:p>
      </dgm:t>
    </dgm:pt>
    <dgm:pt modelId="{FA6F7FD7-BBC1-4521-841C-FE1F9F86DFE1}">
      <dgm:prSet/>
      <dgm:spPr/>
      <dgm:t>
        <a:bodyPr/>
        <a:lstStyle/>
        <a:p>
          <a:r>
            <a:rPr lang="en-GB" b="0" i="0"/>
            <a:t>Conservation: Population genetics can be used to assess the genetic health of populations and to identify populations that are at risk of extinction. This information can then be used to develop conservation strategies.</a:t>
          </a:r>
          <a:endParaRPr lang="en-US"/>
        </a:p>
      </dgm:t>
    </dgm:pt>
    <dgm:pt modelId="{187878B3-847F-4E7E-9654-C45A2D3BA03E}" type="parTrans" cxnId="{8E401814-2049-4028-86D7-D15421BD56BC}">
      <dgm:prSet/>
      <dgm:spPr/>
      <dgm:t>
        <a:bodyPr/>
        <a:lstStyle/>
        <a:p>
          <a:endParaRPr lang="en-US"/>
        </a:p>
      </dgm:t>
    </dgm:pt>
    <dgm:pt modelId="{44E0DDFB-4963-415A-A3D4-E4AA59BB35BD}" type="sibTrans" cxnId="{8E401814-2049-4028-86D7-D15421BD56BC}">
      <dgm:prSet/>
      <dgm:spPr/>
      <dgm:t>
        <a:bodyPr/>
        <a:lstStyle/>
        <a:p>
          <a:endParaRPr lang="en-US"/>
        </a:p>
      </dgm:t>
    </dgm:pt>
    <dgm:pt modelId="{55EF9A6D-C4F0-4037-9ED2-33D3D0933ED3}">
      <dgm:prSet/>
      <dgm:spPr/>
      <dgm:t>
        <a:bodyPr/>
        <a:lstStyle/>
        <a:p>
          <a:r>
            <a:rPr lang="en-GB" b="0" i="0"/>
            <a:t>Agriculture: Population genetics can be used to improve crop yields and disease resistance by selecting for desirable traits.</a:t>
          </a:r>
          <a:endParaRPr lang="en-US"/>
        </a:p>
      </dgm:t>
    </dgm:pt>
    <dgm:pt modelId="{D32403DD-6EFC-458C-8EDC-790DF40A6495}" type="parTrans" cxnId="{2B2275A0-BC3A-454E-809A-ADF4B07BE3BC}">
      <dgm:prSet/>
      <dgm:spPr/>
      <dgm:t>
        <a:bodyPr/>
        <a:lstStyle/>
        <a:p>
          <a:endParaRPr lang="en-US"/>
        </a:p>
      </dgm:t>
    </dgm:pt>
    <dgm:pt modelId="{E86E2B7B-A6AA-43C2-8E7F-F13B7164F817}" type="sibTrans" cxnId="{2B2275A0-BC3A-454E-809A-ADF4B07BE3BC}">
      <dgm:prSet/>
      <dgm:spPr/>
      <dgm:t>
        <a:bodyPr/>
        <a:lstStyle/>
        <a:p>
          <a:endParaRPr lang="en-US"/>
        </a:p>
      </dgm:t>
    </dgm:pt>
    <dgm:pt modelId="{18091D73-7C56-4AB2-BDCC-393EBE9BE4E9}">
      <dgm:prSet/>
      <dgm:spPr/>
      <dgm:t>
        <a:bodyPr/>
        <a:lstStyle/>
        <a:p>
          <a:r>
            <a:rPr lang="en-GB" b="0" i="0"/>
            <a:t>Medicine: Population genetics can be used to identify genetic variants that are associated with diseases, and to develop new diagnostic tests and treatments.</a:t>
          </a:r>
          <a:endParaRPr lang="en-US"/>
        </a:p>
      </dgm:t>
    </dgm:pt>
    <dgm:pt modelId="{15FA1B7C-336C-4F19-99C3-4FB4AFA8B79C}" type="parTrans" cxnId="{997D701F-EC11-42ED-9A8F-CE60499F95BC}">
      <dgm:prSet/>
      <dgm:spPr/>
      <dgm:t>
        <a:bodyPr/>
        <a:lstStyle/>
        <a:p>
          <a:endParaRPr lang="en-US"/>
        </a:p>
      </dgm:t>
    </dgm:pt>
    <dgm:pt modelId="{FC3A8A66-F552-478A-B765-78FA927FA94D}" type="sibTrans" cxnId="{997D701F-EC11-42ED-9A8F-CE60499F95BC}">
      <dgm:prSet/>
      <dgm:spPr/>
      <dgm:t>
        <a:bodyPr/>
        <a:lstStyle/>
        <a:p>
          <a:endParaRPr lang="en-US"/>
        </a:p>
      </dgm:t>
    </dgm:pt>
    <dgm:pt modelId="{4E05ABC3-8783-FD45-8B78-5EA04FC7D12F}" type="pres">
      <dgm:prSet presAssocID="{659FADEF-8B03-4A72-8057-7E1F3791C95A}" presName="linear" presStyleCnt="0">
        <dgm:presLayoutVars>
          <dgm:animLvl val="lvl"/>
          <dgm:resizeHandles val="exact"/>
        </dgm:presLayoutVars>
      </dgm:prSet>
      <dgm:spPr/>
    </dgm:pt>
    <dgm:pt modelId="{A161102E-C805-0247-820F-340AE6E9448A}" type="pres">
      <dgm:prSet presAssocID="{CC2E5B30-0D1E-4A31-889F-E0D7898A7CC7}" presName="parentText" presStyleLbl="node1" presStyleIdx="0" presStyleCnt="4">
        <dgm:presLayoutVars>
          <dgm:chMax val="0"/>
          <dgm:bulletEnabled val="1"/>
        </dgm:presLayoutVars>
      </dgm:prSet>
      <dgm:spPr/>
    </dgm:pt>
    <dgm:pt modelId="{BBD19021-41E1-084A-9F44-1C16421490B6}" type="pres">
      <dgm:prSet presAssocID="{93BC3D2D-AE5D-425E-AB66-0A2951664266}" presName="spacer" presStyleCnt="0"/>
      <dgm:spPr/>
    </dgm:pt>
    <dgm:pt modelId="{2AEDD4FE-1178-4B4A-963A-F60CFF175FAE}" type="pres">
      <dgm:prSet presAssocID="{FA6F7FD7-BBC1-4521-841C-FE1F9F86DFE1}" presName="parentText" presStyleLbl="node1" presStyleIdx="1" presStyleCnt="4">
        <dgm:presLayoutVars>
          <dgm:chMax val="0"/>
          <dgm:bulletEnabled val="1"/>
        </dgm:presLayoutVars>
      </dgm:prSet>
      <dgm:spPr/>
    </dgm:pt>
    <dgm:pt modelId="{72AC373D-D954-604B-8E85-235A35317506}" type="pres">
      <dgm:prSet presAssocID="{44E0DDFB-4963-415A-A3D4-E4AA59BB35BD}" presName="spacer" presStyleCnt="0"/>
      <dgm:spPr/>
    </dgm:pt>
    <dgm:pt modelId="{E62D3FC7-178B-E94F-8780-B451609EFE00}" type="pres">
      <dgm:prSet presAssocID="{55EF9A6D-C4F0-4037-9ED2-33D3D0933ED3}" presName="parentText" presStyleLbl="node1" presStyleIdx="2" presStyleCnt="4">
        <dgm:presLayoutVars>
          <dgm:chMax val="0"/>
          <dgm:bulletEnabled val="1"/>
        </dgm:presLayoutVars>
      </dgm:prSet>
      <dgm:spPr/>
    </dgm:pt>
    <dgm:pt modelId="{EC172C6D-DA6D-2244-B6A4-EB023E4BF30B}" type="pres">
      <dgm:prSet presAssocID="{E86E2B7B-A6AA-43C2-8E7F-F13B7164F817}" presName="spacer" presStyleCnt="0"/>
      <dgm:spPr/>
    </dgm:pt>
    <dgm:pt modelId="{705F607F-2309-5C49-A735-97C66EAF6AC3}" type="pres">
      <dgm:prSet presAssocID="{18091D73-7C56-4AB2-BDCC-393EBE9BE4E9}" presName="parentText" presStyleLbl="node1" presStyleIdx="3" presStyleCnt="4">
        <dgm:presLayoutVars>
          <dgm:chMax val="0"/>
          <dgm:bulletEnabled val="1"/>
        </dgm:presLayoutVars>
      </dgm:prSet>
      <dgm:spPr/>
    </dgm:pt>
  </dgm:ptLst>
  <dgm:cxnLst>
    <dgm:cxn modelId="{8E401814-2049-4028-86D7-D15421BD56BC}" srcId="{659FADEF-8B03-4A72-8057-7E1F3791C95A}" destId="{FA6F7FD7-BBC1-4521-841C-FE1F9F86DFE1}" srcOrd="1" destOrd="0" parTransId="{187878B3-847F-4E7E-9654-C45A2D3BA03E}" sibTransId="{44E0DDFB-4963-415A-A3D4-E4AA59BB35BD}"/>
    <dgm:cxn modelId="{DD505714-ED43-184D-A640-145F0B6D4C9D}" type="presOf" srcId="{55EF9A6D-C4F0-4037-9ED2-33D3D0933ED3}" destId="{E62D3FC7-178B-E94F-8780-B451609EFE00}" srcOrd="0" destOrd="0" presId="urn:microsoft.com/office/officeart/2005/8/layout/vList2"/>
    <dgm:cxn modelId="{7509B11C-77CF-0E49-B214-B7FE9C51A055}" type="presOf" srcId="{CC2E5B30-0D1E-4A31-889F-E0D7898A7CC7}" destId="{A161102E-C805-0247-820F-340AE6E9448A}" srcOrd="0" destOrd="0" presId="urn:microsoft.com/office/officeart/2005/8/layout/vList2"/>
    <dgm:cxn modelId="{997D701F-EC11-42ED-9A8F-CE60499F95BC}" srcId="{659FADEF-8B03-4A72-8057-7E1F3791C95A}" destId="{18091D73-7C56-4AB2-BDCC-393EBE9BE4E9}" srcOrd="3" destOrd="0" parTransId="{15FA1B7C-336C-4F19-99C3-4FB4AFA8B79C}" sibTransId="{FC3A8A66-F552-478A-B765-78FA927FA94D}"/>
    <dgm:cxn modelId="{6081032A-63D1-5C44-AC56-E2A8B73A484D}" type="presOf" srcId="{FA6F7FD7-BBC1-4521-841C-FE1F9F86DFE1}" destId="{2AEDD4FE-1178-4B4A-963A-F60CFF175FAE}" srcOrd="0" destOrd="0" presId="urn:microsoft.com/office/officeart/2005/8/layout/vList2"/>
    <dgm:cxn modelId="{6149C758-66D1-1440-8507-AB214A231D2E}" type="presOf" srcId="{18091D73-7C56-4AB2-BDCC-393EBE9BE4E9}" destId="{705F607F-2309-5C49-A735-97C66EAF6AC3}" srcOrd="0" destOrd="0" presId="urn:microsoft.com/office/officeart/2005/8/layout/vList2"/>
    <dgm:cxn modelId="{2B2275A0-BC3A-454E-809A-ADF4B07BE3BC}" srcId="{659FADEF-8B03-4A72-8057-7E1F3791C95A}" destId="{55EF9A6D-C4F0-4037-9ED2-33D3D0933ED3}" srcOrd="2" destOrd="0" parTransId="{D32403DD-6EFC-458C-8EDC-790DF40A6495}" sibTransId="{E86E2B7B-A6AA-43C2-8E7F-F13B7164F817}"/>
    <dgm:cxn modelId="{A4AD70BE-D1F0-42D5-869E-18F031EB345A}" srcId="{659FADEF-8B03-4A72-8057-7E1F3791C95A}" destId="{CC2E5B30-0D1E-4A31-889F-E0D7898A7CC7}" srcOrd="0" destOrd="0" parTransId="{6FD9C0A5-1796-478C-B812-6321104DFFE8}" sibTransId="{93BC3D2D-AE5D-425E-AB66-0A2951664266}"/>
    <dgm:cxn modelId="{713B01E3-6FEF-DC4E-AB68-C53C651ED98C}" type="presOf" srcId="{659FADEF-8B03-4A72-8057-7E1F3791C95A}" destId="{4E05ABC3-8783-FD45-8B78-5EA04FC7D12F}" srcOrd="0" destOrd="0" presId="urn:microsoft.com/office/officeart/2005/8/layout/vList2"/>
    <dgm:cxn modelId="{25EE6DF9-0E2C-AA4F-BA9E-BAC1550F4F29}" type="presParOf" srcId="{4E05ABC3-8783-FD45-8B78-5EA04FC7D12F}" destId="{A161102E-C805-0247-820F-340AE6E9448A}" srcOrd="0" destOrd="0" presId="urn:microsoft.com/office/officeart/2005/8/layout/vList2"/>
    <dgm:cxn modelId="{460CFEDC-8533-4545-AB1E-9272ED2DC1E4}" type="presParOf" srcId="{4E05ABC3-8783-FD45-8B78-5EA04FC7D12F}" destId="{BBD19021-41E1-084A-9F44-1C16421490B6}" srcOrd="1" destOrd="0" presId="urn:microsoft.com/office/officeart/2005/8/layout/vList2"/>
    <dgm:cxn modelId="{18983A39-2E9A-584A-9BB7-90DF8B95B361}" type="presParOf" srcId="{4E05ABC3-8783-FD45-8B78-5EA04FC7D12F}" destId="{2AEDD4FE-1178-4B4A-963A-F60CFF175FAE}" srcOrd="2" destOrd="0" presId="urn:microsoft.com/office/officeart/2005/8/layout/vList2"/>
    <dgm:cxn modelId="{F5C0C3A5-ECD9-E041-B86E-8EEEED72342A}" type="presParOf" srcId="{4E05ABC3-8783-FD45-8B78-5EA04FC7D12F}" destId="{72AC373D-D954-604B-8E85-235A35317506}" srcOrd="3" destOrd="0" presId="urn:microsoft.com/office/officeart/2005/8/layout/vList2"/>
    <dgm:cxn modelId="{D2BBA46F-689F-8A46-B212-73A7653C4832}" type="presParOf" srcId="{4E05ABC3-8783-FD45-8B78-5EA04FC7D12F}" destId="{E62D3FC7-178B-E94F-8780-B451609EFE00}" srcOrd="4" destOrd="0" presId="urn:microsoft.com/office/officeart/2005/8/layout/vList2"/>
    <dgm:cxn modelId="{58DF3622-EE71-9945-95B5-4A1CE0F93750}" type="presParOf" srcId="{4E05ABC3-8783-FD45-8B78-5EA04FC7D12F}" destId="{EC172C6D-DA6D-2244-B6A4-EB023E4BF30B}" srcOrd="5" destOrd="0" presId="urn:microsoft.com/office/officeart/2005/8/layout/vList2"/>
    <dgm:cxn modelId="{6592A9CC-B8EA-7347-84B0-1A03E7852136}" type="presParOf" srcId="{4E05ABC3-8783-FD45-8B78-5EA04FC7D12F}" destId="{705F607F-2309-5C49-A735-97C66EAF6AC3}"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44C1B-6E2C-2541-AB93-1681ACBE1687}">
      <dsp:nvSpPr>
        <dsp:cNvPr id="0" name=""/>
        <dsp:cNvSpPr/>
      </dsp:nvSpPr>
      <dsp:spPr>
        <a:xfrm>
          <a:off x="0" y="160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Motivation for population genetics</a:t>
          </a:r>
          <a:endParaRPr lang="en-US" sz="2900" kern="1200"/>
        </a:p>
      </dsp:txBody>
      <dsp:txXfrm>
        <a:off x="33127" y="49210"/>
        <a:ext cx="10154071" cy="612346"/>
      </dsp:txXfrm>
    </dsp:sp>
    <dsp:sp modelId="{978FF218-38F8-104B-BE2D-B044469BFF3B}">
      <dsp:nvSpPr>
        <dsp:cNvPr id="0" name=""/>
        <dsp:cNvSpPr/>
      </dsp:nvSpPr>
      <dsp:spPr>
        <a:xfrm>
          <a:off x="0" y="77820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The Basic Coalescent (3.0)</a:t>
          </a:r>
          <a:endParaRPr lang="en-US" sz="2900" kern="1200"/>
        </a:p>
      </dsp:txBody>
      <dsp:txXfrm>
        <a:off x="33127" y="811330"/>
        <a:ext cx="10154071" cy="612346"/>
      </dsp:txXfrm>
    </dsp:sp>
    <dsp:sp modelId="{AACBD715-B946-AE40-989D-3E7A2925F616}">
      <dsp:nvSpPr>
        <dsp:cNvPr id="0" name=""/>
        <dsp:cNvSpPr/>
      </dsp:nvSpPr>
      <dsp:spPr>
        <a:xfrm>
          <a:off x="0" y="154032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1573450"/>
        <a:ext cx="10154071" cy="612346"/>
      </dsp:txXfrm>
    </dsp:sp>
    <dsp:sp modelId="{DA29B19F-3C07-1548-8885-822F3C604D51}">
      <dsp:nvSpPr>
        <dsp:cNvPr id="0" name=""/>
        <dsp:cNvSpPr/>
      </dsp:nvSpPr>
      <dsp:spPr>
        <a:xfrm>
          <a:off x="0" y="230244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BREAK (15 MIN)</a:t>
          </a:r>
          <a:endParaRPr lang="en-US" sz="2900" kern="1200"/>
        </a:p>
      </dsp:txBody>
      <dsp:txXfrm>
        <a:off x="33127" y="2335570"/>
        <a:ext cx="10154071" cy="612346"/>
      </dsp:txXfrm>
    </dsp:sp>
    <dsp:sp modelId="{C4793CAC-725D-8647-B242-A6EE6E8E0EAE}">
      <dsp:nvSpPr>
        <dsp:cNvPr id="0" name=""/>
        <dsp:cNvSpPr/>
      </dsp:nvSpPr>
      <dsp:spPr>
        <a:xfrm>
          <a:off x="0" y="306456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Exercises from the book chapter 1-3</a:t>
          </a:r>
          <a:endParaRPr lang="en-US" sz="2900" kern="1200"/>
        </a:p>
      </dsp:txBody>
      <dsp:txXfrm>
        <a:off x="33127" y="3097690"/>
        <a:ext cx="10154071" cy="612346"/>
      </dsp:txXfrm>
    </dsp:sp>
    <dsp:sp modelId="{02CC30A4-59D9-9349-BC16-679BF455E93B}">
      <dsp:nvSpPr>
        <dsp:cNvPr id="0" name=""/>
        <dsp:cNvSpPr/>
      </dsp:nvSpPr>
      <dsp:spPr>
        <a:xfrm>
          <a:off x="0" y="3826683"/>
          <a:ext cx="10220325"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~13:30 evaluation of some of the exercises </a:t>
          </a:r>
          <a:endParaRPr lang="en-US" sz="2900" kern="1200"/>
        </a:p>
      </dsp:txBody>
      <dsp:txXfrm>
        <a:off x="33127" y="3859810"/>
        <a:ext cx="10154071"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1102E-C805-0247-820F-340AE6E9448A}">
      <dsp:nvSpPr>
        <dsp:cNvPr id="0" name=""/>
        <dsp:cNvSpPr/>
      </dsp:nvSpPr>
      <dsp:spPr>
        <a:xfrm>
          <a:off x="0" y="65421"/>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Evolution: Population genetics provides a framework for understanding how evolutionary change occurs, and it has helped us to identify the forces that drive evolution, such as natural selection, genetic drift, and gene flow.</a:t>
          </a:r>
          <a:endParaRPr lang="en-US" sz="1700" kern="1200"/>
        </a:p>
      </dsp:txBody>
      <dsp:txXfrm>
        <a:off x="44664" y="110085"/>
        <a:ext cx="10130997" cy="825612"/>
      </dsp:txXfrm>
    </dsp:sp>
    <dsp:sp modelId="{2AEDD4FE-1178-4B4A-963A-F60CFF175FAE}">
      <dsp:nvSpPr>
        <dsp:cNvPr id="0" name=""/>
        <dsp:cNvSpPr/>
      </dsp:nvSpPr>
      <dsp:spPr>
        <a:xfrm>
          <a:off x="0" y="10293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Conservation: Population genetics can be used to assess the genetic health of populations and to identify populations that are at risk of extinction. This information can then be used to develop conservation strategies.</a:t>
          </a:r>
          <a:endParaRPr lang="en-US" sz="1700" kern="1200"/>
        </a:p>
      </dsp:txBody>
      <dsp:txXfrm>
        <a:off x="44664" y="1073986"/>
        <a:ext cx="10130997" cy="825612"/>
      </dsp:txXfrm>
    </dsp:sp>
    <dsp:sp modelId="{E62D3FC7-178B-E94F-8780-B451609EFE00}">
      <dsp:nvSpPr>
        <dsp:cNvPr id="0" name=""/>
        <dsp:cNvSpPr/>
      </dsp:nvSpPr>
      <dsp:spPr>
        <a:xfrm>
          <a:off x="0" y="19932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Agriculture: Population genetics can be used to improve crop yields and disease resistance by selecting for desirable traits.</a:t>
          </a:r>
          <a:endParaRPr lang="en-US" sz="1700" kern="1200"/>
        </a:p>
      </dsp:txBody>
      <dsp:txXfrm>
        <a:off x="44664" y="2037886"/>
        <a:ext cx="10130997" cy="825612"/>
      </dsp:txXfrm>
    </dsp:sp>
    <dsp:sp modelId="{705F607F-2309-5C49-A735-97C66EAF6AC3}">
      <dsp:nvSpPr>
        <dsp:cNvPr id="0" name=""/>
        <dsp:cNvSpPr/>
      </dsp:nvSpPr>
      <dsp:spPr>
        <a:xfrm>
          <a:off x="0" y="2957122"/>
          <a:ext cx="10220325" cy="9149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Medicine: Population genetics can be used to identify genetic variants that are associated with diseases, and to develop new diagnostic tests and treatments.</a:t>
          </a:r>
          <a:endParaRPr lang="en-US" sz="1700" kern="1200"/>
        </a:p>
      </dsp:txBody>
      <dsp:txXfrm>
        <a:off x="44664" y="3001786"/>
        <a:ext cx="10130997" cy="825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6T11:06:08.621"/>
    </inkml:context>
    <inkml:brush xml:id="br0">
      <inkml:brushProperty name="width" value="0.025" units="cm"/>
      <inkml:brushProperty name="height" value="0.025" units="cm"/>
    </inkml:brush>
  </inkml:definitions>
  <inkml:trace contextRef="#ctx0" brushRef="#br0">1 2395 24575,'0'-23'0,"4"7"0,7-22 0,11 3 0,10-13 0,11-8 0,5-1 0,5-3 0,3-2 0,-6 7 0,8-7 0,5-5 0,2-2 0,-28 31 0,-1 2 0,26-23 0,-2 4 0,1 4 0,-1 1 0,5 1 0,-2 4 0,2 1 0,3 1 0,0 1 0,7-3 0,3 1 0,9-4 0,-38 21 0,2 0 0,7-3 0,3-2 0,6-1 0,3-1 0,0 1 0,1 1 0,-2 2 0,0 0 0,6-1 0,3 1-381,4-1 1,1 0 380,7-2 0,3 2 0,-29 9 0,2 1 0,-1 1 0,27-7 0,1 1 0,-29 9 0,1 0 0,0 1 0,1 1 0,1-1 0,0 2 0,2-1 0,0 1 0,0 0 0,2 1 0,-1 0 0,2 0 0,1 1 0,1 1 0,0 0-460,3 0 1,0 1 0,1-1 459,3 1 0,1 0 0,1-1 0,3 1 0,2 0 0,0 0-575,4 0 1,1 0-1,0 0 575,2 0 0,1 0 0,1 1 0,1 0 0,1 1 0,0 0 0,0-1 0,-1 1 0,1 0 0,-1 0 0,0 0 0,0 1 0,-2 0 0,0 0 0,-1 0 0,-3 1 0,-1 1 0,-1 0 0,-2 1 0,-1 1 0,-1 0-336,-4 2 0,-1-1 1,0 2 335,-4-1 0,-1 2 0,0 0 0,-2 1 0,-2 1 0,1 1 0,-4 2 0,-1 1 0,0 1-17,-1 3 0,0 2 1,-2 1 16,22 7 0,-2 3 0,-1 4 0,-2 3 0,-1 1 0,-2 2 0,-4 0 0,-2 0 497,3 4 0,-2-1-497,-9-3 0,-2 1 0,-7-3 0,-1 1 859,-4-2 0,-3-1-859,-4-2 0,-1 0 1179,34 25-1179,-6-4 815,-5-4-815,-10-5 214,-3-4-214,-2-2 0,5-1 0,3 1 0,-2-2 0,-10-5 0,-4-1 0,-5-2 0,-5-4 0,-3-1 0,-11-10 0,-7-2 0,-2-2 0,-2 0 0,-3-2 0,1-1 0,-2 0 0,1-1 0,-2 0 0,0 0 0,0 0 0,-1 0 0,1 0 0,1-1 0,-2 1 0,1 0 0,-1 0 0,0 0 0,0-1 0,0 0 0,0 0 0,2 0 0,5 0 0,4 0 0,8 0 0,5 0 0,3 0 0,4 0 0,3 0 0,1 0 0,0 0 0,0 0 0,-2-2 0,0-3 0,-1-1 0,-3-2 0,0 1 0,-3 0 0,-2 1 0,-5 0 0,-4 1 0,-3 1 0,-4 1 0,-1 1 0,-3 0 0,0 0 0,-2 1 0,0-1 0,-1 1 0,0-1 0,0 0 0,0 0 0,1 1 0,0-1 0,1 0 0,0 0 0,0 0 0,-1 0 0,-1 0 0,0 1 0,-2 0 0,-4-2 0,-5 0 0,-7-1 0,-2-1 0,-7-2 0,-4-1 0,-3 0 0,1 0 0,7 2 0,1 2 0,2 2 0,2 0 0,0 1 0,5-1 0,2 1 0,3 1 0,5 0 0,10 2 0,4 5 0,10 4 0,-1 3 0,4 3 0,3 1 0,-1-1 0,-2-1 0,-3-2 0,-3-1 0,-3 0 0,-1 1 0,-2 1 0,-2 0 0,0 0 0,-2 0 0,-2-2 0,0 0 0,-1-2 0,0 1 0,-2-1 0,-1-1 0,0-2 0,0-1 0,-1-2 0,0 0 0,-1 0 0,0 0 0,0-1 0,0 0 0,-1-1 0,-1-1 0,0-1 0,-2 0 0,-1-1 0,0 0 0,-4 0 0,-1 0 0,-1 1 0,-4 1 0,1 1 0,-4 0 0,0 0 0,3 0 0,3-1 0,2 0 0,3 0 0,1 0 0,2-1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3</a:t>
            </a:fld>
            <a:endParaRPr lang="en-GB" dirty="0"/>
          </a:p>
        </p:txBody>
      </p:sp>
    </p:spTree>
    <p:extLst>
      <p:ext uri="{BB962C8B-B14F-4D97-AF65-F5344CB8AC3E}">
        <p14:creationId xmlns:p14="http://schemas.microsoft.com/office/powerpoint/2010/main" val="243216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GB"/>
          </a:p>
        </p:txBody>
      </p:sp>
      <p:sp>
        <p:nvSpPr>
          <p:cNvPr id="4" name="Pladsholder til slidenummer 3"/>
          <p:cNvSpPr>
            <a:spLocks noGrp="1"/>
          </p:cNvSpPr>
          <p:nvPr>
            <p:ph type="sldNum" sz="quarter" idx="10"/>
          </p:nvPr>
        </p:nvSpPr>
        <p:spPr/>
        <p:txBody>
          <a:bodyPr/>
          <a:lstStyle/>
          <a:p>
            <a:pPr>
              <a:defRPr/>
            </a:pPr>
            <a:fld id="{72C160C3-3AB6-49C1-8001-AFDAD271EB5B}" type="slidenum">
              <a:rPr lang="en-GB"/>
              <a:pPr>
                <a:defRPr/>
              </a:pPr>
              <a:t>17</a:t>
            </a:fld>
            <a:endParaRPr lang="en-GB" dirty="0"/>
          </a:p>
        </p:txBody>
      </p:sp>
    </p:spTree>
    <p:extLst>
      <p:ext uri="{BB962C8B-B14F-4D97-AF65-F5344CB8AC3E}">
        <p14:creationId xmlns:p14="http://schemas.microsoft.com/office/powerpoint/2010/main" val="313124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bin"/><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9"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051276680"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19/09/2024</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en-GB" dirty="0"/>
              <a:t>Click here and add image via Templafy Image Library</a:t>
            </a:r>
            <a:endParaRPr lang="en-GB"/>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en-GB" dirty="0"/>
              <a:t>Click here and add image via Templafy Image Library</a:t>
            </a:r>
            <a:endParaRPr lang="en-GB"/>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8" name="Date Placeholder 7" hidden="1"/>
          <p:cNvSpPr>
            <a:spLocks noGrp="1"/>
          </p:cNvSpPr>
          <p:nvPr>
            <p:ph type="dt" sz="half" idx="14"/>
          </p:nvPr>
        </p:nvSpPr>
        <p:spPr/>
        <p:txBody>
          <a:bodyPr/>
          <a:lstStyle/>
          <a:p>
            <a:fld id="{78417F83-4CBA-48F2-BAD0-783AE3701E32}" type="datetimeFigureOut">
              <a:rPr lang="en-GB" smtClean="0"/>
              <a:pPr/>
              <a:t>19/09/2024</a:t>
            </a:fld>
            <a:r>
              <a:rPr lang="en-GB" dirty="0"/>
              <a:t>26/09/2023</a:t>
            </a:r>
          </a:p>
        </p:txBody>
      </p:sp>
      <p:sp>
        <p:nvSpPr>
          <p:cNvPr id="9" name="Footer Placeholder 8" hidden="1"/>
          <p:cNvSpPr>
            <a:spLocks noGrp="1"/>
          </p:cNvSpPr>
          <p:nvPr>
            <p:ph type="ftr" sz="quarter" idx="15"/>
          </p:nvPr>
        </p:nvSpPr>
        <p:spPr/>
        <p:txBody>
          <a:bodyPr/>
          <a:lstStyle/>
          <a:p>
            <a:endParaRPr lang="en-GB"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19/09/2024</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19/09/2024</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en-GB" dirty="0"/>
              <a:t>Click to add Quote text, for next level ENTER and TAB</a:t>
            </a:r>
            <a:endParaRPr lang="en-GB"/>
          </a:p>
          <a:p>
            <a:pPr lvl="1"/>
            <a:r>
              <a:rPr lang="en-GB" dirty="0"/>
              <a:t>Second level</a:t>
            </a:r>
            <a:endParaRPr lang="en-GB"/>
          </a:p>
          <a:p>
            <a:pPr lvl="2"/>
            <a:endParaRPr lang="en-GB"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en-GB" dirty="0"/>
              <a:t>Click to edit Master title style</a:t>
            </a:r>
            <a:endParaRPr lang="en-GB"/>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en-GB" dirty="0"/>
              <a:t>Click to add Quote text, for next level ENTER and TAB</a:t>
            </a:r>
            <a:endParaRPr lang="en-GB"/>
          </a:p>
          <a:p>
            <a:pPr lvl="1"/>
            <a:r>
              <a:rPr lang="en-GB" dirty="0"/>
              <a:t>Second level</a:t>
            </a:r>
            <a:endParaRPr lang="en-GB"/>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19/09/2024</a:t>
            </a:fld>
            <a:r>
              <a:rPr lang="en-GB" dirty="0"/>
              <a:t>26/09/2023</a:t>
            </a:r>
          </a:p>
        </p:txBody>
      </p:sp>
      <p:sp>
        <p:nvSpPr>
          <p:cNvPr id="10" name="Footer Placeholder 9"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3"/>
          </p:nvPr>
        </p:nvSpPr>
        <p:spPr/>
        <p:txBody>
          <a:bodyPr/>
          <a:lstStyle/>
          <a:p>
            <a:fld id="{78417F83-4CBA-48F2-BAD0-783AE3701E32}" type="datetimeFigureOut">
              <a:rPr lang="en-GB" smtClean="0"/>
              <a:pPr/>
              <a:t>19/09/2024</a:t>
            </a:fld>
            <a:r>
              <a:rPr lang="en-GB" dirty="0"/>
              <a:t>26/09/2023</a:t>
            </a:r>
          </a:p>
        </p:txBody>
      </p:sp>
      <p:sp>
        <p:nvSpPr>
          <p:cNvPr id="7" name="Footer Placeholder 6"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Light</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4" name="Footer Placeholder 3" hidden="1"/>
          <p:cNvSpPr>
            <a:spLocks noGrp="1"/>
          </p:cNvSpPr>
          <p:nvPr>
            <p:ph type="ftr" sz="quarter" idx="11"/>
          </p:nvPr>
        </p:nvSpPr>
        <p:spPr/>
        <p:txBody>
          <a:bodyPr/>
          <a:lstStyle/>
          <a:p>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7" name="Footer Placeholder 6" hidden="1"/>
          <p:cNvSpPr>
            <a:spLocks noGrp="1"/>
          </p:cNvSpPr>
          <p:nvPr>
            <p:ph type="ftr" sz="quarter" idx="11"/>
          </p:nvPr>
        </p:nvSpPr>
        <p:spPr/>
        <p:txBody>
          <a:bodyPr/>
          <a:lstStyle/>
          <a:p>
            <a:endParaRPr lang="en-GB"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a:solidFill>
                  <a:schemeClr val="accent6"/>
                </a:solidFill>
                <a:latin typeface="AU Peto" panose="040C0B07020602020301" pitchFamily="82" charset="0"/>
              </a:rPr>
              <a:t>Aarhus</a:t>
            </a:r>
            <a:endParaRPr lang="en-GB"/>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en-GB" sz="10000" kern="0" dirty="0" err="1">
                <a:solidFill>
                  <a:schemeClr val="bg1"/>
                </a:solidFill>
                <a:latin typeface="AU Peto" panose="040C0B07020602020301" pitchFamily="82" charset="0"/>
              </a:rPr>
              <a:t>uni</a:t>
            </a:r>
            <a:endParaRPr lang="en-GB"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en-GB" sz="10000" kern="0" dirty="0" err="1">
                <a:solidFill>
                  <a:schemeClr val="bg1"/>
                </a:solidFill>
                <a:latin typeface="AU Peto" panose="040C0B07020602020301" pitchFamily="82" charset="0"/>
              </a:rPr>
              <a:t>versiet</a:t>
            </a:r>
            <a:endParaRPr lang="en-GB"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19/09/2024</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en-GB"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endParaRPr lang="en-GB"/>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en-GB"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en-GB" sz="1000" noProof="1">
                <a:solidFill>
                  <a:schemeClr val="tx1">
                    <a:lumMod val="75000"/>
                    <a:lumOff val="25000"/>
                  </a:schemeClr>
                </a:solidFill>
              </a:rPr>
              <a:t>til AU Passata bold</a:t>
            </a:r>
            <a:endParaRPr lang="en-GB"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43546551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2"/>
          </p:nvPr>
        </p:nvSpPr>
        <p:spPr/>
        <p:txBody>
          <a:bodyPr/>
          <a:lstStyle/>
          <a:p>
            <a:fld id="{78417F83-4CBA-48F2-BAD0-783AE3701E32}" type="datetimeFigureOut">
              <a:rPr lang="en-GB" smtClean="0"/>
              <a:pPr/>
              <a:t>19/09/2024</a:t>
            </a:fld>
            <a:r>
              <a:rPr lang="en-GB" dirty="0"/>
              <a:t>26/09/2023</a:t>
            </a:r>
          </a:p>
        </p:txBody>
      </p:sp>
      <p:sp>
        <p:nvSpPr>
          <p:cNvPr id="3" name="Footer Placeholder 2"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4000" b="0" i="0" u="none" strike="noStrike" cap="all" normalizeH="0" baseline="0" noProof="1">
                <a:ln>
                  <a:noFill/>
                </a:ln>
                <a:solidFill>
                  <a:schemeClr val="bg1"/>
                </a:solidFill>
                <a:effectLst/>
                <a:latin typeface="AU Passata" pitchFamily="34" charset="0"/>
              </a:rPr>
              <a:t>Aarhus
University</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en-GB" smtClean="0"/>
              <a:pPr/>
              <a:t>19/09/2024</a:t>
            </a:fld>
            <a:r>
              <a:rPr lang="en-GB" dirty="0"/>
              <a:t>26/09/2023</a:t>
            </a:r>
          </a:p>
        </p:txBody>
      </p:sp>
      <p:sp>
        <p:nvSpPr>
          <p:cNvPr id="9" name="Footer Placeholder 6" hidden="1"/>
          <p:cNvSpPr>
            <a:spLocks noGrp="1"/>
          </p:cNvSpPr>
          <p:nvPr>
            <p:ph type="ftr" sz="quarter" idx="11"/>
          </p:nvPr>
        </p:nvSpPr>
        <p:spPr>
          <a:xfrm>
            <a:off x="0" y="7020000"/>
            <a:ext cx="0" cy="0"/>
          </a:xfrm>
        </p:spPr>
        <p:txBody>
          <a:bodyPr/>
          <a:lstStyle/>
          <a:p>
            <a:endParaRPr lang="en-GB"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en-GB" smtClean="0"/>
              <a:pPr>
                <a:defRPr/>
              </a:pPr>
              <a:t>‹#›</a:t>
            </a:fld>
            <a:endParaRPr lang="en-GB"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en-GB" dirty="0"/>
              <a:t>Click to edit Master title style</a:t>
            </a:r>
            <a:endParaRPr lang="en-GB"/>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en-GB" sz="1000" baseline="0" noProof="1">
                <a:solidFill>
                  <a:schemeClr val="tx1">
                    <a:lumMod val="75000"/>
                    <a:lumOff val="25000"/>
                  </a:schemeClr>
                </a:solidFill>
              </a:rPr>
              <a:t>Ændr 2. linje eller ord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bg1"/>
                </a:solidFill>
                <a:latin typeface="AU Passata Light" pitchFamily="34" charset="0"/>
              </a:rPr>
              <a:t>Department of Molecular Biology and Genetics</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bg1"/>
                </a:solidFill>
                <a:effectLst/>
                <a:latin typeface="AU Passata" pitchFamily="34" charset="0"/>
              </a:rPr>
              <a:t>Aarhus
University</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en-GB" sz="700" b="0" cap="all" baseline="0" dirty="0">
                <a:solidFill>
                  <a:schemeClr val="bg1"/>
                </a:solidFill>
                <a:latin typeface="+mn-lt"/>
              </a:rPr>
              <a:t>26 September 2023</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en-GB" sz="700" b="0" cap="all" baseline="0" dirty="0">
                <a:solidFill>
                  <a:schemeClr val="bg1"/>
                </a:solidFill>
                <a:latin typeface="+mn-lt"/>
              </a:rPr>
              <a:t>Ph.D Student</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en-GB" sz="700" b="0" cap="all" baseline="0" dirty="0">
                <a:solidFill>
                  <a:schemeClr val="bg1"/>
                </a:solidFill>
                <a:latin typeface="+mn-lt"/>
              </a:rPr>
              <a:t>TA Wednesday</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en-GB" sz="700" b="0" cap="all" baseline="0" dirty="0">
                <a:solidFill>
                  <a:schemeClr val="bg1"/>
                </a:solidFill>
                <a:latin typeface="+mn-lt"/>
              </a:rPr>
              <a:t>Bjarke Meyer Pedersen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147425711"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3" name="Footer Placeholder 2"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 </a:t>
            </a:r>
            <a:endParaRPr lang="en-GB"/>
          </a:p>
          <a:p>
            <a:pPr algn="r">
              <a:lnSpc>
                <a:spcPct val="100000"/>
              </a:lnSpc>
            </a:pPr>
            <a:r>
              <a:rPr lang="en-GB" sz="1000" baseline="0" noProof="1">
                <a:solidFill>
                  <a:schemeClr val="tx1">
                    <a:lumMod val="75000"/>
                    <a:lumOff val="25000"/>
                  </a:schemeClr>
                </a:solidFill>
              </a:rPr>
              <a:t>ændr 2. linje til</a:t>
            </a:r>
            <a:endParaRPr lang="en-GB"/>
          </a:p>
          <a:p>
            <a:pPr algn="r">
              <a:lnSpc>
                <a:spcPct val="100000"/>
              </a:lnSpc>
            </a:pPr>
            <a:r>
              <a:rPr lang="en-GB" sz="1000" noProof="1">
                <a:solidFill>
                  <a:schemeClr val="tx1">
                    <a:lumMod val="75000"/>
                    <a:lumOff val="25000"/>
                  </a:schemeClr>
                </a:solidFill>
              </a:rPr>
              <a:t>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4" name="Title 1"/>
          <p:cNvSpPr>
            <a:spLocks noGrp="1"/>
          </p:cNvSpPr>
          <p:nvPr>
            <p:ph type="title"/>
          </p:nvPr>
        </p:nvSpPr>
        <p:spPr>
          <a:xfrm>
            <a:off x="315913" y="228627"/>
            <a:ext cx="11556000" cy="752101"/>
          </a:xfrm>
        </p:spPr>
        <p:txBody>
          <a:bodyPr anchor="t" anchorCtr="0"/>
          <a:lstStyle/>
          <a:p>
            <a:r>
              <a:rPr lang="en-GB" dirty="0"/>
              <a:t>Click to edit Master title style</a:t>
            </a:r>
            <a:endParaRPr lang="en-GB"/>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0"/>
          </p:nvPr>
        </p:nvSpPr>
        <p:spPr/>
        <p:txBody>
          <a:bodyPr/>
          <a:lstStyle/>
          <a:p>
            <a:fld id="{78417F83-4CBA-48F2-BAD0-783AE3701E32}" type="datetimeFigureOut">
              <a:rPr lang="en-GB" smtClean="0"/>
              <a:pPr/>
              <a:t>19/09/2024</a:t>
            </a:fld>
            <a:r>
              <a:rPr lang="en-GB" dirty="0"/>
              <a:t>26/09/2023</a:t>
            </a:r>
          </a:p>
        </p:txBody>
      </p:sp>
      <p:sp>
        <p:nvSpPr>
          <p:cNvPr id="8" name="Footer Placeholder 7" hidden="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en-GB" dirty="0"/>
              <a:t>Insert title</a:t>
            </a:r>
            <a:endParaRPr lang="en-GB"/>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én linje</a:t>
            </a:r>
            <a:endParaRPr lang="en-GB"/>
          </a:p>
          <a:p>
            <a:pPr algn="r">
              <a:lnSpc>
                <a:spcPct val="100000"/>
              </a:lnSpc>
            </a:pPr>
            <a:r>
              <a:rPr lang="en-GB" sz="1000" noProof="1">
                <a:solidFill>
                  <a:schemeClr val="tx1">
                    <a:lumMod val="75000"/>
                    <a:lumOff val="25000"/>
                  </a:schemeClr>
                </a:solidFill>
              </a:rPr>
              <a:t>Light eller AU Passata Bold</a:t>
            </a:r>
            <a:endParaRPr lang="en-GB"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19/09/2024</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GB"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en-GB" dirty="0"/>
              <a:t>Click to edit Master title style</a:t>
            </a:r>
            <a:endParaRPr lang="en-GB"/>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r>
              <a:rPr lang="en-GB" dirty="0"/>
              <a:t>6</a:t>
            </a:r>
            <a:endParaRPr lang="en-GB"/>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en-GB" dirty="0"/>
              <a:t>Click here and add image via Templafy Image Library</a:t>
            </a:r>
            <a:endParaRPr lang="en-GB"/>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en-GB" sz="1000" noProof="1">
                <a:solidFill>
                  <a:schemeClr val="tx1">
                    <a:lumMod val="75000"/>
                    <a:lumOff val="25000"/>
                  </a:schemeClr>
                </a:solidFill>
              </a:rPr>
              <a:t>Overskrift to</a:t>
            </a:r>
            <a:r>
              <a:rPr lang="en-GB" sz="1000" baseline="0" noProof="1">
                <a:solidFill>
                  <a:schemeClr val="tx1">
                    <a:lumMod val="75000"/>
                    <a:lumOff val="25000"/>
                  </a:schemeClr>
                </a:solidFill>
              </a:rPr>
              <a:t> linjer</a:t>
            </a:r>
            <a:endParaRPr lang="en-GB"/>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5" name="Date Placeholder 4" hidden="1"/>
          <p:cNvSpPr>
            <a:spLocks noGrp="1"/>
          </p:cNvSpPr>
          <p:nvPr>
            <p:ph type="dt" sz="half" idx="15"/>
          </p:nvPr>
        </p:nvSpPr>
        <p:spPr/>
        <p:txBody>
          <a:bodyPr/>
          <a:lstStyle/>
          <a:p>
            <a:fld id="{78417F83-4CBA-48F2-BAD0-783AE3701E32}" type="datetimeFigureOut">
              <a:rPr lang="en-GB" smtClean="0"/>
              <a:pPr/>
              <a:t>19/09/2024</a:t>
            </a:fld>
            <a:r>
              <a:rPr lang="en-GB" dirty="0"/>
              <a:t>26/09/2023</a:t>
            </a:r>
          </a:p>
        </p:txBody>
      </p:sp>
      <p:sp>
        <p:nvSpPr>
          <p:cNvPr id="6" name="Footer Placeholder 5"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6" name="Date Placeholder 5" hidden="1"/>
          <p:cNvSpPr>
            <a:spLocks noGrp="1"/>
          </p:cNvSpPr>
          <p:nvPr>
            <p:ph type="dt" sz="half" idx="12"/>
          </p:nvPr>
        </p:nvSpPr>
        <p:spPr/>
        <p:txBody>
          <a:bodyPr/>
          <a:lstStyle/>
          <a:p>
            <a:fld id="{78417F83-4CBA-48F2-BAD0-783AE3701E32}" type="datetimeFigureOut">
              <a:rPr lang="en-GB" smtClean="0"/>
              <a:pPr/>
              <a:t>19/09/2024</a:t>
            </a:fld>
            <a:r>
              <a:rPr lang="en-GB" dirty="0"/>
              <a:t>26/09/2023</a:t>
            </a:r>
          </a:p>
        </p:txBody>
      </p:sp>
      <p:sp>
        <p:nvSpPr>
          <p:cNvPr id="7" name="Footer Placeholder 6" hidden="1"/>
          <p:cNvSpPr>
            <a:spLocks noGrp="1"/>
          </p:cNvSpPr>
          <p:nvPr>
            <p:ph type="ftr" sz="quarter" idx="13"/>
          </p:nvPr>
        </p:nvSpPr>
        <p:spPr/>
        <p:txBody>
          <a:bodyPr/>
          <a:lstStyle/>
          <a:p>
            <a:endParaRPr lang="en-GB"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en-GB" dirty="0"/>
              <a:t>Click here and add image via Templafy Image Library</a:t>
            </a:r>
            <a:endParaRPr lang="en-GB"/>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en-GB" dirty="0"/>
              <a:t>Click here and add image via Templafy Image Library</a:t>
            </a:r>
            <a:endParaRPr lang="en-GB"/>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en-GB" smtClean="0"/>
              <a:pPr>
                <a:defRPr/>
              </a:pPr>
              <a:t>‹#›</a:t>
            </a:fld>
            <a:endParaRPr lang="en-GB" dirty="0"/>
          </a:p>
        </p:txBody>
      </p:sp>
      <p:sp>
        <p:nvSpPr>
          <p:cNvPr id="7" name="Date Placeholder 6" hidden="1"/>
          <p:cNvSpPr>
            <a:spLocks noGrp="1"/>
          </p:cNvSpPr>
          <p:nvPr>
            <p:ph type="dt" sz="half" idx="13"/>
          </p:nvPr>
        </p:nvSpPr>
        <p:spPr/>
        <p:txBody>
          <a:bodyPr/>
          <a:lstStyle/>
          <a:p>
            <a:fld id="{78417F83-4CBA-48F2-BAD0-783AE3701E32}" type="datetimeFigureOut">
              <a:rPr lang="en-GB" smtClean="0"/>
              <a:pPr/>
              <a:t>19/09/2024</a:t>
            </a:fld>
            <a:r>
              <a:rPr lang="en-GB" dirty="0"/>
              <a:t>26/09/2023</a:t>
            </a:r>
          </a:p>
        </p:txBody>
      </p:sp>
      <p:sp>
        <p:nvSpPr>
          <p:cNvPr id="8" name="Footer Placeholder 7" hidden="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dirty="0"/>
              <a:t>Click to edit Master title style</a:t>
            </a:r>
            <a:endParaRPr lang="en-GB"/>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a:p>
            <a:pPr lvl="5"/>
            <a:r>
              <a:rPr lang="en-GB" noProof="0" dirty="0"/>
              <a:t>6 level</a:t>
            </a:r>
            <a:endParaRPr lang="en-GB"/>
          </a:p>
          <a:p>
            <a:pPr lvl="6"/>
            <a:r>
              <a:rPr lang="en-GB" noProof="0" dirty="0"/>
              <a:t>7 level</a:t>
            </a:r>
            <a:endParaRPr lang="en-GB"/>
          </a:p>
          <a:p>
            <a:pPr lvl="7"/>
            <a:r>
              <a:rPr lang="en-GB" noProof="0" dirty="0"/>
              <a:t>8 level</a:t>
            </a:r>
            <a:endParaRPr lang="en-GB"/>
          </a:p>
          <a:p>
            <a:pPr lvl="8"/>
            <a:r>
              <a:rPr lang="en-GB" noProof="0" dirty="0"/>
              <a:t>9 level</a:t>
            </a:r>
            <a:endParaRPr lang="en-GB"/>
          </a:p>
        </p:txBody>
      </p:sp>
      <p:pic>
        <p:nvPicPr>
          <p:cNvPr id="1173923763"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23" name="Black Rectangle"/>
          <p:cNvSpPr/>
          <p:nvPr userDrawn="1"/>
        </p:nvSpPr>
        <p:spPr>
          <a:xfrm>
            <a:off x="989440" y="1663088"/>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4799" dirty="0"/>
          </a:p>
          <a:p>
            <a:pPr algn="ctr"/>
            <a:endParaRPr lang="en-GB" sz="4799" dirty="0"/>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en-GB" sz="600" cap="all" spc="40" baseline="0" dirty="0">
                <a:solidFill>
                  <a:schemeClr val="tx1"/>
                </a:solidFill>
                <a:latin typeface="AU Passata Light" pitchFamily="34" charset="0"/>
              </a:rPr>
              <a:t>Department of Molecular Biology and Genetics</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en-GB" sz="1000" b="0" i="0" u="none" strike="noStrike" cap="all" normalizeH="0" baseline="0" noProof="1">
                <a:ln>
                  <a:noFill/>
                </a:ln>
                <a:solidFill>
                  <a:schemeClr val="tx1"/>
                </a:solidFill>
                <a:effectLst/>
                <a:latin typeface="AU Passata" pitchFamily="34" charset="0"/>
              </a:rPr>
              <a:t>Aarhus
University</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en-GB" smtClean="0"/>
              <a:pPr>
                <a:defRPr/>
              </a:pPr>
              <a:t>‹#›</a:t>
            </a:fld>
            <a:endParaRPr lang="en-GB"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en-GB" smtClean="0"/>
              <a:pPr/>
              <a:t>19/09/2024</a:t>
            </a:fld>
            <a:r>
              <a:rPr lang="en-GB"/>
              <a:t>26/09/2023</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en-GB"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1651347"/>
            <a:ext cx="10220325" cy="3323987"/>
          </a:xfrm>
        </p:spPr>
        <p:txBody>
          <a:bodyPr/>
          <a:lstStyle/>
          <a:p>
            <a:r>
              <a:rPr lang="en-GB" dirty="0"/>
              <a:t>Evolutionary thinking ta session Wednesday </a:t>
            </a:r>
            <a:br>
              <a:rPr lang="en-GB" dirty="0"/>
            </a:br>
            <a:br>
              <a:rPr lang="en-GB" dirty="0"/>
            </a:br>
            <a:r>
              <a:rPr lang="en-GB" dirty="0"/>
              <a:t>population genetics 1</a:t>
            </a:r>
          </a:p>
        </p:txBody>
      </p:sp>
      <p:sp>
        <p:nvSpPr>
          <p:cNvPr id="4" name="TextBox 3">
            <a:extLst>
              <a:ext uri="{FF2B5EF4-FFF2-40B4-BE49-F238E27FC236}">
                <a16:creationId xmlns:a16="http://schemas.microsoft.com/office/drawing/2014/main" id="{996508A1-0A93-217D-4530-52AAA22EC2E2}"/>
              </a:ext>
            </a:extLst>
          </p:cNvPr>
          <p:cNvSpPr txBox="1"/>
          <p:nvPr/>
        </p:nvSpPr>
        <p:spPr>
          <a:xfrm>
            <a:off x="6518031" y="6389077"/>
            <a:ext cx="65" cy="233910"/>
          </a:xfrm>
          <a:prstGeom prst="rect">
            <a:avLst/>
          </a:prstGeom>
          <a:noFill/>
        </p:spPr>
        <p:txBody>
          <a:bodyPr wrap="none" lIns="0" tIns="0" rIns="0" bIns="0" rtlCol="0">
            <a:spAutoFit/>
          </a:bodyPr>
          <a:lstStyle/>
          <a:p>
            <a:pPr>
              <a:lnSpc>
                <a:spcPct val="95000"/>
              </a:lnSpc>
            </a:pPr>
            <a:endParaRPr lang="en-US" sz="1600" dirty="0">
              <a:latin typeface="+mn-lt"/>
            </a:endParaRP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481347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3" name="TextBox 92">
            <a:extLst>
              <a:ext uri="{FF2B5EF4-FFF2-40B4-BE49-F238E27FC236}">
                <a16:creationId xmlns:a16="http://schemas.microsoft.com/office/drawing/2014/main" id="{4AF493B1-EEBD-9A20-0837-CB4111A67730}"/>
              </a:ext>
            </a:extLst>
          </p:cNvPr>
          <p:cNvSpPr txBox="1"/>
          <p:nvPr/>
        </p:nvSpPr>
        <p:spPr>
          <a:xfrm>
            <a:off x="7537430" y="2384348"/>
            <a:ext cx="4024243" cy="467820"/>
          </a:xfrm>
          <a:prstGeom prst="rect">
            <a:avLst/>
          </a:prstGeom>
          <a:noFill/>
        </p:spPr>
        <p:txBody>
          <a:bodyPr wrap="none" lIns="0" tIns="0" rIns="0" bIns="0" rtlCol="0">
            <a:spAutoFit/>
          </a:bodyPr>
          <a:lstStyle/>
          <a:p>
            <a:pPr>
              <a:lnSpc>
                <a:spcPct val="95000"/>
              </a:lnSpc>
            </a:pPr>
            <a:r>
              <a:rPr lang="en-DK" sz="1600" dirty="0">
                <a:latin typeface="+mn-lt"/>
              </a:rPr>
              <a:t>What is the probability that any 2 individuals</a:t>
            </a:r>
          </a:p>
          <a:p>
            <a:pPr>
              <a:lnSpc>
                <a:spcPct val="95000"/>
              </a:lnSpc>
            </a:pPr>
            <a:r>
              <a:rPr lang="en-GB" sz="1600" dirty="0">
                <a:latin typeface="+mn-lt"/>
              </a:rPr>
              <a:t>c</a:t>
            </a:r>
            <a:r>
              <a:rPr lang="en-DK" sz="1600">
                <a:latin typeface="+mn-lt"/>
              </a:rPr>
              <a:t>oalesce </a:t>
            </a:r>
            <a:r>
              <a:rPr lang="en-DK" sz="1600" dirty="0">
                <a:latin typeface="+mn-lt"/>
              </a:rPr>
              <a:t>in the previous generation?</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6F3723E4-EBBE-7AD7-A55E-77698C46E8E1}"/>
                  </a:ext>
                </a:extLst>
              </p:cNvPr>
              <p:cNvSpPr txBox="1"/>
              <p:nvPr/>
            </p:nvSpPr>
            <p:spPr>
              <a:xfrm>
                <a:off x="8097170" y="3323371"/>
                <a:ext cx="2442785" cy="439479"/>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2</m:t>
                      </m:r>
                      <m:r>
                        <a:rPr lang="da-DK" sz="1600" b="0" i="1" smtClean="0">
                          <a:latin typeface="Cambria Math" panose="02040503050406030204" pitchFamily="18" charset="0"/>
                        </a:rPr>
                        <m:t>𝑛</m:t>
                      </m:r>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4" name="TextBox 93">
                <a:extLst>
                  <a:ext uri="{FF2B5EF4-FFF2-40B4-BE49-F238E27FC236}">
                    <a16:creationId xmlns:a16="http://schemas.microsoft.com/office/drawing/2014/main" id="{6F3723E4-EBBE-7AD7-A55E-77698C46E8E1}"/>
                  </a:ext>
                </a:extLst>
              </p:cNvPr>
              <p:cNvSpPr txBox="1">
                <a:spLocks noRot="1" noChangeAspect="1" noMove="1" noResize="1" noEditPoints="1" noAdjustHandles="1" noChangeArrowheads="1" noChangeShapeType="1" noTextEdit="1"/>
              </p:cNvSpPr>
              <p:nvPr/>
            </p:nvSpPr>
            <p:spPr>
              <a:xfrm>
                <a:off x="8097170" y="3323371"/>
                <a:ext cx="2442785" cy="439479"/>
              </a:xfrm>
              <a:prstGeom prst="rect">
                <a:avLst/>
              </a:prstGeom>
              <a:blipFill>
                <a:blip r:embed="rId2"/>
                <a:stretch>
                  <a:fillRect l="-1554" t="-5556" r="-1036" b="-13889"/>
                </a:stretch>
              </a:blipFill>
            </p:spPr>
            <p:txBody>
              <a:bodyPr/>
              <a:lstStyle/>
              <a:p>
                <a:r>
                  <a:rPr lang="en-DK">
                    <a:noFill/>
                  </a:rPr>
                  <a:t> </a:t>
                </a:r>
              </a:p>
            </p:txBody>
          </p:sp>
        </mc:Fallback>
      </mc:AlternateContent>
      <p:sp>
        <p:nvSpPr>
          <p:cNvPr id="95" name="TextBox 94">
            <a:extLst>
              <a:ext uri="{FF2B5EF4-FFF2-40B4-BE49-F238E27FC236}">
                <a16:creationId xmlns:a16="http://schemas.microsoft.com/office/drawing/2014/main" id="{D2E55F13-B1B0-5727-3714-560FFEE98B54}"/>
              </a:ext>
            </a:extLst>
          </p:cNvPr>
          <p:cNvSpPr txBox="1"/>
          <p:nvPr/>
        </p:nvSpPr>
        <p:spPr>
          <a:xfrm>
            <a:off x="7537430" y="4202393"/>
            <a:ext cx="4475264" cy="467820"/>
          </a:xfrm>
          <a:prstGeom prst="rect">
            <a:avLst/>
          </a:prstGeom>
          <a:noFill/>
        </p:spPr>
        <p:txBody>
          <a:bodyPr wrap="none" lIns="0" tIns="0" rIns="0" bIns="0" rtlCol="0">
            <a:spAutoFit/>
          </a:bodyPr>
          <a:lstStyle/>
          <a:p>
            <a:pPr>
              <a:lnSpc>
                <a:spcPct val="95000"/>
              </a:lnSpc>
            </a:pPr>
            <a:r>
              <a:rPr lang="en-GB" sz="1600" dirty="0">
                <a:latin typeface="+mn-lt"/>
              </a:rPr>
              <a:t>W</a:t>
            </a:r>
            <a:r>
              <a:rPr lang="en-DK" sz="1600" dirty="0">
                <a:latin typeface="+mn-lt"/>
              </a:rPr>
              <a:t>hat is the probability not seeing any coalescent</a:t>
            </a:r>
          </a:p>
          <a:p>
            <a:pPr>
              <a:lnSpc>
                <a:spcPct val="95000"/>
              </a:lnSpc>
            </a:pPr>
            <a:r>
              <a:rPr lang="en-GB" sz="1600" dirty="0">
                <a:latin typeface="+mn-lt"/>
              </a:rPr>
              <a:t>I</a:t>
            </a:r>
            <a:r>
              <a:rPr lang="en-DK" sz="1600" dirty="0">
                <a:latin typeface="+mn-lt"/>
              </a:rPr>
              <a:t>n the previous generation?</a:t>
            </a:r>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DDC5AEE-3DF8-C590-B1CF-97DB58C2119C}"/>
                  </a:ext>
                </a:extLst>
              </p:cNvPr>
              <p:cNvSpPr txBox="1"/>
              <p:nvPr/>
            </p:nvSpPr>
            <p:spPr>
              <a:xfrm>
                <a:off x="8038628" y="4906586"/>
                <a:ext cx="2304256" cy="439479"/>
              </a:xfrm>
              <a:prstGeom prst="rect">
                <a:avLst/>
              </a:prstGeom>
              <a:noFill/>
            </p:spPr>
            <p:txBody>
              <a:bodyPr wrap="squar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𝑛</m:t>
                          </m:r>
                        </m:den>
                      </m:f>
                    </m:oMath>
                  </m:oMathPara>
                </a14:m>
                <a:endParaRPr lang="en-DK" sz="1600" dirty="0">
                  <a:latin typeface="+mn-lt"/>
                </a:endParaRPr>
              </a:p>
            </p:txBody>
          </p:sp>
        </mc:Choice>
        <mc:Fallback xmlns="">
          <p:sp>
            <p:nvSpPr>
              <p:cNvPr id="96" name="TextBox 95">
                <a:extLst>
                  <a:ext uri="{FF2B5EF4-FFF2-40B4-BE49-F238E27FC236}">
                    <a16:creationId xmlns:a16="http://schemas.microsoft.com/office/drawing/2014/main" id="{3DDC5AEE-3DF8-C590-B1CF-97DB58C2119C}"/>
                  </a:ext>
                </a:extLst>
              </p:cNvPr>
              <p:cNvSpPr txBox="1">
                <a:spLocks noRot="1" noChangeAspect="1" noMove="1" noResize="1" noEditPoints="1" noAdjustHandles="1" noChangeArrowheads="1" noChangeShapeType="1" noTextEdit="1"/>
              </p:cNvSpPr>
              <p:nvPr/>
            </p:nvSpPr>
            <p:spPr>
              <a:xfrm>
                <a:off x="8038628" y="4906586"/>
                <a:ext cx="2304256" cy="439479"/>
              </a:xfrm>
              <a:prstGeom prst="rect">
                <a:avLst/>
              </a:prstGeom>
              <a:blipFill>
                <a:blip r:embed="rId3"/>
                <a:stretch>
                  <a:fillRect t="-5714" b="-17143"/>
                </a:stretch>
              </a:blipFill>
            </p:spPr>
            <p:txBody>
              <a:bodyPr/>
              <a:lstStyle/>
              <a:p>
                <a:r>
                  <a:rPr lang="en-DK">
                    <a:noFill/>
                  </a:rPr>
                  <a:t> </a:t>
                </a:r>
              </a:p>
            </p:txBody>
          </p:sp>
        </mc:Fallback>
      </mc:AlternateContent>
    </p:spTree>
    <p:extLst>
      <p:ext uri="{BB962C8B-B14F-4D97-AF65-F5344CB8AC3E}">
        <p14:creationId xmlns:p14="http://schemas.microsoft.com/office/powerpoint/2010/main" val="91724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19" idx="2"/>
          </p:cNvCxnSpPr>
          <p:nvPr/>
        </p:nvCxnSpPr>
        <p:spPr bwMode="auto">
          <a:xfrm flipH="1">
            <a:off x="2690165" y="2228142"/>
            <a:ext cx="654623" cy="8357"/>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stCxn id="21" idx="2"/>
            <a:endCxn id="10" idx="6"/>
          </p:cNvCxnSpPr>
          <p:nvPr/>
        </p:nvCxnSpPr>
        <p:spPr bwMode="auto">
          <a:xfrm flipH="1" flipV="1">
            <a:off x="2692179" y="3567364"/>
            <a:ext cx="652609" cy="68179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22" idx="2"/>
            <a:endCxn id="8" idx="6"/>
          </p:cNvCxnSpPr>
          <p:nvPr/>
        </p:nvCxnSpPr>
        <p:spPr bwMode="auto">
          <a:xfrm flipH="1" flipV="1">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p:cNvCxnSpPr>
          <p:nvPr/>
        </p:nvCxnSpPr>
        <p:spPr bwMode="auto">
          <a:xfrm flipH="1">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20" idx="2"/>
          </p:cNvCxnSpPr>
          <p:nvPr/>
        </p:nvCxnSpPr>
        <p:spPr bwMode="auto">
          <a:xfrm flipH="1">
            <a:off x="2543964" y="2878088"/>
            <a:ext cx="800824" cy="181561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20" idx="4"/>
          </p:cNvCxnSpPr>
          <p:nvPr/>
        </p:nvCxnSpPr>
        <p:spPr bwMode="auto">
          <a:xfrm flipH="1">
            <a:off x="2670508" y="3094112"/>
            <a:ext cx="890304" cy="170304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23" idx="2"/>
            <a:endCxn id="6" idx="5"/>
          </p:cNvCxnSpPr>
          <p:nvPr/>
        </p:nvCxnSpPr>
        <p:spPr bwMode="auto">
          <a:xfrm flipH="1" flipV="1">
            <a:off x="2626893" y="238089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cxnSpLocks/>
            <a:stCxn id="45" idx="2"/>
            <a:endCxn id="19" idx="6"/>
          </p:cNvCxnSpPr>
          <p:nvPr/>
        </p:nvCxnSpPr>
        <p:spPr bwMode="auto">
          <a:xfrm flipH="1" flipV="1">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a:cxnSpLocks/>
          </p:cNvCxnSpPr>
          <p:nvPr/>
        </p:nvCxnSpPr>
        <p:spPr bwMode="auto">
          <a:xfrm flipH="1">
            <a:off x="3776835" y="2878088"/>
            <a:ext cx="632268" cy="1213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a:cxnSpLocks/>
            <a:stCxn id="50" idx="2"/>
            <a:endCxn id="23" idx="6"/>
          </p:cNvCxnSpPr>
          <p:nvPr/>
        </p:nvCxnSpPr>
        <p:spPr bwMode="auto">
          <a:xfrm flipH="1" flipV="1">
            <a:off x="3778850" y="356736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a:cxnSpLocks/>
            <a:stCxn id="47" idx="2"/>
            <a:endCxn id="21" idx="6"/>
          </p:cNvCxnSpPr>
          <p:nvPr/>
        </p:nvCxnSpPr>
        <p:spPr bwMode="auto">
          <a:xfrm flipH="1" flipV="1">
            <a:off x="3776836" y="424915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48" idx="2"/>
            <a:endCxn id="21" idx="5"/>
          </p:cNvCxnSpPr>
          <p:nvPr/>
        </p:nvCxnSpPr>
        <p:spPr bwMode="auto">
          <a:xfrm flipH="1" flipV="1">
            <a:off x="3713564" y="4401906"/>
            <a:ext cx="717895" cy="50501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a:cxnSpLocks/>
            <a:stCxn id="51" idx="2"/>
            <a:endCxn id="24" idx="6"/>
          </p:cNvCxnSpPr>
          <p:nvPr/>
        </p:nvCxnSpPr>
        <p:spPr bwMode="auto">
          <a:xfrm flipH="1" flipV="1">
            <a:off x="3776836" y="554936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64" idx="2"/>
            <a:endCxn id="50" idx="6"/>
          </p:cNvCxnSpPr>
          <p:nvPr/>
        </p:nvCxnSpPr>
        <p:spPr bwMode="auto">
          <a:xfrm flipH="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cxnSpLocks/>
            <a:endCxn id="45" idx="6"/>
          </p:cNvCxnSpPr>
          <p:nvPr/>
        </p:nvCxnSpPr>
        <p:spPr bwMode="auto">
          <a:xfrm flipH="1">
            <a:off x="4863507" y="2228142"/>
            <a:ext cx="650595"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67" idx="1"/>
            <a:endCxn id="45" idx="5"/>
          </p:cNvCxnSpPr>
          <p:nvPr/>
        </p:nvCxnSpPr>
        <p:spPr bwMode="auto">
          <a:xfrm flipH="1" flipV="1">
            <a:off x="4800235" y="2381225"/>
            <a:ext cx="779153" cy="103371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a:cxnSpLocks/>
            <a:stCxn id="65" idx="2"/>
            <a:endCxn id="47" idx="6"/>
          </p:cNvCxnSpPr>
          <p:nvPr/>
        </p:nvCxnSpPr>
        <p:spPr bwMode="auto">
          <a:xfrm flipH="1">
            <a:off x="4863507" y="4249485"/>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a:cxnSpLocks/>
            <a:endCxn id="48" idx="6"/>
          </p:cNvCxnSpPr>
          <p:nvPr/>
        </p:nvCxnSpPr>
        <p:spPr bwMode="auto">
          <a:xfrm flipH="1">
            <a:off x="4863507" y="490691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a:cxnSpLocks/>
            <a:stCxn id="68" idx="2"/>
            <a:endCxn id="51" idx="6"/>
          </p:cNvCxnSpPr>
          <p:nvPr/>
        </p:nvCxnSpPr>
        <p:spPr bwMode="auto">
          <a:xfrm flipH="1">
            <a:off x="4863507" y="5549697"/>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TextBox 2">
            <a:extLst>
              <a:ext uri="{FF2B5EF4-FFF2-40B4-BE49-F238E27FC236}">
                <a16:creationId xmlns:a16="http://schemas.microsoft.com/office/drawing/2014/main" id="{6CCF0935-186E-BC6E-8C34-9D0A1BC26BDE}"/>
              </a:ext>
            </a:extLst>
          </p:cNvPr>
          <p:cNvSpPr txBox="1"/>
          <p:nvPr/>
        </p:nvSpPr>
        <p:spPr>
          <a:xfrm>
            <a:off x="7606580" y="2012118"/>
            <a:ext cx="3382144" cy="935641"/>
          </a:xfrm>
          <a:prstGeom prst="rect">
            <a:avLst/>
          </a:prstGeom>
          <a:noFill/>
        </p:spPr>
        <p:txBody>
          <a:bodyPr wrap="none" lIns="0" tIns="0" rIns="0" bIns="0" rtlCol="0">
            <a:spAutoFit/>
          </a:bodyPr>
          <a:lstStyle/>
          <a:p>
            <a:pPr>
              <a:lnSpc>
                <a:spcPct val="95000"/>
              </a:lnSpc>
            </a:pPr>
            <a:r>
              <a:rPr lang="en-DK" sz="1600" dirty="0">
                <a:latin typeface="+mn-lt"/>
              </a:rPr>
              <a:t>Waiting time untill the first coalescent</a:t>
            </a:r>
          </a:p>
          <a:p>
            <a:pPr>
              <a:lnSpc>
                <a:spcPct val="95000"/>
              </a:lnSpc>
            </a:pPr>
            <a:r>
              <a:rPr lang="en-GB" sz="1600" dirty="0">
                <a:latin typeface="+mn-lt"/>
              </a:rPr>
              <a:t>I</a:t>
            </a:r>
            <a:r>
              <a:rPr lang="en-DK" sz="1600" dirty="0">
                <a:latin typeface="+mn-lt"/>
              </a:rPr>
              <a:t>s geometrically distributed</a:t>
            </a:r>
          </a:p>
          <a:p>
            <a:pPr>
              <a:lnSpc>
                <a:spcPct val="95000"/>
              </a:lnSpc>
            </a:pPr>
            <a:endParaRPr lang="en-DK" sz="1600" dirty="0">
              <a:latin typeface="+mn-lt"/>
            </a:endParaRPr>
          </a:p>
          <a:p>
            <a:pPr>
              <a:lnSpc>
                <a:spcPct val="95000"/>
              </a:lnSpc>
            </a:pPr>
            <a:r>
              <a:rPr lang="en-DK" sz="1600" dirty="0">
                <a:latin typeface="+mn-lt"/>
              </a:rPr>
              <a:t>Ananalogy might help understand </a:t>
            </a:r>
          </a:p>
        </p:txBody>
      </p:sp>
    </p:spTree>
    <p:extLst>
      <p:ext uri="{BB962C8B-B14F-4D97-AF65-F5344CB8AC3E}">
        <p14:creationId xmlns:p14="http://schemas.microsoft.com/office/powerpoint/2010/main" val="4793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AEB-71D0-EBA1-809F-EC831B545D72}"/>
              </a:ext>
            </a:extLst>
          </p:cNvPr>
          <p:cNvSpPr>
            <a:spLocks noGrp="1"/>
          </p:cNvSpPr>
          <p:nvPr>
            <p:ph type="title"/>
          </p:nvPr>
        </p:nvSpPr>
        <p:spPr>
          <a:xfrm>
            <a:off x="315913" y="228627"/>
            <a:ext cx="11556000" cy="752101"/>
          </a:xfrm>
        </p:spPr>
        <p:txBody>
          <a:bodyPr wrap="square" anchor="t">
            <a:normAutofit/>
          </a:bodyPr>
          <a:lstStyle/>
          <a:p>
            <a:r>
              <a:rPr lang="en-DK" dirty="0"/>
              <a:t>Back to the dice </a:t>
            </a:r>
          </a:p>
        </p:txBody>
      </p:sp>
      <p:pic>
        <p:nvPicPr>
          <p:cNvPr id="1026" name="Picture 2" descr="Geometric Distribution: Uses, Calculator &amp; Formula - Statistics By Jim">
            <a:extLst>
              <a:ext uri="{FF2B5EF4-FFF2-40B4-BE49-F238E27FC236}">
                <a16:creationId xmlns:a16="http://schemas.microsoft.com/office/drawing/2014/main" id="{35107341-1799-EE39-1C12-C3E9C2F48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3892" y="1268760"/>
            <a:ext cx="6782049" cy="4521366"/>
          </a:xfrm>
          <a:prstGeom prst="rect">
            <a:avLst/>
          </a:prstGeom>
          <a:solidFill>
            <a:srgbClr val="FFFFFF"/>
          </a:solidFill>
        </p:spPr>
      </p:pic>
      <p:sp>
        <p:nvSpPr>
          <p:cNvPr id="4" name="Date Placeholder 3">
            <a:extLst>
              <a:ext uri="{FF2B5EF4-FFF2-40B4-BE49-F238E27FC236}">
                <a16:creationId xmlns:a16="http://schemas.microsoft.com/office/drawing/2014/main" id="{3CCE895D-E43F-760C-BD27-70F04C83D725}"/>
              </a:ext>
            </a:extLst>
          </p:cNvPr>
          <p:cNvSpPr>
            <a:spLocks noGrp="1"/>
          </p:cNvSpPr>
          <p:nvPr>
            <p:ph type="dt" sz="half" idx="10"/>
          </p:nvPr>
        </p:nvSpPr>
        <p:spPr/>
        <p:txBody>
          <a:bodyPr/>
          <a:lstStyle/>
          <a:p>
            <a:pPr>
              <a:spcAft>
                <a:spcPts val="600"/>
              </a:spcAft>
            </a:pPr>
            <a:fld id="{959B7B22-F947-AA4A-BA6F-E832B9B973BC}" type="datetime1">
              <a:rPr lang="en-GB" smtClean="0"/>
              <a:pPr>
                <a:spcAft>
                  <a:spcPts val="600"/>
                </a:spcAft>
              </a:pPr>
              <a:t>19/09/2024</a:t>
            </a:fld>
            <a:r>
              <a:rPr lang="en-GB"/>
              <a:t>26/09/2023</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F419F88-C268-2294-B101-A9BC9E24A359}"/>
                  </a:ext>
                </a:extLst>
              </p:cNvPr>
              <p:cNvSpPr txBox="1"/>
              <p:nvPr/>
            </p:nvSpPr>
            <p:spPr>
              <a:xfrm>
                <a:off x="8429778" y="1844824"/>
                <a:ext cx="3695645" cy="2099357"/>
              </a:xfrm>
              <a:prstGeom prst="rect">
                <a:avLst/>
              </a:prstGeom>
              <a:noFill/>
            </p:spPr>
            <p:txBody>
              <a:bodyPr wrap="square" lIns="0" tIns="0" rIns="0" bIns="0" rtlCol="0">
                <a:spAutoFit/>
              </a:bodyPr>
              <a:lstStyle/>
              <a:p>
                <a:pPr>
                  <a:lnSpc>
                    <a:spcPct val="95000"/>
                  </a:lnSpc>
                </a:pPr>
                <a:r>
                  <a:rPr lang="en-DK" sz="1200" dirty="0">
                    <a:latin typeface="+mn-lt"/>
                  </a:rPr>
                  <a:t>Instead of the probability of 1/6 </a:t>
                </a:r>
              </a:p>
              <a:p>
                <a:pPr>
                  <a:lnSpc>
                    <a:spcPct val="95000"/>
                  </a:lnSpc>
                </a:pPr>
                <a:endParaRPr lang="en-DK" sz="1200" dirty="0">
                  <a:latin typeface="+mn-lt"/>
                </a:endParaRPr>
              </a:p>
              <a:p>
                <a:pPr>
                  <a:lnSpc>
                    <a:spcPct val="95000"/>
                  </a:lnSpc>
                </a:pPr>
                <a:endParaRPr lang="en-DK" sz="1200" dirty="0">
                  <a:latin typeface="+mn-lt"/>
                </a:endParaRPr>
              </a:p>
              <a:p>
                <a:pPr>
                  <a:lnSpc>
                    <a:spcPct val="95000"/>
                  </a:lnSpc>
                </a:pPr>
                <a:r>
                  <a:rPr lang="en-DK" sz="1200" dirty="0">
                    <a:latin typeface="+mn-lt"/>
                  </a:rPr>
                  <a:t>The probability of coalescent</a:t>
                </a:r>
              </a:p>
              <a:p>
                <a:pPr>
                  <a:lnSpc>
                    <a:spcPct val="95000"/>
                  </a:lnSpc>
                </a:pPr>
                <a:r>
                  <a:rPr lang="en-GB" sz="1200" dirty="0">
                    <a:latin typeface="+mn-lt"/>
                  </a:rPr>
                  <a:t>a</a:t>
                </a:r>
                <a:r>
                  <a:rPr lang="en-DK" sz="1200" dirty="0">
                    <a:latin typeface="+mn-lt"/>
                  </a:rPr>
                  <a:t>t a specific generation is</a:t>
                </a:r>
              </a:p>
              <a:p>
                <a:pPr>
                  <a:lnSpc>
                    <a:spcPct val="95000"/>
                  </a:lnSpc>
                </a:pPr>
                <a:endParaRPr lang="en-DK" sz="12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𝑃</m:t>
                      </m:r>
                      <m:d>
                        <m:dPr>
                          <m:ctrlPr>
                            <a:rPr lang="da-DK" sz="1200" b="0" i="1" smtClean="0">
                              <a:latin typeface="Cambria Math" panose="02040503050406030204" pitchFamily="18" charset="0"/>
                            </a:rPr>
                          </m:ctrlPr>
                        </m:dPr>
                        <m:e>
                          <m:r>
                            <a:rPr lang="da-DK" sz="1200" b="0" i="1" smtClean="0">
                              <a:latin typeface="Cambria Math" panose="02040503050406030204" pitchFamily="18" charset="0"/>
                            </a:rPr>
                            <m:t>𝐶𝑜𝑎𝑙𝑒𝑠𝑐𝑒𝑛𝑡</m:t>
                          </m:r>
                          <m:r>
                            <a:rPr lang="da-DK" sz="1200" b="0" i="1" smtClean="0">
                              <a:latin typeface="Cambria Math" panose="02040503050406030204" pitchFamily="18" charset="0"/>
                            </a:rPr>
                            <m:t> </m:t>
                          </m:r>
                          <m:r>
                            <a:rPr lang="da-DK" sz="1200" b="0" i="1" smtClean="0">
                              <a:latin typeface="Cambria Math" panose="02040503050406030204" pitchFamily="18" charset="0"/>
                            </a:rPr>
                            <m:t>𝑎𝑡</m:t>
                          </m:r>
                          <m:r>
                            <a:rPr lang="da-DK" sz="1200" b="0" i="1" smtClean="0">
                              <a:latin typeface="Cambria Math" panose="02040503050406030204" pitchFamily="18" charset="0"/>
                            </a:rPr>
                            <m:t> </m:t>
                          </m:r>
                          <m:r>
                            <a:rPr lang="da-DK" sz="1200" b="0" i="1" smtClean="0">
                              <a:latin typeface="Cambria Math" panose="02040503050406030204" pitchFamily="18" charset="0"/>
                            </a:rPr>
                            <m:t>𝑔𝑒𝑛𝑒𝑟𝑎𝑡𝑖𝑜𝑛</m:t>
                          </m:r>
                          <m:r>
                            <a:rPr lang="da-DK" sz="1200" b="0" i="1" smtClean="0">
                              <a:latin typeface="Cambria Math" panose="02040503050406030204" pitchFamily="18" charset="0"/>
                            </a:rPr>
                            <m:t> </m:t>
                          </m:r>
                          <m:r>
                            <a:rPr lang="da-DK" sz="1200" b="0" i="1" smtClean="0">
                              <a:latin typeface="Cambria Math" panose="02040503050406030204" pitchFamily="18" charset="0"/>
                            </a:rPr>
                            <m:t>𝑟</m:t>
                          </m:r>
                        </m:e>
                      </m:d>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d>
                            <m:dPr>
                              <m:ctrlPr>
                                <a:rPr lang="da-DK" sz="1200" b="0" i="1" smtClean="0">
                                  <a:latin typeface="Cambria Math" panose="02040503050406030204" pitchFamily="18" charset="0"/>
                                </a:rPr>
                              </m:ctrlPr>
                            </m:dPr>
                            <m:e>
                              <m:r>
                                <a:rPr lang="da-DK" sz="1200" b="0" i="1" smtClean="0">
                                  <a:latin typeface="Cambria Math" panose="02040503050406030204" pitchFamily="18" charset="0"/>
                                </a:rPr>
                                <m:t>1−</m:t>
                              </m:r>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e>
                          </m:d>
                        </m:e>
                        <m:sup>
                          <m:r>
                            <a:rPr lang="da-DK" sz="1200" b="0" i="1" smtClean="0">
                              <a:latin typeface="Cambria Math" panose="02040503050406030204" pitchFamily="18" charset="0"/>
                            </a:rPr>
                            <m:t>𝑟</m:t>
                          </m:r>
                          <m:r>
                            <a:rPr lang="da-DK" sz="1200" b="0" i="1" smtClean="0">
                              <a:latin typeface="Cambria Math" panose="02040503050406030204" pitchFamily="18" charset="0"/>
                            </a:rPr>
                            <m:t>−1</m:t>
                          </m:r>
                        </m:sup>
                      </m:sSup>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oMath>
                  </m:oMathPara>
                </a14:m>
                <a:endParaRPr lang="de-DE" sz="1200" dirty="0">
                  <a:latin typeface="+mn-lt"/>
                </a:endParaRPr>
              </a:p>
              <a:p>
                <a:pPr>
                  <a:lnSpc>
                    <a:spcPct val="95000"/>
                  </a:lnSpc>
                </a:pPr>
                <a:endParaRPr lang="de-DE" sz="1200" dirty="0">
                  <a:latin typeface="+mn-lt"/>
                </a:endParaRPr>
              </a:p>
              <a:p>
                <a:pPr>
                  <a:lnSpc>
                    <a:spcPct val="95000"/>
                  </a:lnSpc>
                </a:pPr>
                <a:r>
                  <a:rPr lang="de-DE" sz="1200" dirty="0" err="1">
                    <a:latin typeface="+mn-lt"/>
                  </a:rPr>
                  <a:t>For</a:t>
                </a:r>
                <a:r>
                  <a:rPr lang="de-DE" sz="1200" dirty="0">
                    <a:latin typeface="+mn-lt"/>
                  </a:rPr>
                  <a:t> </a:t>
                </a:r>
                <a:r>
                  <a:rPr lang="de-DE" sz="1200" dirty="0" err="1">
                    <a:latin typeface="+mn-lt"/>
                  </a:rPr>
                  <a:t>the</a:t>
                </a:r>
                <a:r>
                  <a:rPr lang="de-DE" sz="1200" dirty="0">
                    <a:latin typeface="+mn-lt"/>
                  </a:rPr>
                  <a:t> large N</a:t>
                </a:r>
              </a:p>
              <a:p>
                <a:pPr>
                  <a:lnSpc>
                    <a:spcPct val="95000"/>
                  </a:lnSpc>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rPr>
                        <m:t>𝑃</m:t>
                      </m:r>
                      <m:d>
                        <m:dPr>
                          <m:ctrlPr>
                            <a:rPr lang="da-DK" sz="1200" b="0" i="1" smtClean="0">
                              <a:latin typeface="Cambria Math" panose="02040503050406030204" pitchFamily="18" charset="0"/>
                            </a:rPr>
                          </m:ctrlPr>
                        </m:dPr>
                        <m:e>
                          <m:r>
                            <a:rPr lang="da-DK" sz="1200" b="0" i="1" smtClean="0">
                              <a:latin typeface="Cambria Math" panose="02040503050406030204" pitchFamily="18" charset="0"/>
                            </a:rPr>
                            <m:t>𝐶𝑜𝑎𝑙𝑒𝑠𝑐𝑒𝑛𝑡</m:t>
                          </m:r>
                          <m:r>
                            <a:rPr lang="da-DK" sz="1200" b="0" i="1" smtClean="0">
                              <a:latin typeface="Cambria Math" panose="02040503050406030204" pitchFamily="18" charset="0"/>
                            </a:rPr>
                            <m:t> </m:t>
                          </m:r>
                          <m:r>
                            <a:rPr lang="da-DK" sz="1200" b="0" i="1" smtClean="0">
                              <a:latin typeface="Cambria Math" panose="02040503050406030204" pitchFamily="18" charset="0"/>
                            </a:rPr>
                            <m:t>𝑎𝑡</m:t>
                          </m:r>
                          <m:r>
                            <a:rPr lang="da-DK" sz="1200" b="0" i="1" smtClean="0">
                              <a:latin typeface="Cambria Math" panose="02040503050406030204" pitchFamily="18" charset="0"/>
                            </a:rPr>
                            <m:t> </m:t>
                          </m:r>
                          <m:r>
                            <a:rPr lang="da-DK" sz="1200" b="0" i="1" smtClean="0">
                              <a:latin typeface="Cambria Math" panose="02040503050406030204" pitchFamily="18" charset="0"/>
                            </a:rPr>
                            <m:t>𝑔𝑒𝑛𝑒𝑟𝑎𝑡𝑖𝑜𝑛</m:t>
                          </m:r>
                          <m:r>
                            <a:rPr lang="da-DK" sz="1200" b="0" i="1" smtClean="0">
                              <a:latin typeface="Cambria Math" panose="02040503050406030204" pitchFamily="18" charset="0"/>
                            </a:rPr>
                            <m:t> </m:t>
                          </m:r>
                          <m:r>
                            <a:rPr lang="da-DK" sz="1200" b="0" i="1" smtClean="0">
                              <a:latin typeface="Cambria Math" panose="02040503050406030204" pitchFamily="18" charset="0"/>
                            </a:rPr>
                            <m:t>𝑟</m:t>
                          </m:r>
                        </m:e>
                      </m:d>
                      <m:r>
                        <a:rPr lang="da-DK" sz="1200" b="0" i="1" smtClean="0">
                          <a:latin typeface="Cambria Math" panose="02040503050406030204" pitchFamily="18" charset="0"/>
                        </a:rPr>
                        <m:t>=</m:t>
                      </m:r>
                      <m:sSup>
                        <m:sSupPr>
                          <m:ctrlPr>
                            <a:rPr lang="da-DK" sz="1200" b="0" i="1" smtClean="0">
                              <a:latin typeface="Cambria Math" panose="02040503050406030204" pitchFamily="18" charset="0"/>
                            </a:rPr>
                          </m:ctrlPr>
                        </m:sSupPr>
                        <m:e>
                          <m:r>
                            <a:rPr lang="de-DE" sz="1200" b="0" i="1" smtClean="0">
                              <a:latin typeface="Cambria Math" panose="02040503050406030204" pitchFamily="18" charset="0"/>
                            </a:rPr>
                            <m:t>𝑒</m:t>
                          </m:r>
                        </m:e>
                        <m:sup>
                          <m:r>
                            <a:rPr lang="de-DE" sz="1200" b="0" i="1" smtClean="0">
                              <a:latin typeface="Cambria Math" panose="02040503050406030204" pitchFamily="18" charset="0"/>
                            </a:rPr>
                            <m:t>−</m:t>
                          </m:r>
                          <m:r>
                            <a:rPr lang="de-DE" sz="1200" b="0" i="1" smtClean="0">
                              <a:latin typeface="Cambria Math" panose="02040503050406030204" pitchFamily="18" charset="0"/>
                            </a:rPr>
                            <m:t>𝑟</m:t>
                          </m:r>
                          <m:r>
                            <a:rPr lang="de-DE" sz="1200" b="0" i="1" smtClean="0">
                              <a:latin typeface="Cambria Math" panose="02040503050406030204" pitchFamily="18" charset="0"/>
                            </a:rPr>
                            <m:t>/2</m:t>
                          </m:r>
                          <m:r>
                            <a:rPr lang="de-DE" sz="1200" b="0" i="1" smtClean="0">
                              <a:latin typeface="Cambria Math" panose="02040503050406030204" pitchFamily="18" charset="0"/>
                            </a:rPr>
                            <m:t>𝑁</m:t>
                          </m:r>
                        </m:sup>
                      </m:sSup>
                      <m:f>
                        <m:fPr>
                          <m:ctrlPr>
                            <a:rPr lang="da-DK" sz="1200" b="0" i="1" smtClean="0">
                              <a:latin typeface="Cambria Math" panose="02040503050406030204" pitchFamily="18" charset="0"/>
                            </a:rPr>
                          </m:ctrlPr>
                        </m:fPr>
                        <m:num>
                          <m:r>
                            <a:rPr lang="da-DK" sz="1200" b="0" i="1" smtClean="0">
                              <a:latin typeface="Cambria Math" panose="02040503050406030204" pitchFamily="18" charset="0"/>
                            </a:rPr>
                            <m:t>1</m:t>
                          </m:r>
                        </m:num>
                        <m:den>
                          <m:r>
                            <a:rPr lang="da-DK" sz="1200" b="0" i="1" smtClean="0">
                              <a:latin typeface="Cambria Math" panose="02040503050406030204" pitchFamily="18" charset="0"/>
                            </a:rPr>
                            <m:t>2</m:t>
                          </m:r>
                          <m:r>
                            <a:rPr lang="de-DE" sz="1200" b="0" i="1" smtClean="0">
                              <a:latin typeface="Cambria Math" panose="02040503050406030204" pitchFamily="18" charset="0"/>
                            </a:rPr>
                            <m:t>𝑁</m:t>
                          </m:r>
                        </m:den>
                      </m:f>
                    </m:oMath>
                  </m:oMathPara>
                </a14:m>
                <a:endParaRPr lang="de-DE" sz="1200" dirty="0">
                  <a:latin typeface="+mn-lt"/>
                </a:endParaRPr>
              </a:p>
            </p:txBody>
          </p:sp>
        </mc:Choice>
        <mc:Fallback>
          <p:sp>
            <p:nvSpPr>
              <p:cNvPr id="6" name="TextBox 5">
                <a:extLst>
                  <a:ext uri="{FF2B5EF4-FFF2-40B4-BE49-F238E27FC236}">
                    <a16:creationId xmlns:a16="http://schemas.microsoft.com/office/drawing/2014/main" id="{1F419F88-C268-2294-B101-A9BC9E24A359}"/>
                  </a:ext>
                </a:extLst>
              </p:cNvPr>
              <p:cNvSpPr txBox="1">
                <a:spLocks noRot="1" noChangeAspect="1" noMove="1" noResize="1" noEditPoints="1" noAdjustHandles="1" noChangeArrowheads="1" noChangeShapeType="1" noTextEdit="1"/>
              </p:cNvSpPr>
              <p:nvPr/>
            </p:nvSpPr>
            <p:spPr>
              <a:xfrm>
                <a:off x="8429778" y="1844824"/>
                <a:ext cx="3695645" cy="2099357"/>
              </a:xfrm>
              <a:prstGeom prst="rect">
                <a:avLst/>
              </a:prstGeom>
              <a:blipFill>
                <a:blip r:embed="rId3"/>
                <a:stretch>
                  <a:fillRect l="-2397" t="-3012" b="-1807"/>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E5E73D7B-7A60-08D7-5A94-48462613BE67}"/>
              </a:ext>
            </a:extLst>
          </p:cNvPr>
          <p:cNvSpPr/>
          <p:nvPr/>
        </p:nvSpPr>
        <p:spPr bwMode="auto">
          <a:xfrm>
            <a:off x="2549562" y="2269864"/>
            <a:ext cx="5002306" cy="2850776"/>
          </a:xfrm>
          <a:custGeom>
            <a:avLst/>
            <a:gdLst>
              <a:gd name="connsiteX0" fmla="*/ 0 w 5002306"/>
              <a:gd name="connsiteY0" fmla="*/ 0 h 2850776"/>
              <a:gd name="connsiteX1" fmla="*/ 602429 w 5002306"/>
              <a:gd name="connsiteY1" fmla="*/ 1290917 h 2850776"/>
              <a:gd name="connsiteX2" fmla="*/ 1624405 w 5002306"/>
              <a:gd name="connsiteY2" fmla="*/ 2345167 h 2850776"/>
              <a:gd name="connsiteX3" fmla="*/ 3130476 w 5002306"/>
              <a:gd name="connsiteY3" fmla="*/ 2764715 h 2850776"/>
              <a:gd name="connsiteX4" fmla="*/ 5002306 w 5002306"/>
              <a:gd name="connsiteY4" fmla="*/ 2850776 h 285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2306" h="2850776">
                <a:moveTo>
                  <a:pt x="0" y="0"/>
                </a:moveTo>
                <a:cubicBezTo>
                  <a:pt x="165847" y="450028"/>
                  <a:pt x="331695" y="900056"/>
                  <a:pt x="602429" y="1290917"/>
                </a:cubicBezTo>
                <a:cubicBezTo>
                  <a:pt x="873163" y="1681778"/>
                  <a:pt x="1203064" y="2099534"/>
                  <a:pt x="1624405" y="2345167"/>
                </a:cubicBezTo>
                <a:cubicBezTo>
                  <a:pt x="2045746" y="2590800"/>
                  <a:pt x="2567493" y="2680447"/>
                  <a:pt x="3130476" y="2764715"/>
                </a:cubicBezTo>
                <a:cubicBezTo>
                  <a:pt x="3693459" y="2848983"/>
                  <a:pt x="4692127" y="2834640"/>
                  <a:pt x="5002306" y="2850776"/>
                </a:cubicBezTo>
              </a:path>
            </a:pathLst>
          </a:cu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ts val="3600"/>
              </a:lnSpc>
              <a:spcBef>
                <a:spcPct val="0"/>
              </a:spcBef>
              <a:spcAft>
                <a:spcPct val="0"/>
              </a:spcAft>
              <a:buClrTx/>
              <a:buSzTx/>
              <a:buFont typeface="AU Passata" pitchFamily="34" charset="0"/>
              <a:buNone/>
              <a:tabLst/>
            </a:pPr>
            <a:endParaRPr kumimoji="0" lang="en-DK" sz="3600" b="0" i="0" u="none" strike="noStrike" cap="none" normalizeH="0" baseline="0">
              <a:ln>
                <a:noFill/>
              </a:ln>
              <a:solidFill>
                <a:schemeClr val="tx1"/>
              </a:solidFill>
              <a:effectLst/>
              <a:latin typeface="AU Passata" pitchFamily="34" charset="0"/>
            </a:endParaRPr>
          </a:p>
        </p:txBody>
      </p:sp>
    </p:spTree>
    <p:extLst>
      <p:ext uri="{BB962C8B-B14F-4D97-AF65-F5344CB8AC3E}">
        <p14:creationId xmlns:p14="http://schemas.microsoft.com/office/powerpoint/2010/main" val="25047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B25A-93B1-A0E4-9632-63F02E9AC01D}"/>
              </a:ext>
            </a:extLst>
          </p:cNvPr>
          <p:cNvSpPr>
            <a:spLocks noGrp="1"/>
          </p:cNvSpPr>
          <p:nvPr>
            <p:ph type="title"/>
          </p:nvPr>
        </p:nvSpPr>
        <p:spPr/>
        <p:txBody>
          <a:bodyPr/>
          <a:lstStyle/>
          <a:p>
            <a:r>
              <a:rPr lang="en-DK" dirty="0"/>
              <a:t>Exercises </a:t>
            </a:r>
          </a:p>
        </p:txBody>
      </p:sp>
      <p:sp>
        <p:nvSpPr>
          <p:cNvPr id="3" name="Content Placeholder 2">
            <a:extLst>
              <a:ext uri="{FF2B5EF4-FFF2-40B4-BE49-F238E27FC236}">
                <a16:creationId xmlns:a16="http://schemas.microsoft.com/office/drawing/2014/main" id="{4F7BA8FE-C526-60B9-B8FB-4485BCAE9FEC}"/>
              </a:ext>
            </a:extLst>
          </p:cNvPr>
          <p:cNvSpPr>
            <a:spLocks noGrp="1"/>
          </p:cNvSpPr>
          <p:nvPr>
            <p:ph idx="1"/>
          </p:nvPr>
        </p:nvSpPr>
        <p:spPr/>
        <p:txBody>
          <a:bodyPr/>
          <a:lstStyle/>
          <a:p>
            <a:r>
              <a:rPr lang="en-DK" dirty="0"/>
              <a:t>Let do the ones you found difficult </a:t>
            </a:r>
          </a:p>
          <a:p>
            <a:endParaRPr lang="en-DK" dirty="0"/>
          </a:p>
        </p:txBody>
      </p:sp>
      <p:sp>
        <p:nvSpPr>
          <p:cNvPr id="4" name="Date Placeholder 3">
            <a:extLst>
              <a:ext uri="{FF2B5EF4-FFF2-40B4-BE49-F238E27FC236}">
                <a16:creationId xmlns:a16="http://schemas.microsoft.com/office/drawing/2014/main" id="{72C04DB9-D686-6EAE-BD4B-8EDE8030223C}"/>
              </a:ext>
            </a:extLst>
          </p:cNvPr>
          <p:cNvSpPr>
            <a:spLocks noGrp="1"/>
          </p:cNvSpPr>
          <p:nvPr>
            <p:ph type="dt" sz="half" idx="10"/>
          </p:nvPr>
        </p:nvSpPr>
        <p:spPr/>
        <p:txBody>
          <a:bodyPr/>
          <a:lstStyle/>
          <a:p>
            <a:fld id="{E98E7081-0DED-6C4A-8699-E99DC821817B}" type="datetime1">
              <a:rPr lang="en-GB" smtClean="0"/>
              <a:t>19/09/2024</a:t>
            </a:fld>
            <a:r>
              <a:rPr lang="en-GB"/>
              <a:t>26/09/2023</a:t>
            </a:r>
            <a:endParaRPr lang="en-GB" dirty="0"/>
          </a:p>
        </p:txBody>
      </p:sp>
      <p:pic>
        <p:nvPicPr>
          <p:cNvPr id="6" name="Picture 5" descr="A qr code on a white background&#10;&#10;Description automatically generated">
            <a:extLst>
              <a:ext uri="{FF2B5EF4-FFF2-40B4-BE49-F238E27FC236}">
                <a16:creationId xmlns:a16="http://schemas.microsoft.com/office/drawing/2014/main" id="{59F1A0B8-5707-2216-2DD7-4AB59B397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172" y="1373021"/>
            <a:ext cx="4687168" cy="4687168"/>
          </a:xfrm>
          <a:prstGeom prst="rect">
            <a:avLst/>
          </a:prstGeom>
        </p:spPr>
      </p:pic>
    </p:spTree>
    <p:extLst>
      <p:ext uri="{BB962C8B-B14F-4D97-AF65-F5344CB8AC3E}">
        <p14:creationId xmlns:p14="http://schemas.microsoft.com/office/powerpoint/2010/main" val="18261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6EEA-28F8-B3A9-316D-C4582A170AF4}"/>
              </a:ext>
            </a:extLst>
          </p:cNvPr>
          <p:cNvSpPr>
            <a:spLocks noGrp="1"/>
          </p:cNvSpPr>
          <p:nvPr>
            <p:ph type="title"/>
          </p:nvPr>
        </p:nvSpPr>
        <p:spPr>
          <a:xfrm>
            <a:off x="315913" y="228627"/>
            <a:ext cx="11556000" cy="752101"/>
          </a:xfrm>
        </p:spPr>
        <p:txBody>
          <a:bodyPr wrap="square" anchor="t">
            <a:normAutofit/>
          </a:bodyPr>
          <a:lstStyle/>
          <a:p>
            <a:r>
              <a:rPr lang="en-DK" dirty="0"/>
              <a:t>MENTI QUIZ OF THE WEEK</a:t>
            </a:r>
          </a:p>
        </p:txBody>
      </p:sp>
      <p:pic>
        <p:nvPicPr>
          <p:cNvPr id="6" name="Content Placeholder 5" descr="A qr code on a white background&#10;&#10;Description automatically generated">
            <a:extLst>
              <a:ext uri="{FF2B5EF4-FFF2-40B4-BE49-F238E27FC236}">
                <a16:creationId xmlns:a16="http://schemas.microsoft.com/office/drawing/2014/main" id="{301ED02B-FCCF-FC08-FB47-B5849C621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1373188"/>
            <a:ext cx="4521200" cy="4521200"/>
          </a:xfrm>
          <a:noFill/>
        </p:spPr>
      </p:pic>
      <p:sp>
        <p:nvSpPr>
          <p:cNvPr id="4" name="Date Placeholder 3">
            <a:extLst>
              <a:ext uri="{FF2B5EF4-FFF2-40B4-BE49-F238E27FC236}">
                <a16:creationId xmlns:a16="http://schemas.microsoft.com/office/drawing/2014/main" id="{C01569CE-9B1D-DD22-09FD-50CABB16D53B}"/>
              </a:ext>
            </a:extLst>
          </p:cNvPr>
          <p:cNvSpPr>
            <a:spLocks noGrp="1"/>
          </p:cNvSpPr>
          <p:nvPr>
            <p:ph type="dt" sz="half" idx="10"/>
          </p:nvPr>
        </p:nvSpPr>
        <p:spPr/>
        <p:txBody>
          <a:bodyPr/>
          <a:lstStyle/>
          <a:p>
            <a:pPr>
              <a:spcAft>
                <a:spcPts val="600"/>
              </a:spcAft>
            </a:pPr>
            <a:fld id="{1128CD57-75D3-1640-9703-F03A24CF0CFE}" type="datetime1">
              <a:rPr lang="en-GB" smtClean="0"/>
              <a:pPr>
                <a:spcAft>
                  <a:spcPts val="600"/>
                </a:spcAft>
              </a:pPr>
              <a:t>19/09/2024</a:t>
            </a:fld>
            <a:r>
              <a:rPr lang="en-GB"/>
              <a:t>26/09/2023</a:t>
            </a:r>
          </a:p>
        </p:txBody>
      </p:sp>
    </p:spTree>
    <p:extLst>
      <p:ext uri="{BB962C8B-B14F-4D97-AF65-F5344CB8AC3E}">
        <p14:creationId xmlns:p14="http://schemas.microsoft.com/office/powerpoint/2010/main" val="385740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F01C-BFD2-AF1B-D607-F242ABF62809}"/>
              </a:ext>
            </a:extLst>
          </p:cNvPr>
          <p:cNvSpPr>
            <a:spLocks noGrp="1"/>
          </p:cNvSpPr>
          <p:nvPr>
            <p:ph type="title"/>
          </p:nvPr>
        </p:nvSpPr>
        <p:spPr>
          <a:xfrm>
            <a:off x="316412" y="211512"/>
            <a:ext cx="11556000" cy="752101"/>
          </a:xfrm>
        </p:spPr>
        <p:txBody>
          <a:bodyPr/>
          <a:lstStyle/>
          <a:p>
            <a:r>
              <a:rPr lang="en-DK" dirty="0"/>
              <a:t>EVALUATION OF WEEK 38 and 39</a:t>
            </a:r>
          </a:p>
        </p:txBody>
      </p:sp>
      <p:pic>
        <p:nvPicPr>
          <p:cNvPr id="6" name="Content Placeholder 5" descr="A qr code on a white background&#10;&#10;Description automatically generated">
            <a:extLst>
              <a:ext uri="{FF2B5EF4-FFF2-40B4-BE49-F238E27FC236}">
                <a16:creationId xmlns:a16="http://schemas.microsoft.com/office/drawing/2014/main" id="{BD34F18C-F252-AC9C-404A-CB3251DC3E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1373188"/>
            <a:ext cx="4521200" cy="4521200"/>
          </a:xfrm>
        </p:spPr>
      </p:pic>
      <p:sp>
        <p:nvSpPr>
          <p:cNvPr id="4" name="Date Placeholder 3">
            <a:extLst>
              <a:ext uri="{FF2B5EF4-FFF2-40B4-BE49-F238E27FC236}">
                <a16:creationId xmlns:a16="http://schemas.microsoft.com/office/drawing/2014/main" id="{0BEA5147-95BB-9E1F-E04E-3E865B65D012}"/>
              </a:ext>
            </a:extLst>
          </p:cNvPr>
          <p:cNvSpPr>
            <a:spLocks noGrp="1"/>
          </p:cNvSpPr>
          <p:nvPr>
            <p:ph type="dt" sz="half" idx="10"/>
          </p:nvPr>
        </p:nvSpPr>
        <p:spPr/>
        <p:txBody>
          <a:bodyPr/>
          <a:lstStyle/>
          <a:p>
            <a:fld id="{51C6BD96-76D1-194A-8ADF-C5AE525520A5}" type="datetime1">
              <a:rPr lang="en-GB" smtClean="0"/>
              <a:t>19/09/2024</a:t>
            </a:fld>
            <a:r>
              <a:rPr lang="en-GB"/>
              <a:t>26/09/2023</a:t>
            </a:r>
            <a:endParaRPr lang="en-GB" dirty="0"/>
          </a:p>
        </p:txBody>
      </p:sp>
    </p:spTree>
    <p:extLst>
      <p:ext uri="{BB962C8B-B14F-4D97-AF65-F5344CB8AC3E}">
        <p14:creationId xmlns:p14="http://schemas.microsoft.com/office/powerpoint/2010/main" val="37277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969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228627"/>
            <a:ext cx="11556000" cy="752101"/>
          </a:xfrm>
        </p:spPr>
        <p:txBody>
          <a:bodyPr wrap="square" anchor="t">
            <a:normAutofit/>
          </a:bodyPr>
          <a:lstStyle/>
          <a:p>
            <a:r>
              <a:rPr lang="en-GB" dirty="0"/>
              <a:t>Plan for today </a:t>
            </a:r>
          </a:p>
        </p:txBody>
      </p:sp>
      <p:graphicFrame>
        <p:nvGraphicFramePr>
          <p:cNvPr id="7" name="Content Placeholder 4">
            <a:extLst>
              <a:ext uri="{FF2B5EF4-FFF2-40B4-BE49-F238E27FC236}">
                <a16:creationId xmlns:a16="http://schemas.microsoft.com/office/drawing/2014/main" id="{298AB629-3035-4E87-BB8D-3FC49FF7641A}"/>
              </a:ext>
            </a:extLst>
          </p:cNvPr>
          <p:cNvGraphicFramePr>
            <a:graphicFrameLocks noGrp="1"/>
          </p:cNvGraphicFramePr>
          <p:nvPr>
            <p:ph idx="1"/>
            <p:extLst>
              <p:ext uri="{D42A27DB-BD31-4B8C-83A1-F6EECF244321}">
                <p14:modId xmlns:p14="http://schemas.microsoft.com/office/powerpoint/2010/main" val="1074729748"/>
              </p:ext>
            </p:extLst>
          </p:nvPr>
        </p:nvGraphicFramePr>
        <p:xfrm>
          <a:off x="985838" y="1373021"/>
          <a:ext cx="10220325" cy="452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3" y="149115"/>
            <a:ext cx="11557000" cy="1309328"/>
          </a:xfrm>
        </p:spPr>
        <p:txBody>
          <a:bodyPr wrap="square" anchor="b">
            <a:normAutofit/>
          </a:bodyPr>
          <a:lstStyle/>
          <a:p>
            <a:r>
              <a:rPr lang="en-GB" dirty="0"/>
              <a:t>Motivation for the studies of  population genetics </a:t>
            </a:r>
          </a:p>
        </p:txBody>
      </p:sp>
      <p:graphicFrame>
        <p:nvGraphicFramePr>
          <p:cNvPr id="7" name="Content Placeholder 4">
            <a:extLst>
              <a:ext uri="{FF2B5EF4-FFF2-40B4-BE49-F238E27FC236}">
                <a16:creationId xmlns:a16="http://schemas.microsoft.com/office/drawing/2014/main" id="{E7474F87-EA83-2B7E-2D2A-E137D05567FB}"/>
              </a:ext>
            </a:extLst>
          </p:cNvPr>
          <p:cNvGraphicFramePr>
            <a:graphicFrameLocks noGrp="1"/>
          </p:cNvGraphicFramePr>
          <p:nvPr>
            <p:ph idx="1"/>
            <p:extLst>
              <p:ext uri="{D42A27DB-BD31-4B8C-83A1-F6EECF244321}">
                <p14:modId xmlns:p14="http://schemas.microsoft.com/office/powerpoint/2010/main" val="3749194503"/>
              </p:ext>
            </p:extLst>
          </p:nvPr>
        </p:nvGraphicFramePr>
        <p:xfrm>
          <a:off x="985838" y="1960079"/>
          <a:ext cx="10220325" cy="39374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592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wright fisher population</a:t>
            </a:r>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79" name="TextBox 78">
            <a:extLst>
              <a:ext uri="{FF2B5EF4-FFF2-40B4-BE49-F238E27FC236}">
                <a16:creationId xmlns:a16="http://schemas.microsoft.com/office/drawing/2014/main" id="{56C25B3B-F2A9-123E-372F-F2E444737E1D}"/>
              </a:ext>
            </a:extLst>
          </p:cNvPr>
          <p:cNvSpPr txBox="1"/>
          <p:nvPr/>
        </p:nvSpPr>
        <p:spPr>
          <a:xfrm>
            <a:off x="7983658" y="2339603"/>
            <a:ext cx="2791274" cy="1169551"/>
          </a:xfrm>
          <a:prstGeom prst="rect">
            <a:avLst/>
          </a:prstGeom>
          <a:noFill/>
        </p:spPr>
        <p:txBody>
          <a:bodyPr wrap="square" lIns="0" tIns="0" rIns="0" bIns="0" rtlCol="0">
            <a:spAutoFit/>
          </a:bodyPr>
          <a:lstStyle/>
          <a:p>
            <a:pPr>
              <a:lnSpc>
                <a:spcPct val="95000"/>
              </a:lnSpc>
            </a:pPr>
            <a:r>
              <a:rPr lang="en-DK" sz="1600" dirty="0">
                <a:latin typeface="+mn-lt"/>
              </a:rPr>
              <a:t>Assumptions</a:t>
            </a:r>
          </a:p>
          <a:p>
            <a:pPr marL="285750" indent="-285750">
              <a:lnSpc>
                <a:spcPct val="95000"/>
              </a:lnSpc>
              <a:buFont typeface="Arial" panose="020B0604020202020204" pitchFamily="34" charset="0"/>
              <a:buChar char="•"/>
            </a:pPr>
            <a:r>
              <a:rPr lang="en-GB" sz="1600" dirty="0">
                <a:latin typeface="+mn-lt"/>
              </a:rPr>
              <a:t>F</a:t>
            </a:r>
            <a:r>
              <a:rPr lang="en-DK" sz="1600" dirty="0">
                <a:latin typeface="+mn-lt"/>
              </a:rPr>
              <a:t>inite populations </a:t>
            </a:r>
          </a:p>
          <a:p>
            <a:pPr marL="285750" indent="-285750">
              <a:lnSpc>
                <a:spcPct val="95000"/>
              </a:lnSpc>
              <a:buFont typeface="Arial" panose="020B0604020202020204" pitchFamily="34" charset="0"/>
              <a:buChar char="•"/>
            </a:pPr>
            <a:r>
              <a:rPr lang="en-DK" sz="1600" dirty="0">
                <a:latin typeface="+mn-lt"/>
              </a:rPr>
              <a:t>Non-overlapping generations</a:t>
            </a:r>
          </a:p>
          <a:p>
            <a:pPr marL="285750" indent="-285750">
              <a:lnSpc>
                <a:spcPct val="95000"/>
              </a:lnSpc>
              <a:buFont typeface="Arial" panose="020B0604020202020204" pitchFamily="34" charset="0"/>
              <a:buChar char="•"/>
            </a:pPr>
            <a:r>
              <a:rPr lang="en-DK" sz="1600" dirty="0">
                <a:latin typeface="+mn-lt"/>
              </a:rPr>
              <a:t>Random mating  </a:t>
            </a:r>
          </a:p>
        </p:txBody>
      </p:sp>
    </p:spTree>
    <p:extLst>
      <p:ext uri="{BB962C8B-B14F-4D97-AF65-F5344CB8AC3E}">
        <p14:creationId xmlns:p14="http://schemas.microsoft.com/office/powerpoint/2010/main" val="35088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45" grpId="0" animBg="1"/>
      <p:bldP spid="46" grpId="0" animBg="1"/>
      <p:bldP spid="47" grpId="0" animBg="1"/>
      <p:bldP spid="48" grpId="0" animBg="1"/>
      <p:bldP spid="50" grpId="0" animBg="1"/>
      <p:bldP spid="51" grpId="0" animBg="1"/>
      <p:bldP spid="63" grpId="0" animBg="1"/>
      <p:bldP spid="64" grpId="0" animBg="1"/>
      <p:bldP spid="65" grpId="0" animBg="1"/>
      <p:bldP spid="66" grpId="0" animBg="1"/>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Genetic drift </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85" name="Oval 84">
            <a:extLst>
              <a:ext uri="{FF2B5EF4-FFF2-40B4-BE49-F238E27FC236}">
                <a16:creationId xmlns:a16="http://schemas.microsoft.com/office/drawing/2014/main" id="{4C8C9733-3786-E1A6-21CB-37AF209C9D7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6" name="Oval 85">
            <a:extLst>
              <a:ext uri="{FF2B5EF4-FFF2-40B4-BE49-F238E27FC236}">
                <a16:creationId xmlns:a16="http://schemas.microsoft.com/office/drawing/2014/main" id="{520F85C9-01EE-6460-D0FC-731E4E28CDC4}"/>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7" name="Oval 86">
            <a:extLst>
              <a:ext uri="{FF2B5EF4-FFF2-40B4-BE49-F238E27FC236}">
                <a16:creationId xmlns:a16="http://schemas.microsoft.com/office/drawing/2014/main" id="{399F74DF-3680-62BA-B085-EADEC2028491}"/>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8" name="Oval 87">
            <a:extLst>
              <a:ext uri="{FF2B5EF4-FFF2-40B4-BE49-F238E27FC236}">
                <a16:creationId xmlns:a16="http://schemas.microsoft.com/office/drawing/2014/main" id="{CD4135AD-41C6-C46D-1702-CDA4B1B2A915}"/>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9" name="Oval 88">
            <a:extLst>
              <a:ext uri="{FF2B5EF4-FFF2-40B4-BE49-F238E27FC236}">
                <a16:creationId xmlns:a16="http://schemas.microsoft.com/office/drawing/2014/main" id="{DAB584ED-4F0C-FD83-67CD-94A83DDBDD90}"/>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0" name="Oval 89">
            <a:extLst>
              <a:ext uri="{FF2B5EF4-FFF2-40B4-BE49-F238E27FC236}">
                <a16:creationId xmlns:a16="http://schemas.microsoft.com/office/drawing/2014/main" id="{1C0581BF-534F-B224-26A9-218AC2D217E3}"/>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91" name="Straight Arrow Connector 90">
            <a:extLst>
              <a:ext uri="{FF2B5EF4-FFF2-40B4-BE49-F238E27FC236}">
                <a16:creationId xmlns:a16="http://schemas.microsoft.com/office/drawing/2014/main" id="{00594C10-226E-7D97-97E0-804D9249C33D}"/>
              </a:ext>
            </a:extLst>
          </p:cNvPr>
          <p:cNvCxnSpPr>
            <a:cxnSpLocks/>
            <a:stCxn id="85"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92" name="Oval 91">
            <a:extLst>
              <a:ext uri="{FF2B5EF4-FFF2-40B4-BE49-F238E27FC236}">
                <a16:creationId xmlns:a16="http://schemas.microsoft.com/office/drawing/2014/main" id="{E6C4265C-EE28-7CD1-BA1E-E02B4C0B3716}"/>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7" name="Oval 96">
            <a:extLst>
              <a:ext uri="{FF2B5EF4-FFF2-40B4-BE49-F238E27FC236}">
                <a16:creationId xmlns:a16="http://schemas.microsoft.com/office/drawing/2014/main" id="{48206931-E3A1-6D32-F3B5-504ABF9ECFAA}"/>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8" name="Oval 97">
            <a:extLst>
              <a:ext uri="{FF2B5EF4-FFF2-40B4-BE49-F238E27FC236}">
                <a16:creationId xmlns:a16="http://schemas.microsoft.com/office/drawing/2014/main" id="{0E02A3F8-C92D-600E-A088-7DD0E4EC9601}"/>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9" name="Oval 98">
            <a:extLst>
              <a:ext uri="{FF2B5EF4-FFF2-40B4-BE49-F238E27FC236}">
                <a16:creationId xmlns:a16="http://schemas.microsoft.com/office/drawing/2014/main" id="{5C5836DC-5012-9AEC-E5C7-15816CE6C712}"/>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0" name="Oval 99">
            <a:extLst>
              <a:ext uri="{FF2B5EF4-FFF2-40B4-BE49-F238E27FC236}">
                <a16:creationId xmlns:a16="http://schemas.microsoft.com/office/drawing/2014/main" id="{625C4D8B-7925-5FEA-7297-5C19240FF657}"/>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1" name="Oval 100">
            <a:extLst>
              <a:ext uri="{FF2B5EF4-FFF2-40B4-BE49-F238E27FC236}">
                <a16:creationId xmlns:a16="http://schemas.microsoft.com/office/drawing/2014/main" id="{96A084EA-F8F6-9C33-47A3-0919961D0BE8}"/>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02" name="Straight Arrow Connector 101">
            <a:extLst>
              <a:ext uri="{FF2B5EF4-FFF2-40B4-BE49-F238E27FC236}">
                <a16:creationId xmlns:a16="http://schemas.microsoft.com/office/drawing/2014/main" id="{28AB0D23-66A3-607B-A81C-B5115FA438CA}"/>
              </a:ext>
            </a:extLst>
          </p:cNvPr>
          <p:cNvCxnSpPr>
            <a:cxnSpLocks/>
            <a:endCxn id="98"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5F34F7C-70D9-EF1A-FEA0-BC6D5D5EA61F}"/>
              </a:ext>
            </a:extLst>
          </p:cNvPr>
          <p:cNvCxnSpPr>
            <a:cxnSpLocks/>
            <a:stCxn id="87" idx="6"/>
            <a:endCxn id="99"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F86B664B-8258-8E5D-80DE-726B605A8790}"/>
              </a:ext>
            </a:extLst>
          </p:cNvPr>
          <p:cNvCxnSpPr>
            <a:cxnSpLocks/>
            <a:stCxn id="90" idx="6"/>
            <a:endCxn id="101"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572B8AC-76A0-C32D-7F2B-378FB74C6AE4}"/>
              </a:ext>
            </a:extLst>
          </p:cNvPr>
          <p:cNvCxnSpPr>
            <a:cxnSpLocks/>
            <a:stCxn id="88" idx="6"/>
            <a:endCxn id="97"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06" name="Straight Arrow Connector 105">
            <a:extLst>
              <a:ext uri="{FF2B5EF4-FFF2-40B4-BE49-F238E27FC236}">
                <a16:creationId xmlns:a16="http://schemas.microsoft.com/office/drawing/2014/main" id="{06FE69A5-B269-08E9-9092-12B139C4EB16}"/>
              </a:ext>
            </a:extLst>
          </p:cNvPr>
          <p:cNvCxnSpPr>
            <a:cxnSpLocks/>
            <a:stCxn id="88" idx="7"/>
            <a:endCxn id="100" idx="2"/>
          </p:cNvCxnSpPr>
          <p:nvPr/>
        </p:nvCxnSpPr>
        <p:spPr bwMode="auto">
          <a:xfrm flipV="1">
            <a:off x="2626893" y="3567364"/>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08" name="Oval 107">
            <a:extLst>
              <a:ext uri="{FF2B5EF4-FFF2-40B4-BE49-F238E27FC236}">
                <a16:creationId xmlns:a16="http://schemas.microsoft.com/office/drawing/2014/main" id="{0FE17A20-E7EE-764C-0571-7FF219ADFBCC}"/>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9" name="Oval 108">
            <a:extLst>
              <a:ext uri="{FF2B5EF4-FFF2-40B4-BE49-F238E27FC236}">
                <a16:creationId xmlns:a16="http://schemas.microsoft.com/office/drawing/2014/main" id="{76853610-D041-8890-DCAF-9FE2688ED69F}"/>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0" name="Oval 109">
            <a:extLst>
              <a:ext uri="{FF2B5EF4-FFF2-40B4-BE49-F238E27FC236}">
                <a16:creationId xmlns:a16="http://schemas.microsoft.com/office/drawing/2014/main" id="{19AB211E-B23F-CD62-3953-833915E49CC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1" name="Oval 110">
            <a:extLst>
              <a:ext uri="{FF2B5EF4-FFF2-40B4-BE49-F238E27FC236}">
                <a16:creationId xmlns:a16="http://schemas.microsoft.com/office/drawing/2014/main" id="{47DA315E-1D82-0EDA-72EC-F5884F289D4E}"/>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2" name="Oval 111">
            <a:extLst>
              <a:ext uri="{FF2B5EF4-FFF2-40B4-BE49-F238E27FC236}">
                <a16:creationId xmlns:a16="http://schemas.microsoft.com/office/drawing/2014/main" id="{062CA7E1-6CA5-8882-7353-678816996949}"/>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3" name="Oval 112">
            <a:extLst>
              <a:ext uri="{FF2B5EF4-FFF2-40B4-BE49-F238E27FC236}">
                <a16:creationId xmlns:a16="http://schemas.microsoft.com/office/drawing/2014/main" id="{125C8FF0-3071-0B03-697A-C326D9C5388F}"/>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14" name="Straight Arrow Connector 113">
            <a:extLst>
              <a:ext uri="{FF2B5EF4-FFF2-40B4-BE49-F238E27FC236}">
                <a16:creationId xmlns:a16="http://schemas.microsoft.com/office/drawing/2014/main" id="{2EF1260B-D770-C89A-90A7-A350ADE1909A}"/>
              </a:ext>
            </a:extLst>
          </p:cNvPr>
          <p:cNvCxnSpPr>
            <a:stCxn id="92" idx="6"/>
            <a:endCxn id="108"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5" name="Straight Arrow Connector 114">
            <a:extLst>
              <a:ext uri="{FF2B5EF4-FFF2-40B4-BE49-F238E27FC236}">
                <a16:creationId xmlns:a16="http://schemas.microsoft.com/office/drawing/2014/main" id="{86EBD9BD-93F2-2E04-7E0E-8CD73E1B77EB}"/>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5A1D04DD-47FD-0E79-9366-5D67F177689F}"/>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069700B4-5899-F39D-246D-B68881B1F670}"/>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8" name="Straight Arrow Connector 117">
            <a:extLst>
              <a:ext uri="{FF2B5EF4-FFF2-40B4-BE49-F238E27FC236}">
                <a16:creationId xmlns:a16="http://schemas.microsoft.com/office/drawing/2014/main" id="{913FD174-910A-4298-E26E-517BE43D5CFF}"/>
              </a:ext>
            </a:extLst>
          </p:cNvPr>
          <p:cNvCxnSpPr>
            <a:cxnSpLocks/>
            <a:stCxn id="98" idx="6"/>
            <a:endCxn id="111"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19" name="Straight Arrow Connector 118">
            <a:extLst>
              <a:ext uri="{FF2B5EF4-FFF2-40B4-BE49-F238E27FC236}">
                <a16:creationId xmlns:a16="http://schemas.microsoft.com/office/drawing/2014/main" id="{AEBFAD71-F2ED-5A20-825D-4D180FA93D99}"/>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20" name="Oval 119">
            <a:extLst>
              <a:ext uri="{FF2B5EF4-FFF2-40B4-BE49-F238E27FC236}">
                <a16:creationId xmlns:a16="http://schemas.microsoft.com/office/drawing/2014/main" id="{AF5F6B99-6A21-8B95-DAD3-2F449A0A33D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1" name="Oval 120">
            <a:extLst>
              <a:ext uri="{FF2B5EF4-FFF2-40B4-BE49-F238E27FC236}">
                <a16:creationId xmlns:a16="http://schemas.microsoft.com/office/drawing/2014/main" id="{B5691078-3ADD-6CE9-B454-684EF2199953}"/>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2" name="Oval 121">
            <a:extLst>
              <a:ext uri="{FF2B5EF4-FFF2-40B4-BE49-F238E27FC236}">
                <a16:creationId xmlns:a16="http://schemas.microsoft.com/office/drawing/2014/main" id="{90794E05-93EA-9030-2CA9-BFFD069CCA50}"/>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3" name="Oval 122">
            <a:extLst>
              <a:ext uri="{FF2B5EF4-FFF2-40B4-BE49-F238E27FC236}">
                <a16:creationId xmlns:a16="http://schemas.microsoft.com/office/drawing/2014/main" id="{2D95965E-6A7F-CAA4-D5C9-516B5B6251F7}"/>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4" name="Oval 123">
            <a:extLst>
              <a:ext uri="{FF2B5EF4-FFF2-40B4-BE49-F238E27FC236}">
                <a16:creationId xmlns:a16="http://schemas.microsoft.com/office/drawing/2014/main" id="{87666E64-C70D-12A6-F8CA-A67EA84F58B1}"/>
              </a:ext>
            </a:extLst>
          </p:cNvPr>
          <p:cNvSpPr/>
          <p:nvPr/>
        </p:nvSpPr>
        <p:spPr bwMode="auto">
          <a:xfrm>
            <a:off x="5516116" y="3351671"/>
            <a:ext cx="432048" cy="432048"/>
          </a:xfrm>
          <a:prstGeom prst="ellipse">
            <a:avLst/>
          </a:prstGeom>
          <a:solidFill>
            <a:srgbClr val="92D050"/>
          </a:solidFill>
          <a:ln w="1778"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5" name="Oval 124">
            <a:extLst>
              <a:ext uri="{FF2B5EF4-FFF2-40B4-BE49-F238E27FC236}">
                <a16:creationId xmlns:a16="http://schemas.microsoft.com/office/drawing/2014/main" id="{12594020-4D3E-3CDA-7694-E899A21EAF66}"/>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126" name="Straight Arrow Connector 125">
            <a:extLst>
              <a:ext uri="{FF2B5EF4-FFF2-40B4-BE49-F238E27FC236}">
                <a16:creationId xmlns:a16="http://schemas.microsoft.com/office/drawing/2014/main" id="{A655D853-BED7-594D-B288-2A6DFEE0949F}"/>
              </a:ext>
            </a:extLst>
          </p:cNvPr>
          <p:cNvCxnSpPr>
            <a:cxnSpLocks/>
            <a:stCxn id="112" idx="6"/>
            <a:endCxn id="121"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7" name="Straight Arrow Connector 126">
            <a:extLst>
              <a:ext uri="{FF2B5EF4-FFF2-40B4-BE49-F238E27FC236}">
                <a16:creationId xmlns:a16="http://schemas.microsoft.com/office/drawing/2014/main" id="{14CAFC70-B49B-D3C4-917A-0AFFCDF8048A}"/>
              </a:ext>
            </a:extLst>
          </p:cNvPr>
          <p:cNvCxnSpPr>
            <a:stCxn id="108" idx="6"/>
            <a:endCxn id="120"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8" name="Straight Arrow Connector 127">
            <a:extLst>
              <a:ext uri="{FF2B5EF4-FFF2-40B4-BE49-F238E27FC236}">
                <a16:creationId xmlns:a16="http://schemas.microsoft.com/office/drawing/2014/main" id="{9EA0FC0A-7514-64E4-145E-46ABB6279BE7}"/>
              </a:ext>
            </a:extLst>
          </p:cNvPr>
          <p:cNvCxnSpPr>
            <a:cxnSpLocks/>
            <a:stCxn id="108" idx="6"/>
            <a:endCxn id="124"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29" name="Straight Arrow Connector 128">
            <a:extLst>
              <a:ext uri="{FF2B5EF4-FFF2-40B4-BE49-F238E27FC236}">
                <a16:creationId xmlns:a16="http://schemas.microsoft.com/office/drawing/2014/main" id="{19BC7097-57BA-62F5-7A30-F6F162123BE4}"/>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0" name="Straight Arrow Connector 129">
            <a:extLst>
              <a:ext uri="{FF2B5EF4-FFF2-40B4-BE49-F238E27FC236}">
                <a16:creationId xmlns:a16="http://schemas.microsoft.com/office/drawing/2014/main" id="{1DC887FE-8370-FC23-4DD6-DD5EAE2A6F8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131" name="Straight Arrow Connector 130">
            <a:extLst>
              <a:ext uri="{FF2B5EF4-FFF2-40B4-BE49-F238E27FC236}">
                <a16:creationId xmlns:a16="http://schemas.microsoft.com/office/drawing/2014/main" id="{1B270892-EDB4-BD86-F35C-17534ABE2657}"/>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135" name="Ink 134">
                <a:extLst>
                  <a:ext uri="{FF2B5EF4-FFF2-40B4-BE49-F238E27FC236}">
                    <a16:creationId xmlns:a16="http://schemas.microsoft.com/office/drawing/2014/main" id="{33151D03-1336-987E-F9A1-10DB7118F572}"/>
                  </a:ext>
                </a:extLst>
              </p14:cNvPr>
              <p14:cNvContentPartPr/>
              <p14:nvPr/>
            </p14:nvContentPartPr>
            <p14:xfrm>
              <a:off x="2926465" y="1170596"/>
              <a:ext cx="3873240" cy="862200"/>
            </p14:xfrm>
          </p:contentPart>
        </mc:Choice>
        <mc:Fallback xmlns="">
          <p:pic>
            <p:nvPicPr>
              <p:cNvPr id="135" name="Ink 134">
                <a:extLst>
                  <a:ext uri="{FF2B5EF4-FFF2-40B4-BE49-F238E27FC236}">
                    <a16:creationId xmlns:a16="http://schemas.microsoft.com/office/drawing/2014/main" id="{33151D03-1336-987E-F9A1-10DB7118F572}"/>
                  </a:ext>
                </a:extLst>
              </p:cNvPr>
              <p:cNvPicPr/>
              <p:nvPr/>
            </p:nvPicPr>
            <p:blipFill>
              <a:blip r:embed="rId3"/>
              <a:stretch>
                <a:fillRect/>
              </a:stretch>
            </p:blipFill>
            <p:spPr>
              <a:xfrm>
                <a:off x="2922145" y="1166276"/>
                <a:ext cx="3881880" cy="870840"/>
              </a:xfrm>
              <a:prstGeom prst="rect">
                <a:avLst/>
              </a:prstGeom>
            </p:spPr>
          </p:pic>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1D016C1F-3B7B-52D6-20DF-ADFC54B57DCE}"/>
                  </a:ext>
                </a:extLst>
              </p:cNvPr>
              <p:cNvSpPr txBox="1"/>
              <p:nvPr/>
            </p:nvSpPr>
            <p:spPr>
              <a:xfrm>
                <a:off x="6886500" y="1394754"/>
                <a:ext cx="2809102" cy="452496"/>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𝐸</m:t>
                      </m:r>
                      <m:d>
                        <m:dPr>
                          <m:begChr m:val="["/>
                          <m:endChr m:val="]"/>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r>
                            <a:rPr lang="da-DK" sz="1600" b="0" i="1" smtClean="0">
                              <a:latin typeface="Cambria Math" panose="02040503050406030204" pitchFamily="18" charset="0"/>
                            </a:rPr>
                            <m:t>𝑁</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6" name="TextBox 135">
                <a:extLst>
                  <a:ext uri="{FF2B5EF4-FFF2-40B4-BE49-F238E27FC236}">
                    <a16:creationId xmlns:a16="http://schemas.microsoft.com/office/drawing/2014/main" id="{1D016C1F-3B7B-52D6-20DF-ADFC54B57DCE}"/>
                  </a:ext>
                </a:extLst>
              </p:cNvPr>
              <p:cNvSpPr txBox="1">
                <a:spLocks noRot="1" noChangeAspect="1" noMove="1" noResize="1" noEditPoints="1" noAdjustHandles="1" noChangeArrowheads="1" noChangeShapeType="1" noTextEdit="1"/>
              </p:cNvSpPr>
              <p:nvPr/>
            </p:nvSpPr>
            <p:spPr>
              <a:xfrm>
                <a:off x="6886500" y="1394754"/>
                <a:ext cx="2809102" cy="452496"/>
              </a:xfrm>
              <a:prstGeom prst="rect">
                <a:avLst/>
              </a:prstGeom>
              <a:blipFill>
                <a:blip r:embed="rId4"/>
                <a:stretch>
                  <a:fillRect l="-1351" t="-5405" r="-1802" b="-13514"/>
                </a:stretch>
              </a:blipFill>
            </p:spPr>
            <p:txBody>
              <a:bodyPr/>
              <a:lstStyle/>
              <a:p>
                <a:r>
                  <a:rPr lang="en-DK">
                    <a:noFill/>
                  </a:rPr>
                  <a:t> </a:t>
                </a:r>
              </a:p>
            </p:txBody>
          </p:sp>
        </mc:Fallback>
      </mc:AlternateContent>
      <p:sp>
        <p:nvSpPr>
          <p:cNvPr id="137" name="TextBox 136">
            <a:extLst>
              <a:ext uri="{FF2B5EF4-FFF2-40B4-BE49-F238E27FC236}">
                <a16:creationId xmlns:a16="http://schemas.microsoft.com/office/drawing/2014/main" id="{13F86781-93B3-85C2-3C8D-1D93D8AE0863}"/>
              </a:ext>
            </a:extLst>
          </p:cNvPr>
          <p:cNvSpPr txBox="1"/>
          <p:nvPr/>
        </p:nvSpPr>
        <p:spPr>
          <a:xfrm>
            <a:off x="6872247" y="2170981"/>
            <a:ext cx="2426755" cy="233910"/>
          </a:xfrm>
          <a:prstGeom prst="rect">
            <a:avLst/>
          </a:prstGeom>
          <a:noFill/>
        </p:spPr>
        <p:txBody>
          <a:bodyPr wrap="none" lIns="0" tIns="0" rIns="0" bIns="0" rtlCol="0">
            <a:spAutoFit/>
          </a:bodyPr>
          <a:lstStyle/>
          <a:p>
            <a:pPr>
              <a:lnSpc>
                <a:spcPct val="95000"/>
              </a:lnSpc>
            </a:pPr>
            <a:r>
              <a:rPr lang="en-DK" sz="1600">
                <a:latin typeface="+mn-lt"/>
              </a:rPr>
              <a:t>How likely </a:t>
            </a:r>
            <a:r>
              <a:rPr lang="en-DK" sz="1600" dirty="0">
                <a:latin typeface="+mn-lt"/>
              </a:rPr>
              <a:t>is this outcome?</a:t>
            </a:r>
          </a:p>
        </p:txBody>
      </p:sp>
      <p:sp>
        <p:nvSpPr>
          <p:cNvPr id="138" name="TextBox 137">
            <a:extLst>
              <a:ext uri="{FF2B5EF4-FFF2-40B4-BE49-F238E27FC236}">
                <a16:creationId xmlns:a16="http://schemas.microsoft.com/office/drawing/2014/main" id="{5400FE62-F726-FC59-5F00-F803A537A303}"/>
              </a:ext>
            </a:extLst>
          </p:cNvPr>
          <p:cNvSpPr txBox="1"/>
          <p:nvPr/>
        </p:nvSpPr>
        <p:spPr>
          <a:xfrm>
            <a:off x="6598468" y="1089468"/>
            <a:ext cx="5051447" cy="233910"/>
          </a:xfrm>
          <a:prstGeom prst="rect">
            <a:avLst/>
          </a:prstGeom>
          <a:noFill/>
        </p:spPr>
        <p:txBody>
          <a:bodyPr wrap="none" lIns="0" tIns="0" rIns="0" bIns="0" rtlCol="0">
            <a:spAutoFit/>
          </a:bodyPr>
          <a:lstStyle/>
          <a:p>
            <a:pPr>
              <a:lnSpc>
                <a:spcPct val="95000"/>
              </a:lnSpc>
            </a:pPr>
            <a:r>
              <a:rPr lang="en-DK" sz="1600" dirty="0">
                <a:latin typeface="+mn-lt"/>
              </a:rPr>
              <a:t>What do we expect the allele freq. to be in the next gen</a:t>
            </a: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3E60F69F-5300-8A33-B9CB-2EF3B7E8602C}"/>
                  </a:ext>
                </a:extLst>
              </p:cNvPr>
              <p:cNvSpPr txBox="1"/>
              <p:nvPr/>
            </p:nvSpPr>
            <p:spPr>
              <a:xfrm>
                <a:off x="7636817" y="2894549"/>
                <a:ext cx="4488601" cy="444417"/>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r>
                                <a:rPr lang="da-DK" sz="1600" b="0" i="1" smtClean="0">
                                  <a:latin typeface="Cambria Math" panose="02040503050406030204" pitchFamily="18" charset="0"/>
                                </a:rPr>
                                <m:t>+1</m:t>
                              </m:r>
                            </m:e>
                          </m:d>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2</m:t>
                              </m:r>
                            </m:num>
                            <m:den>
                              <m:r>
                                <a:rPr lang="da-DK" sz="1600" b="0" i="1" smtClean="0">
                                  <a:latin typeface="Cambria Math" panose="02040503050406030204" pitchFamily="18" charset="0"/>
                                </a:rPr>
                                <m:t>6</m:t>
                              </m:r>
                            </m:den>
                          </m:f>
                        </m:e>
                      </m:d>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𝑛</m:t>
                              </m:r>
                            </m:num>
                            <m:den>
                              <m:r>
                                <a:rPr lang="da-DK" sz="1600" b="0" i="1" smtClean="0">
                                  <a:latin typeface="Cambria Math" panose="02040503050406030204" pitchFamily="18" charset="0"/>
                                </a:rPr>
                                <m:t>𝑥</m:t>
                              </m:r>
                            </m:den>
                          </m:f>
                        </m:e>
                      </m:d>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m:t>
                          </m:r>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sup>
                          <m:r>
                            <a:rPr lang="da-DK" sz="1600" b="0" i="1" smtClean="0">
                              <a:latin typeface="Cambria Math" panose="02040503050406030204" pitchFamily="18" charset="0"/>
                            </a:rPr>
                            <m:t>𝑥</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𝑡</m:t>
                                  </m:r>
                                </m:e>
                              </m:d>
                            </m:e>
                          </m:d>
                        </m:e>
                        <m:sup>
                          <m:r>
                            <a:rPr lang="da-DK" sz="1600" b="0" i="1" smtClean="0">
                              <a:latin typeface="Cambria Math" panose="02040503050406030204" pitchFamily="18" charset="0"/>
                            </a:rPr>
                            <m:t>𝑛</m:t>
                          </m:r>
                          <m:r>
                            <a:rPr lang="da-DK" sz="1600" b="0" i="1" smtClean="0">
                              <a:latin typeface="Cambria Math" panose="02040503050406030204" pitchFamily="18" charset="0"/>
                            </a:rPr>
                            <m:t>−</m:t>
                          </m:r>
                          <m:r>
                            <a:rPr lang="da-DK" sz="1600" b="0" i="1" smtClean="0">
                              <a:latin typeface="Cambria Math" panose="02040503050406030204" pitchFamily="18" charset="0"/>
                            </a:rPr>
                            <m:t>𝑥</m:t>
                          </m:r>
                        </m:sup>
                      </m:sSup>
                    </m:oMath>
                  </m:oMathPara>
                </a14:m>
                <a:endParaRPr lang="en-DK" sz="1600" dirty="0">
                  <a:latin typeface="+mn-lt"/>
                </a:endParaRPr>
              </a:p>
            </p:txBody>
          </p:sp>
        </mc:Choice>
        <mc:Fallback xmlns="">
          <p:sp>
            <p:nvSpPr>
              <p:cNvPr id="139" name="TextBox 138">
                <a:extLst>
                  <a:ext uri="{FF2B5EF4-FFF2-40B4-BE49-F238E27FC236}">
                    <a16:creationId xmlns:a16="http://schemas.microsoft.com/office/drawing/2014/main" id="{3E60F69F-5300-8A33-B9CB-2EF3B7E8602C}"/>
                  </a:ext>
                </a:extLst>
              </p:cNvPr>
              <p:cNvSpPr txBox="1">
                <a:spLocks noRot="1" noChangeAspect="1" noMove="1" noResize="1" noEditPoints="1" noAdjustHandles="1" noChangeArrowheads="1" noChangeShapeType="1" noTextEdit="1"/>
              </p:cNvSpPr>
              <p:nvPr/>
            </p:nvSpPr>
            <p:spPr>
              <a:xfrm>
                <a:off x="7636817" y="2894549"/>
                <a:ext cx="4488601" cy="444417"/>
              </a:xfrm>
              <a:prstGeom prst="rect">
                <a:avLst/>
              </a:prstGeom>
              <a:blipFill>
                <a:blip r:embed="rId5"/>
                <a:stretch>
                  <a:fillRect l="-282" t="-8333" b="-11111"/>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A5C63172-A0F3-4BB6-1EF5-FE66AB8AB244}"/>
                  </a:ext>
                </a:extLst>
              </p:cNvPr>
              <p:cNvSpPr txBox="1"/>
              <p:nvPr/>
            </p:nvSpPr>
            <p:spPr>
              <a:xfrm>
                <a:off x="9276430" y="3607150"/>
                <a:ext cx="2140458" cy="490584"/>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m:t>
                      </m:r>
                      <m:d>
                        <m:dPr>
                          <m:ctrlPr>
                            <a:rPr lang="da-DK" sz="1600" i="1">
                              <a:latin typeface="Cambria Math" panose="02040503050406030204" pitchFamily="18" charset="0"/>
                            </a:rPr>
                          </m:ctrlPr>
                        </m:dPr>
                        <m:e>
                          <m:f>
                            <m:fPr>
                              <m:type m:val="noBar"/>
                              <m:ctrlPr>
                                <a:rPr lang="da-DK" sz="1600" i="1">
                                  <a:latin typeface="Cambria Math" panose="02040503050406030204" pitchFamily="18" charset="0"/>
                                </a:rPr>
                              </m:ctrlPr>
                            </m:fPr>
                            <m:num>
                              <m:r>
                                <a:rPr lang="da-DK" sz="1600" b="0" i="1" smtClean="0">
                                  <a:latin typeface="Cambria Math" panose="02040503050406030204" pitchFamily="18" charset="0"/>
                                </a:rPr>
                                <m:t>6</m:t>
                              </m:r>
                            </m:num>
                            <m:den>
                              <m:r>
                                <a:rPr lang="da-DK" sz="1600" b="0" i="1" smtClean="0">
                                  <a:latin typeface="Cambria Math" panose="02040503050406030204" pitchFamily="18" charset="0"/>
                                </a:rPr>
                                <m:t>2</m:t>
                              </m:r>
                            </m:den>
                          </m:f>
                        </m:e>
                      </m:d>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1−</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den>
                              </m:f>
                            </m:e>
                          </m:d>
                        </m:e>
                        <m:sup>
                          <m:r>
                            <a:rPr lang="da-DK" sz="1600" b="0" i="1" smtClean="0">
                              <a:latin typeface="Cambria Math" panose="02040503050406030204" pitchFamily="18" charset="0"/>
                            </a:rPr>
                            <m:t>4</m:t>
                          </m:r>
                        </m:sup>
                      </m:sSup>
                    </m:oMath>
                  </m:oMathPara>
                </a14:m>
                <a:endParaRPr lang="en-DK" sz="1600" dirty="0">
                  <a:latin typeface="+mn-lt"/>
                </a:endParaRPr>
              </a:p>
            </p:txBody>
          </p:sp>
        </mc:Choice>
        <mc:Fallback xmlns="">
          <p:sp>
            <p:nvSpPr>
              <p:cNvPr id="140" name="TextBox 139">
                <a:extLst>
                  <a:ext uri="{FF2B5EF4-FFF2-40B4-BE49-F238E27FC236}">
                    <a16:creationId xmlns:a16="http://schemas.microsoft.com/office/drawing/2014/main" id="{A5C63172-A0F3-4BB6-1EF5-FE66AB8AB244}"/>
                  </a:ext>
                </a:extLst>
              </p:cNvPr>
              <p:cNvSpPr txBox="1">
                <a:spLocks noRot="1" noChangeAspect="1" noMove="1" noResize="1" noEditPoints="1" noAdjustHandles="1" noChangeArrowheads="1" noChangeShapeType="1" noTextEdit="1"/>
              </p:cNvSpPr>
              <p:nvPr/>
            </p:nvSpPr>
            <p:spPr>
              <a:xfrm>
                <a:off x="9276430" y="3607150"/>
                <a:ext cx="2140458" cy="490584"/>
              </a:xfrm>
              <a:prstGeom prst="rect">
                <a:avLst/>
              </a:prstGeom>
              <a:blipFill>
                <a:blip r:embed="rId6"/>
                <a:stretch>
                  <a:fillRect l="-588" t="-2564" b="-12821"/>
                </a:stretch>
              </a:blipFill>
            </p:spPr>
            <p:txBody>
              <a:bodyPr/>
              <a:lstStyle/>
              <a:p>
                <a:r>
                  <a:rPr lang="en-DK">
                    <a:noFill/>
                  </a:rPr>
                  <a:t> </a:t>
                </a:r>
              </a:p>
            </p:txBody>
          </p:sp>
        </mc:Fallback>
      </mc:AlternateContent>
      <p:sp>
        <p:nvSpPr>
          <p:cNvPr id="142" name="TextBox 141">
            <a:extLst>
              <a:ext uri="{FF2B5EF4-FFF2-40B4-BE49-F238E27FC236}">
                <a16:creationId xmlns:a16="http://schemas.microsoft.com/office/drawing/2014/main" id="{D72C7671-2034-1237-71EC-BC02889B3917}"/>
              </a:ext>
            </a:extLst>
          </p:cNvPr>
          <p:cNvSpPr txBox="1"/>
          <p:nvPr/>
        </p:nvSpPr>
        <p:spPr>
          <a:xfrm>
            <a:off x="9334772" y="4348223"/>
            <a:ext cx="912300" cy="233910"/>
          </a:xfrm>
          <a:prstGeom prst="rect">
            <a:avLst/>
          </a:prstGeom>
          <a:noFill/>
        </p:spPr>
        <p:txBody>
          <a:bodyPr wrap="square" lIns="0" tIns="0" rIns="0" bIns="0" rtlCol="0">
            <a:spAutoFit/>
          </a:bodyPr>
          <a:lstStyle/>
          <a:p>
            <a:pPr>
              <a:lnSpc>
                <a:spcPct val="95000"/>
              </a:lnSpc>
            </a:pPr>
            <a:r>
              <a:rPr lang="en-DK" sz="1600" dirty="0">
                <a:latin typeface="+mn-lt"/>
              </a:rPr>
              <a:t>= 0.234 </a:t>
            </a:r>
          </a:p>
        </p:txBody>
      </p:sp>
      <p:sp>
        <p:nvSpPr>
          <p:cNvPr id="143" name="AutoShape 2" descr="0.234375">
            <a:extLst>
              <a:ext uri="{FF2B5EF4-FFF2-40B4-BE49-F238E27FC236}">
                <a16:creationId xmlns:a16="http://schemas.microsoft.com/office/drawing/2014/main" id="{F82C86EE-0EC4-675D-FD7A-E1785D279168}"/>
              </a:ext>
            </a:extLst>
          </p:cNvPr>
          <p:cNvSpPr>
            <a:spLocks noChangeAspect="1" noChangeArrowheads="1"/>
          </p:cNvSpPr>
          <p:nvPr/>
        </p:nvSpPr>
        <p:spPr bwMode="auto">
          <a:xfrm>
            <a:off x="6988127" y="39443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4" name="AutoShape 4" descr="0.234375">
            <a:extLst>
              <a:ext uri="{FF2B5EF4-FFF2-40B4-BE49-F238E27FC236}">
                <a16:creationId xmlns:a16="http://schemas.microsoft.com/office/drawing/2014/main" id="{75128697-CDCF-7F91-E255-D67FDB7D31F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5" name="AutoShape 6" descr="0.234375">
            <a:extLst>
              <a:ext uri="{FF2B5EF4-FFF2-40B4-BE49-F238E27FC236}">
                <a16:creationId xmlns:a16="http://schemas.microsoft.com/office/drawing/2014/main" id="{8690B450-213D-DE8C-5463-9B03F4A86B1F}"/>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
        <p:nvSpPr>
          <p:cNvPr id="146" name="AutoShape 8" descr="0.234375">
            <a:extLst>
              <a:ext uri="{FF2B5EF4-FFF2-40B4-BE49-F238E27FC236}">
                <a16:creationId xmlns:a16="http://schemas.microsoft.com/office/drawing/2014/main" id="{C7A4B086-C141-DD04-18F8-4135CC5EF669}"/>
              </a:ext>
            </a:extLst>
          </p:cNvPr>
          <p:cNvSpPr>
            <a:spLocks noChangeAspect="1" noChangeArrowheads="1"/>
          </p:cNvSpPr>
          <p:nvPr/>
        </p:nvSpPr>
        <p:spPr bwMode="auto">
          <a:xfrm>
            <a:off x="6246813"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Tree>
    <p:extLst>
      <p:ext uri="{BB962C8B-B14F-4D97-AF65-F5344CB8AC3E}">
        <p14:creationId xmlns:p14="http://schemas.microsoft.com/office/powerpoint/2010/main" val="7146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7" grpId="0" animBg="1"/>
      <p:bldP spid="98" grpId="0" animBg="1"/>
      <p:bldP spid="99" grpId="0" animBg="1"/>
      <p:bldP spid="100" grpId="0" animBg="1"/>
      <p:bldP spid="101" grpId="0" animBg="1"/>
      <p:bldP spid="108" grpId="0" animBg="1"/>
      <p:bldP spid="109" grpId="0" animBg="1"/>
      <p:bldP spid="110" grpId="0" animBg="1"/>
      <p:bldP spid="111" grpId="0" animBg="1"/>
      <p:bldP spid="112" grpId="0" animBg="1"/>
      <p:bldP spid="113" grpId="0" animBg="1"/>
      <p:bldP spid="120" grpId="0" animBg="1"/>
      <p:bldP spid="121" grpId="0" animBg="1"/>
      <p:bldP spid="122" grpId="0" animBg="1"/>
      <p:bldP spid="123" grpId="0" animBg="1"/>
      <p:bldP spid="124" grpId="0" animBg="1"/>
      <p:bldP spid="125" grpId="0" animBg="1"/>
      <p:bldP spid="136" grpId="0"/>
      <p:bldP spid="137" grpId="0"/>
      <p:bldP spid="138" grpId="0"/>
      <p:bldP spid="139" grpId="0"/>
      <p:bldP spid="140" grpId="0"/>
      <p:bldP spid="1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The probability of fixation</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 name="Straight Arrow Connector 2">
            <a:extLst>
              <a:ext uri="{FF2B5EF4-FFF2-40B4-BE49-F238E27FC236}">
                <a16:creationId xmlns:a16="http://schemas.microsoft.com/office/drawing/2014/main" id="{DA71D004-3A4A-2FCA-71BD-936908BF8F3D}"/>
              </a:ext>
            </a:extLst>
          </p:cNvPr>
          <p:cNvCxnSpPr>
            <a:cxnSpLocks/>
            <a:stCxn id="9" idx="6"/>
            <a:endCxn id="23" idx="3"/>
          </p:cNvCxnSpPr>
          <p:nvPr/>
        </p:nvCxnSpPr>
        <p:spPr bwMode="auto">
          <a:xfrm flipV="1">
            <a:off x="2690165" y="3720116"/>
            <a:ext cx="719909" cy="118647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FEF541-1A48-DC53-908C-C8C4A4B0849F}"/>
                  </a:ext>
                </a:extLst>
              </p:cNvPr>
              <p:cNvSpPr txBox="1"/>
              <p:nvPr/>
            </p:nvSpPr>
            <p:spPr>
              <a:xfrm>
                <a:off x="7174532" y="3263083"/>
                <a:ext cx="4341638" cy="43800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𝑃</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𝑓𝑖𝑥𝑎𝑡𝑖𝑜𝑛</m:t>
                          </m:r>
                          <m:r>
                            <a:rPr lang="da-DK" sz="1600" b="0" i="1" smtClean="0">
                              <a:latin typeface="Cambria Math" panose="02040503050406030204" pitchFamily="18" charset="0"/>
                            </a:rPr>
                            <m:t> </m:t>
                          </m:r>
                          <m:r>
                            <a:rPr lang="da-DK" sz="1600" b="0" i="1" smtClean="0">
                              <a:latin typeface="Cambria Math" panose="02040503050406030204" pitchFamily="18" charset="0"/>
                            </a:rPr>
                            <m:t>𝑜𝑓</m:t>
                          </m:r>
                          <m:r>
                            <a:rPr lang="da-DK" sz="1600" b="0" i="1" smtClean="0">
                              <a:latin typeface="Cambria Math" panose="02040503050406030204" pitchFamily="18" charset="0"/>
                            </a:rPr>
                            <m:t> </m:t>
                          </m:r>
                          <m:r>
                            <a:rPr lang="da-DK" sz="1600" b="0" i="1" smtClean="0">
                              <a:latin typeface="Cambria Math" panose="02040503050406030204" pitchFamily="18" charset="0"/>
                            </a:rPr>
                            <m:t>𝑎𝑙𝑙𝑒𝑙𝑒</m:t>
                          </m:r>
                          <m:r>
                            <a:rPr lang="da-DK" sz="1600" b="0" i="1" smtClean="0">
                              <a:latin typeface="Cambria Math" panose="02040503050406030204" pitchFamily="18" charset="0"/>
                            </a:rPr>
                            <m:t> </m:t>
                          </m:r>
                          <m:r>
                            <a:rPr lang="da-DK" sz="1600" b="0" i="1" smtClean="0">
                              <a:latin typeface="Cambria Math" panose="02040503050406030204" pitchFamily="18" charset="0"/>
                            </a:rPr>
                            <m:t>𝐴</m:t>
                          </m:r>
                        </m:e>
                      </m:d>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r>
                            <a:rPr lang="da-DK" sz="1600" b="0" i="1" smtClean="0">
                              <a:latin typeface="Cambria Math" panose="02040503050406030204" pitchFamily="18" charset="0"/>
                            </a:rPr>
                            <m:t>1</m:t>
                          </m:r>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f>
                        <m:fPr>
                          <m:ctrlPr>
                            <a:rPr lang="da-DK" sz="1600" b="0" i="1" smtClean="0">
                              <a:latin typeface="Cambria Math" panose="02040503050406030204" pitchFamily="18" charset="0"/>
                            </a:rPr>
                          </m:ctrlPr>
                        </m:fPr>
                        <m:num>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𝑁</m:t>
                              </m:r>
                            </m:e>
                            <m:sub>
                              <m:r>
                                <a:rPr lang="da-DK" sz="1600" b="0" i="1" smtClean="0">
                                  <a:latin typeface="Cambria Math" panose="02040503050406030204" pitchFamily="18" charset="0"/>
                                </a:rPr>
                                <m:t>𝐴</m:t>
                              </m:r>
                            </m:sub>
                          </m:sSub>
                        </m:num>
                        <m:den>
                          <m:r>
                            <a:rPr lang="da-DK" sz="1600" b="0" i="1" smtClean="0">
                              <a:latin typeface="Cambria Math" panose="02040503050406030204" pitchFamily="18" charset="0"/>
                            </a:rPr>
                            <m:t>2</m:t>
                          </m:r>
                          <m:r>
                            <a:rPr lang="da-DK" sz="1600" b="0" i="1" smtClean="0">
                              <a:latin typeface="Cambria Math" panose="02040503050406030204" pitchFamily="18" charset="0"/>
                            </a:rPr>
                            <m:t>𝑁</m:t>
                          </m:r>
                        </m:den>
                      </m:f>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𝑓</m:t>
                          </m:r>
                        </m:e>
                        <m:sub>
                          <m:r>
                            <a:rPr lang="da-DK" sz="1600" b="0" i="1" smtClean="0">
                              <a:latin typeface="Cambria Math" panose="02040503050406030204" pitchFamily="18" charset="0"/>
                            </a:rPr>
                            <m:t>𝐴</m:t>
                          </m:r>
                        </m:sub>
                      </m:sSub>
                      <m:r>
                        <a:rPr lang="da-DK" sz="1600" b="0" i="1" smtClean="0">
                          <a:latin typeface="Cambria Math" panose="02040503050406030204" pitchFamily="18" charset="0"/>
                        </a:rPr>
                        <m:t>(</m:t>
                      </m:r>
                      <m:r>
                        <a:rPr lang="da-DK" sz="1600" b="0" i="1" smtClean="0">
                          <a:latin typeface="Cambria Math" panose="02040503050406030204" pitchFamily="18" charset="0"/>
                        </a:rPr>
                        <m:t>𝑡</m:t>
                      </m:r>
                      <m:r>
                        <a:rPr lang="da-DK" sz="1600" b="0" i="1" smtClean="0">
                          <a:latin typeface="Cambria Math" panose="02040503050406030204" pitchFamily="18" charset="0"/>
                        </a:rPr>
                        <m:t>)</m:t>
                      </m:r>
                    </m:oMath>
                  </m:oMathPara>
                </a14:m>
                <a:endParaRPr lang="en-DK" sz="1600" dirty="0">
                  <a:latin typeface="+mn-lt"/>
                </a:endParaRPr>
              </a:p>
            </p:txBody>
          </p:sp>
        </mc:Choice>
        <mc:Fallback xmlns="">
          <p:sp>
            <p:nvSpPr>
              <p:cNvPr id="13" name="TextBox 12">
                <a:extLst>
                  <a:ext uri="{FF2B5EF4-FFF2-40B4-BE49-F238E27FC236}">
                    <a16:creationId xmlns:a16="http://schemas.microsoft.com/office/drawing/2014/main" id="{69FEF541-1A48-DC53-908C-C8C4A4B0849F}"/>
                  </a:ext>
                </a:extLst>
              </p:cNvPr>
              <p:cNvSpPr txBox="1">
                <a:spLocks noRot="1" noChangeAspect="1" noMove="1" noResize="1" noEditPoints="1" noAdjustHandles="1" noChangeArrowheads="1" noChangeShapeType="1" noTextEdit="1"/>
              </p:cNvSpPr>
              <p:nvPr/>
            </p:nvSpPr>
            <p:spPr>
              <a:xfrm>
                <a:off x="7174532" y="3263083"/>
                <a:ext cx="4341638" cy="438005"/>
              </a:xfrm>
              <a:prstGeom prst="rect">
                <a:avLst/>
              </a:prstGeom>
              <a:blipFill>
                <a:blip r:embed="rId2"/>
                <a:stretch>
                  <a:fillRect l="-583" t="-5556" r="-1458" b="-16667"/>
                </a:stretch>
              </a:blipFill>
            </p:spPr>
            <p:txBody>
              <a:bodyPr/>
              <a:lstStyle/>
              <a:p>
                <a:r>
                  <a:rPr lang="en-DK">
                    <a:noFill/>
                  </a:rPr>
                  <a:t> </a:t>
                </a:r>
              </a:p>
            </p:txBody>
          </p:sp>
        </mc:Fallback>
      </mc:AlternateContent>
    </p:spTree>
    <p:extLst>
      <p:ext uri="{BB962C8B-B14F-4D97-AF65-F5344CB8AC3E}">
        <p14:creationId xmlns:p14="http://schemas.microsoft.com/office/powerpoint/2010/main" val="1249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BC2B3FF1-0E81-9AA6-2D68-08233443E696}"/>
              </a:ext>
            </a:extLst>
          </p:cNvPr>
          <p:cNvSpPr/>
          <p:nvPr/>
        </p:nvSpPr>
        <p:spPr bwMode="auto">
          <a:xfrm>
            <a:off x="4431459" y="4005064"/>
            <a:ext cx="1446929" cy="144016"/>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 name="TextBox 11">
            <a:extLst>
              <a:ext uri="{FF2B5EF4-FFF2-40B4-BE49-F238E27FC236}">
                <a16:creationId xmlns:a16="http://schemas.microsoft.com/office/drawing/2014/main" id="{6A26FC5A-68E6-88B7-2F52-6F6F5E485915}"/>
              </a:ext>
            </a:extLst>
          </p:cNvPr>
          <p:cNvSpPr txBox="1"/>
          <p:nvPr/>
        </p:nvSpPr>
        <p:spPr>
          <a:xfrm>
            <a:off x="4844944" y="4254780"/>
            <a:ext cx="669158" cy="233910"/>
          </a:xfrm>
          <a:prstGeom prst="rect">
            <a:avLst/>
          </a:prstGeom>
          <a:noFill/>
        </p:spPr>
        <p:txBody>
          <a:bodyPr wrap="non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292670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6" name="Oval 5">
            <a:extLst>
              <a:ext uri="{FF2B5EF4-FFF2-40B4-BE49-F238E27FC236}">
                <a16:creationId xmlns:a16="http://schemas.microsoft.com/office/drawing/2014/main" id="{D97A9B19-5CD6-BBC0-E733-2B772C2A200C}"/>
              </a:ext>
            </a:extLst>
          </p:cNvPr>
          <p:cNvSpPr/>
          <p:nvPr/>
        </p:nvSpPr>
        <p:spPr bwMode="auto">
          <a:xfrm>
            <a:off x="2258117"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 name="Oval 6">
            <a:extLst>
              <a:ext uri="{FF2B5EF4-FFF2-40B4-BE49-F238E27FC236}">
                <a16:creationId xmlns:a16="http://schemas.microsoft.com/office/drawing/2014/main" id="{E81A317A-98F6-7CF8-B111-4936D1C8AB3B}"/>
              </a:ext>
            </a:extLst>
          </p:cNvPr>
          <p:cNvSpPr/>
          <p:nvPr/>
        </p:nvSpPr>
        <p:spPr bwMode="auto">
          <a:xfrm>
            <a:off x="2258117"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6231D03A-8E26-491E-067A-4B57082E2F5F}"/>
              </a:ext>
            </a:extLst>
          </p:cNvPr>
          <p:cNvSpPr/>
          <p:nvPr/>
        </p:nvSpPr>
        <p:spPr bwMode="auto">
          <a:xfrm>
            <a:off x="2258117"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30666BD8-A309-B196-2DFC-724CE5D37D12}"/>
              </a:ext>
            </a:extLst>
          </p:cNvPr>
          <p:cNvSpPr/>
          <p:nvPr/>
        </p:nvSpPr>
        <p:spPr bwMode="auto">
          <a:xfrm>
            <a:off x="2258117"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D0196EA9-FB1A-3AA6-05FC-67C1EE616CCC}"/>
              </a:ext>
            </a:extLst>
          </p:cNvPr>
          <p:cNvSpPr/>
          <p:nvPr/>
        </p:nvSpPr>
        <p:spPr bwMode="auto">
          <a:xfrm>
            <a:off x="2258117"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49" name="Straight Arrow Connector 48">
            <a:extLst>
              <a:ext uri="{FF2B5EF4-FFF2-40B4-BE49-F238E27FC236}">
                <a16:creationId xmlns:a16="http://schemas.microsoft.com/office/drawing/2014/main" id="{A2826C7D-A6E8-F61D-4A61-2C64DC5725F1}"/>
              </a:ext>
            </a:extLst>
          </p:cNvPr>
          <p:cNvCxnSpPr>
            <a:cxnSpLocks/>
            <a:stCxn id="6" idx="6"/>
          </p:cNvCxnSpPr>
          <p:nvPr/>
        </p:nvCxnSpPr>
        <p:spPr bwMode="auto">
          <a:xfrm>
            <a:off x="2690165" y="2228142"/>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19" name="Oval 18">
            <a:extLst>
              <a:ext uri="{FF2B5EF4-FFF2-40B4-BE49-F238E27FC236}">
                <a16:creationId xmlns:a16="http://schemas.microsoft.com/office/drawing/2014/main" id="{41497522-2419-EE33-7CDE-9C272740A080}"/>
              </a:ext>
            </a:extLst>
          </p:cNvPr>
          <p:cNvSpPr/>
          <p:nvPr/>
        </p:nvSpPr>
        <p:spPr bwMode="auto">
          <a:xfrm>
            <a:off x="3344788" y="2012118"/>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C7C41D14-7FBA-43D7-7938-8EBC49AF334F}"/>
              </a:ext>
            </a:extLst>
          </p:cNvPr>
          <p:cNvSpPr/>
          <p:nvPr/>
        </p:nvSpPr>
        <p:spPr bwMode="auto">
          <a:xfrm>
            <a:off x="3344788" y="2662064"/>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90C24C43-57F4-0CD0-7C19-CADEBE3FBEDB}"/>
              </a:ext>
            </a:extLst>
          </p:cNvPr>
          <p:cNvSpPr/>
          <p:nvPr/>
        </p:nvSpPr>
        <p:spPr bwMode="auto">
          <a:xfrm>
            <a:off x="3344788" y="469056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BCD4CDA5-E238-3F1C-6F4C-356C67C0BA30}"/>
              </a:ext>
            </a:extLst>
          </p:cNvPr>
          <p:cNvSpPr/>
          <p:nvPr/>
        </p:nvSpPr>
        <p:spPr bwMode="auto">
          <a:xfrm>
            <a:off x="3346802"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C2524F6-A1B8-726B-27B1-C5430760FF13}"/>
              </a:ext>
            </a:extLst>
          </p:cNvPr>
          <p:cNvSpPr/>
          <p:nvPr/>
        </p:nvSpPr>
        <p:spPr bwMode="auto">
          <a:xfrm>
            <a:off x="3344788" y="5333342"/>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FA11DE0-1535-5E1A-D7AB-58AF8D819C54}"/>
              </a:ext>
            </a:extLst>
          </p:cNvPr>
          <p:cNvCxnSpPr>
            <a:cxnSpLocks/>
            <a:stCxn id="8" idx="6"/>
            <a:endCxn id="22" idx="2"/>
          </p:cNvCxnSpPr>
          <p:nvPr/>
        </p:nvCxnSpPr>
        <p:spPr bwMode="auto">
          <a:xfrm>
            <a:off x="2690165" y="4249154"/>
            <a:ext cx="654623" cy="65743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3E95EE57-DA73-E9B7-3CFD-AF7763770E6A}"/>
              </a:ext>
            </a:extLst>
          </p:cNvPr>
          <p:cNvCxnSpPr>
            <a:cxnSpLocks/>
            <a:stCxn id="11" idx="6"/>
            <a:endCxn id="24" idx="2"/>
          </p:cNvCxnSpPr>
          <p:nvPr/>
        </p:nvCxnSpPr>
        <p:spPr bwMode="auto">
          <a:xfrm>
            <a:off x="2690165" y="5549366"/>
            <a:ext cx="654623"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7D3396A3-87D8-1E08-DEE0-615DC236094C}"/>
              </a:ext>
            </a:extLst>
          </p:cNvPr>
          <p:cNvCxnSpPr>
            <a:cxnSpLocks/>
            <a:stCxn id="9" idx="6"/>
            <a:endCxn id="20" idx="2"/>
          </p:cNvCxnSpPr>
          <p:nvPr/>
        </p:nvCxnSpPr>
        <p:spPr bwMode="auto">
          <a:xfrm flipV="1">
            <a:off x="2690165" y="2878088"/>
            <a:ext cx="654623" cy="202849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5B14445-E8EF-76F6-3D83-552CDF84AA08}"/>
              </a:ext>
            </a:extLst>
          </p:cNvPr>
          <p:cNvCxnSpPr>
            <a:cxnSpLocks/>
            <a:stCxn id="9" idx="7"/>
            <a:endCxn id="20" idx="3"/>
          </p:cNvCxnSpPr>
          <p:nvPr/>
        </p:nvCxnSpPr>
        <p:spPr bwMode="auto">
          <a:xfrm flipV="1">
            <a:off x="2626893" y="3030840"/>
            <a:ext cx="781167" cy="1722994"/>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D81B6954-2151-1AFF-EF7D-58E339933A23}"/>
              </a:ext>
            </a:extLst>
          </p:cNvPr>
          <p:cNvCxnSpPr>
            <a:cxnSpLocks/>
            <a:stCxn id="6" idx="6"/>
            <a:endCxn id="23" idx="2"/>
          </p:cNvCxnSpPr>
          <p:nvPr/>
        </p:nvCxnSpPr>
        <p:spPr bwMode="auto">
          <a:xfrm>
            <a:off x="2690165" y="2228142"/>
            <a:ext cx="656637"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5" name="Oval 44">
            <a:extLst>
              <a:ext uri="{FF2B5EF4-FFF2-40B4-BE49-F238E27FC236}">
                <a16:creationId xmlns:a16="http://schemas.microsoft.com/office/drawing/2014/main" id="{4BE6AA85-84AB-908F-7E52-344F2B969820}"/>
              </a:ext>
            </a:extLst>
          </p:cNvPr>
          <p:cNvSpPr/>
          <p:nvPr/>
        </p:nvSpPr>
        <p:spPr bwMode="auto">
          <a:xfrm>
            <a:off x="4431459"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28CD0FD2-FB2A-746E-3DA8-A32F67D0376B}"/>
              </a:ext>
            </a:extLst>
          </p:cNvPr>
          <p:cNvSpPr/>
          <p:nvPr/>
        </p:nvSpPr>
        <p:spPr bwMode="auto">
          <a:xfrm>
            <a:off x="4431459"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A2118EE7-4137-92C7-C555-0B58494CAC8B}"/>
              </a:ext>
            </a:extLst>
          </p:cNvPr>
          <p:cNvSpPr/>
          <p:nvPr/>
        </p:nvSpPr>
        <p:spPr bwMode="auto">
          <a:xfrm>
            <a:off x="4433473" y="335167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75FDDA7B-B054-987B-CC8B-85062418EBC4}"/>
              </a:ext>
            </a:extLst>
          </p:cNvPr>
          <p:cNvSpPr/>
          <p:nvPr/>
        </p:nvSpPr>
        <p:spPr bwMode="auto">
          <a:xfrm>
            <a:off x="4431459"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5" name="Straight Arrow Connector 54">
            <a:extLst>
              <a:ext uri="{FF2B5EF4-FFF2-40B4-BE49-F238E27FC236}">
                <a16:creationId xmlns:a16="http://schemas.microsoft.com/office/drawing/2014/main" id="{6F811329-9343-9CC0-52C6-D217B185A939}"/>
              </a:ext>
            </a:extLst>
          </p:cNvPr>
          <p:cNvCxnSpPr>
            <a:stCxn id="19" idx="6"/>
            <a:endCxn id="45" idx="2"/>
          </p:cNvCxnSpPr>
          <p:nvPr/>
        </p:nvCxnSpPr>
        <p:spPr bwMode="auto">
          <a:xfrm>
            <a:off x="3776836" y="222814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6148A815-C7A9-91DD-7B25-1553A098EC37}"/>
              </a:ext>
            </a:extLst>
          </p:cNvPr>
          <p:cNvCxnSpPr/>
          <p:nvPr/>
        </p:nvCxnSpPr>
        <p:spPr bwMode="auto">
          <a:xfrm>
            <a:off x="3776835" y="2877757"/>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03FFEC77-BAB3-1EBD-7727-1EFB11645C32}"/>
              </a:ext>
            </a:extLst>
          </p:cNvPr>
          <p:cNvCxnSpPr/>
          <p:nvPr/>
        </p:nvCxnSpPr>
        <p:spPr bwMode="auto">
          <a:xfrm>
            <a:off x="3776835" y="3573016"/>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B476A96F-122C-30FC-1B20-D6F24D69568D}"/>
              </a:ext>
            </a:extLst>
          </p:cNvPr>
          <p:cNvCxnSpPr/>
          <p:nvPr/>
        </p:nvCxnSpPr>
        <p:spPr bwMode="auto">
          <a:xfrm>
            <a:off x="3774822" y="5565724"/>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3" name="Oval 62">
            <a:extLst>
              <a:ext uri="{FF2B5EF4-FFF2-40B4-BE49-F238E27FC236}">
                <a16:creationId xmlns:a16="http://schemas.microsoft.com/office/drawing/2014/main" id="{FEE60832-D216-2BA6-0CA9-7B09A246D5AD}"/>
              </a:ext>
            </a:extLst>
          </p:cNvPr>
          <p:cNvSpPr/>
          <p:nvPr/>
        </p:nvSpPr>
        <p:spPr bwMode="auto">
          <a:xfrm>
            <a:off x="5514102" y="2012449"/>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A0A12CF8-6122-3D47-2751-2F54B478F411}"/>
              </a:ext>
            </a:extLst>
          </p:cNvPr>
          <p:cNvSpPr/>
          <p:nvPr/>
        </p:nvSpPr>
        <p:spPr bwMode="auto">
          <a:xfrm>
            <a:off x="5514102" y="2662395"/>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60837E41-709C-DF93-F246-6D3073F0C134}"/>
              </a:ext>
            </a:extLst>
          </p:cNvPr>
          <p:cNvSpPr/>
          <p:nvPr/>
        </p:nvSpPr>
        <p:spPr bwMode="auto">
          <a:xfrm>
            <a:off x="5516116" y="3351671"/>
            <a:ext cx="432048" cy="432048"/>
          </a:xfrm>
          <a:prstGeom prst="ellipse">
            <a:avLst/>
          </a:prstGeom>
          <a:solidFill>
            <a:srgbClr val="92D050"/>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8" name="Oval 67">
            <a:extLst>
              <a:ext uri="{FF2B5EF4-FFF2-40B4-BE49-F238E27FC236}">
                <a16:creationId xmlns:a16="http://schemas.microsoft.com/office/drawing/2014/main" id="{415E5888-80B2-51D7-7EDD-ED255F0A687B}"/>
              </a:ext>
            </a:extLst>
          </p:cNvPr>
          <p:cNvSpPr/>
          <p:nvPr/>
        </p:nvSpPr>
        <p:spPr bwMode="auto">
          <a:xfrm>
            <a:off x="5514102" y="533367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0" name="Straight Arrow Connector 69">
            <a:extLst>
              <a:ext uri="{FF2B5EF4-FFF2-40B4-BE49-F238E27FC236}">
                <a16:creationId xmlns:a16="http://schemas.microsoft.com/office/drawing/2014/main" id="{9C7B1CD5-5E05-F086-D99D-666E18A3BC2E}"/>
              </a:ext>
            </a:extLst>
          </p:cNvPr>
          <p:cNvCxnSpPr>
            <a:cxnSpLocks/>
            <a:stCxn id="50" idx="6"/>
            <a:endCxn id="64" idx="2"/>
          </p:cNvCxnSpPr>
          <p:nvPr/>
        </p:nvCxnSpPr>
        <p:spPr bwMode="auto">
          <a:xfrm flipV="1">
            <a:off x="4865521" y="2878419"/>
            <a:ext cx="648581" cy="689276"/>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92ECE5D4-4909-4C7C-2844-79807D374BAE}"/>
              </a:ext>
            </a:extLst>
          </p:cNvPr>
          <p:cNvCxnSpPr>
            <a:stCxn id="45" idx="6"/>
            <a:endCxn id="63" idx="2"/>
          </p:cNvCxnSpPr>
          <p:nvPr/>
        </p:nvCxnSpPr>
        <p:spPr bwMode="auto">
          <a:xfrm>
            <a:off x="4863507" y="2228473"/>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3" name="Straight Arrow Connector 72">
            <a:extLst>
              <a:ext uri="{FF2B5EF4-FFF2-40B4-BE49-F238E27FC236}">
                <a16:creationId xmlns:a16="http://schemas.microsoft.com/office/drawing/2014/main" id="{8E17FBCC-FA2B-558B-BA2A-097DDFBAE566}"/>
              </a:ext>
            </a:extLst>
          </p:cNvPr>
          <p:cNvCxnSpPr>
            <a:cxnSpLocks/>
            <a:stCxn id="45" idx="6"/>
            <a:endCxn id="67" idx="2"/>
          </p:cNvCxnSpPr>
          <p:nvPr/>
        </p:nvCxnSpPr>
        <p:spPr bwMode="auto">
          <a:xfrm>
            <a:off x="4863507" y="2228473"/>
            <a:ext cx="652609" cy="1339222"/>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8" name="Straight Arrow Connector 77">
            <a:extLst>
              <a:ext uri="{FF2B5EF4-FFF2-40B4-BE49-F238E27FC236}">
                <a16:creationId xmlns:a16="http://schemas.microsoft.com/office/drawing/2014/main" id="{51E779FB-212D-EDB7-34DC-FDAB4AC27E0C}"/>
              </a:ext>
            </a:extLst>
          </p:cNvPr>
          <p:cNvCxnSpPr/>
          <p:nvPr/>
        </p:nvCxnSpPr>
        <p:spPr bwMode="auto">
          <a:xfrm>
            <a:off x="4863507" y="5565724"/>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187356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B01E-06D4-6183-CA48-F441B545AA3D}"/>
              </a:ext>
            </a:extLst>
          </p:cNvPr>
          <p:cNvSpPr>
            <a:spLocks noGrp="1"/>
          </p:cNvSpPr>
          <p:nvPr>
            <p:ph type="title"/>
          </p:nvPr>
        </p:nvSpPr>
        <p:spPr/>
        <p:txBody>
          <a:bodyPr/>
          <a:lstStyle/>
          <a:p>
            <a:r>
              <a:rPr lang="en-GB" dirty="0"/>
              <a:t>T</a:t>
            </a:r>
            <a:r>
              <a:rPr lang="en-DK" dirty="0"/>
              <a:t>he </a:t>
            </a:r>
            <a:r>
              <a:rPr lang="en-DK"/>
              <a:t>basic coalescent</a:t>
            </a:r>
            <a:endParaRPr lang="en-DK" dirty="0"/>
          </a:p>
        </p:txBody>
      </p:sp>
      <p:sp>
        <p:nvSpPr>
          <p:cNvPr id="4" name="Date Placeholder 3">
            <a:extLst>
              <a:ext uri="{FF2B5EF4-FFF2-40B4-BE49-F238E27FC236}">
                <a16:creationId xmlns:a16="http://schemas.microsoft.com/office/drawing/2014/main" id="{FB5E2FB5-9B0B-A070-CB20-5C559315EFAD}"/>
              </a:ext>
            </a:extLst>
          </p:cNvPr>
          <p:cNvSpPr>
            <a:spLocks noGrp="1"/>
          </p:cNvSpPr>
          <p:nvPr>
            <p:ph type="dt" sz="half" idx="10"/>
          </p:nvPr>
        </p:nvSpPr>
        <p:spPr/>
        <p:txBody>
          <a:bodyPr/>
          <a:lstStyle/>
          <a:p>
            <a:fld id="{092C24C3-F60C-9B48-8010-9F289C34816E}" type="datetime1">
              <a:rPr lang="en-GB" smtClean="0"/>
              <a:t>19/09/2024</a:t>
            </a:fld>
            <a:r>
              <a:rPr lang="en-GB"/>
              <a:t>26/09/2023</a:t>
            </a:r>
            <a:endParaRPr lang="en-GB" dirty="0"/>
          </a:p>
        </p:txBody>
      </p:sp>
      <p:sp>
        <p:nvSpPr>
          <p:cNvPr id="10" name="Oval 9">
            <a:extLst>
              <a:ext uri="{FF2B5EF4-FFF2-40B4-BE49-F238E27FC236}">
                <a16:creationId xmlns:a16="http://schemas.microsoft.com/office/drawing/2014/main" id="{6CA47EB1-43FF-F726-8227-4A597E68DE09}"/>
              </a:ext>
            </a:extLst>
          </p:cNvPr>
          <p:cNvSpPr/>
          <p:nvPr/>
        </p:nvSpPr>
        <p:spPr bwMode="auto">
          <a:xfrm>
            <a:off x="2260131" y="335134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4931F59D-96B8-A8B9-F9BF-BEFB8D20A52A}"/>
              </a:ext>
            </a:extLst>
          </p:cNvPr>
          <p:cNvSpPr/>
          <p:nvPr/>
        </p:nvSpPr>
        <p:spPr bwMode="auto">
          <a:xfrm>
            <a:off x="3344788" y="4033130"/>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5" name="Straight Arrow Connector 24">
            <a:extLst>
              <a:ext uri="{FF2B5EF4-FFF2-40B4-BE49-F238E27FC236}">
                <a16:creationId xmlns:a16="http://schemas.microsoft.com/office/drawing/2014/main" id="{0E01C97C-DCBA-C879-A909-5DC0BC51FBCD}"/>
              </a:ext>
            </a:extLst>
          </p:cNvPr>
          <p:cNvCxnSpPr>
            <a:cxnSpLocks/>
            <a:endCxn id="21" idx="2"/>
          </p:cNvCxnSpPr>
          <p:nvPr/>
        </p:nvCxnSpPr>
        <p:spPr bwMode="auto">
          <a:xfrm>
            <a:off x="2667653" y="3573016"/>
            <a:ext cx="677135" cy="676138"/>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47" name="Oval 46">
            <a:extLst>
              <a:ext uri="{FF2B5EF4-FFF2-40B4-BE49-F238E27FC236}">
                <a16:creationId xmlns:a16="http://schemas.microsoft.com/office/drawing/2014/main" id="{892B34D4-60D4-3B7C-7460-C2F5F91D7C1E}"/>
              </a:ext>
            </a:extLst>
          </p:cNvPr>
          <p:cNvSpPr/>
          <p:nvPr/>
        </p:nvSpPr>
        <p:spPr bwMode="auto">
          <a:xfrm>
            <a:off x="4431459"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8" name="Oval 47">
            <a:extLst>
              <a:ext uri="{FF2B5EF4-FFF2-40B4-BE49-F238E27FC236}">
                <a16:creationId xmlns:a16="http://schemas.microsoft.com/office/drawing/2014/main" id="{548EEA52-4D6F-5935-244F-B6E4927758CA}"/>
              </a:ext>
            </a:extLst>
          </p:cNvPr>
          <p:cNvSpPr/>
          <p:nvPr/>
        </p:nvSpPr>
        <p:spPr bwMode="auto">
          <a:xfrm>
            <a:off x="4431459"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58" name="Straight Arrow Connector 57">
            <a:extLst>
              <a:ext uri="{FF2B5EF4-FFF2-40B4-BE49-F238E27FC236}">
                <a16:creationId xmlns:a16="http://schemas.microsoft.com/office/drawing/2014/main" id="{5D927B24-BCA4-8598-BEF4-21B02AD8B2AA}"/>
              </a:ext>
            </a:extLst>
          </p:cNvPr>
          <p:cNvCxnSpPr/>
          <p:nvPr/>
        </p:nvCxnSpPr>
        <p:spPr bwMode="auto">
          <a:xfrm>
            <a:off x="3774822" y="4257912"/>
            <a:ext cx="654623" cy="331"/>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9E89873A-D853-859C-270D-54BD54111221}"/>
              </a:ext>
            </a:extLst>
          </p:cNvPr>
          <p:cNvCxnSpPr>
            <a:cxnSpLocks/>
            <a:stCxn id="21" idx="6"/>
            <a:endCxn id="48" idx="2"/>
          </p:cNvCxnSpPr>
          <p:nvPr/>
        </p:nvCxnSpPr>
        <p:spPr bwMode="auto">
          <a:xfrm>
            <a:off x="3776836" y="4249154"/>
            <a:ext cx="654623" cy="657763"/>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65" name="Oval 64">
            <a:extLst>
              <a:ext uri="{FF2B5EF4-FFF2-40B4-BE49-F238E27FC236}">
                <a16:creationId xmlns:a16="http://schemas.microsoft.com/office/drawing/2014/main" id="{62CACFD1-C2D3-ECEE-0C8C-F78AF8F635A5}"/>
              </a:ext>
            </a:extLst>
          </p:cNvPr>
          <p:cNvSpPr/>
          <p:nvPr/>
        </p:nvSpPr>
        <p:spPr bwMode="auto">
          <a:xfrm>
            <a:off x="5514102" y="4033461"/>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507EFE8-81B8-6FA9-EB5D-E31D1F02DE8F}"/>
              </a:ext>
            </a:extLst>
          </p:cNvPr>
          <p:cNvSpPr/>
          <p:nvPr/>
        </p:nvSpPr>
        <p:spPr bwMode="auto">
          <a:xfrm>
            <a:off x="5514102" y="4690893"/>
            <a:ext cx="432048" cy="432048"/>
          </a:xfrm>
          <a:prstGeom prst="ellipse">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76" name="Straight Arrow Connector 75">
            <a:extLst>
              <a:ext uri="{FF2B5EF4-FFF2-40B4-BE49-F238E27FC236}">
                <a16:creationId xmlns:a16="http://schemas.microsoft.com/office/drawing/2014/main" id="{C9954F86-17D8-EA80-385B-ED000D08ECCC}"/>
              </a:ext>
            </a:extLst>
          </p:cNvPr>
          <p:cNvCxnSpPr/>
          <p:nvPr/>
        </p:nvCxnSpPr>
        <p:spPr bwMode="auto">
          <a:xfrm>
            <a:off x="4863507" y="4257912"/>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AD3D9D5B-9077-B700-0277-A685E9E53DA7}"/>
              </a:ext>
            </a:extLst>
          </p:cNvPr>
          <p:cNvCxnSpPr/>
          <p:nvPr/>
        </p:nvCxnSpPr>
        <p:spPr bwMode="auto">
          <a:xfrm>
            <a:off x="4863507" y="4906586"/>
            <a:ext cx="650595"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3" name="Rectangle 2">
            <a:extLst>
              <a:ext uri="{FF2B5EF4-FFF2-40B4-BE49-F238E27FC236}">
                <a16:creationId xmlns:a16="http://schemas.microsoft.com/office/drawing/2014/main" id="{2B2CDB6A-6825-EC64-E4FC-09D39FB50631}"/>
              </a:ext>
            </a:extLst>
          </p:cNvPr>
          <p:cNvSpPr/>
          <p:nvPr/>
        </p:nvSpPr>
        <p:spPr bwMode="auto">
          <a:xfrm>
            <a:off x="3344788" y="5445224"/>
            <a:ext cx="2468361" cy="118793"/>
          </a:xfrm>
          <a:prstGeom prst="rect">
            <a:avLst/>
          </a:prstGeom>
          <a:solidFill>
            <a:schemeClr val="accent2"/>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 name="TextBox 4">
            <a:extLst>
              <a:ext uri="{FF2B5EF4-FFF2-40B4-BE49-F238E27FC236}">
                <a16:creationId xmlns:a16="http://schemas.microsoft.com/office/drawing/2014/main" id="{F4A0C600-975E-EFB0-C663-A30D422E6011}"/>
              </a:ext>
            </a:extLst>
          </p:cNvPr>
          <p:cNvSpPr txBox="1"/>
          <p:nvPr/>
        </p:nvSpPr>
        <p:spPr>
          <a:xfrm>
            <a:off x="4307326" y="5710684"/>
            <a:ext cx="1141537" cy="233910"/>
          </a:xfrm>
          <a:prstGeom prst="rect">
            <a:avLst/>
          </a:prstGeom>
          <a:noFill/>
        </p:spPr>
        <p:txBody>
          <a:bodyPr wrap="square" lIns="0" tIns="0" rIns="0" bIns="0" rtlCol="0">
            <a:spAutoFit/>
          </a:bodyPr>
          <a:lstStyle/>
          <a:p>
            <a:pPr>
              <a:lnSpc>
                <a:spcPct val="95000"/>
              </a:lnSpc>
            </a:pPr>
            <a:r>
              <a:rPr lang="en-DK" sz="1600" dirty="0">
                <a:latin typeface="+mn-lt"/>
              </a:rPr>
              <a:t>TMRCA</a:t>
            </a:r>
          </a:p>
        </p:txBody>
      </p:sp>
    </p:spTree>
    <p:extLst>
      <p:ext uri="{BB962C8B-B14F-4D97-AF65-F5344CB8AC3E}">
        <p14:creationId xmlns:p14="http://schemas.microsoft.com/office/powerpoint/2010/main" val="168909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ags/tag3.xml><?xml version="1.0" encoding="utf-8"?>
<p:tagLst xmlns:a="http://schemas.openxmlformats.org/drawingml/2006/main" xmlns:r="http://schemas.openxmlformats.org/officeDocument/2006/relationships" xmlns:p="http://schemas.openxmlformats.org/presentationml/2006/main">
  <p:tag name="TEMPLAFYSLIDEID" val="636235437375089291"/>
</p:tagLst>
</file>

<file path=ppt/tags/tag4.xml><?xml version="1.0" encoding="utf-8"?>
<p:tagLst xmlns:a="http://schemas.openxmlformats.org/drawingml/2006/main" xmlns:r="http://schemas.openxmlformats.org/officeDocument/2006/relationships" xmlns:p="http://schemas.openxmlformats.org/presentationml/2006/main">
  <p:tag name="TEMPLAFYSLIDEID" val="636235437375566864"/>
</p:tagLst>
</file>

<file path=ppt/theme/theme1.xml><?xml version="1.0" encoding="utf-8"?>
<a:theme xmlns:a="http://schemas.openxmlformats.org/drawingml/2006/main" name="AU 16:9">
  <a:themeElements>
    <a:clrScheme name="AU_Blue">
      <a:dk1>
        <a:srgbClr val="000000"/>
      </a:dk1>
      <a:lt1>
        <a:srgbClr val="FFFFFF"/>
      </a:lt1>
      <a:dk2>
        <a:srgbClr val="002546"/>
      </a:dk2>
      <a:lt2>
        <a:srgbClr val="002546"/>
      </a:lt2>
      <a:accent1>
        <a:srgbClr val="0A143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406</Words>
  <Application>Microsoft Macintosh PowerPoint</Application>
  <PresentationFormat>Custom</PresentationFormat>
  <Paragraphs>75</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Cambria Math</vt:lpstr>
      <vt:lpstr>AU Peto</vt:lpstr>
      <vt:lpstr>Calibri</vt:lpstr>
      <vt:lpstr>AU Passata</vt:lpstr>
      <vt:lpstr>AU Passata Light</vt:lpstr>
      <vt:lpstr>Arial</vt:lpstr>
      <vt:lpstr>Georgia</vt:lpstr>
      <vt:lpstr>AU 16:9</vt:lpstr>
      <vt:lpstr>Evolutionary thinking ta session Wednesday   population genetics 1</vt:lpstr>
      <vt:lpstr>Plan for today </vt:lpstr>
      <vt:lpstr>Motivation for the studies of  population genetics </vt:lpstr>
      <vt:lpstr>The wright fisher population</vt:lpstr>
      <vt:lpstr>Genetic drift </vt:lpstr>
      <vt:lpstr>The probability of fixation</vt:lpstr>
      <vt:lpstr>The basic coalescent</vt:lpstr>
      <vt:lpstr>The basic coalescent</vt:lpstr>
      <vt:lpstr>The basic coalescent</vt:lpstr>
      <vt:lpstr>The basic coalescent</vt:lpstr>
      <vt:lpstr>The basic coalescent</vt:lpstr>
      <vt:lpstr>The basic coalescent</vt:lpstr>
      <vt:lpstr>Back to the dice </vt:lpstr>
      <vt:lpstr>Exercises </vt:lpstr>
      <vt:lpstr>MENTI QUIZ OF THE WEEK</vt:lpstr>
      <vt:lpstr>EVALUATION OF WEEK 38 and 39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2024-09-19T12:31:43Z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638263942628471938</vt:lpwstr>
  </property>
  <property fmtid="{D5CDD505-2E9C-101B-9397-08002B2CF9AE}" pid="60" name="TemplafyTimeStamp">
    <vt:lpwstr>2017-02-24T14:35:30.3621506Z</vt:lpwstr>
  </property>
  <property fmtid="{D5CDD505-2E9C-101B-9397-08002B2CF9AE}" pid="61" name="OfficeID">
    <vt:lpwstr>5114</vt:lpwstr>
  </property>
  <property fmtid="{D5CDD505-2E9C-101B-9397-08002B2CF9AE}" pid="62" name="colorthemechange">
    <vt:lpwstr>True</vt:lpwstr>
  </property>
</Properties>
</file>