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1"/>
  </p:sldMasterIdLst>
  <p:notesMasterIdLst>
    <p:notesMasterId r:id="rId23"/>
  </p:notesMasterIdLst>
  <p:handoutMasterIdLst>
    <p:handoutMasterId r:id="rId24"/>
  </p:handoutMasterIdLst>
  <p:sldIdLst>
    <p:sldId id="261" r:id="rId12"/>
    <p:sldId id="270" r:id="rId13"/>
    <p:sldId id="262" r:id="rId14"/>
    <p:sldId id="265" r:id="rId15"/>
    <p:sldId id="271" r:id="rId16"/>
    <p:sldId id="267" r:id="rId17"/>
    <p:sldId id="266" r:id="rId18"/>
    <p:sldId id="268" r:id="rId19"/>
    <p:sldId id="269" r:id="rId20"/>
    <p:sldId id="264" r:id="rId21"/>
    <p:sldId id="260" r:id="rId22"/>
  </p:sldIdLst>
  <p:sldSz cx="12188825" cy="6858000"/>
  <p:notesSz cx="6797675" cy="9926638"/>
  <p:embeddedFontLst>
    <p:embeddedFont>
      <p:font typeface="AU Passata" panose="020B0503030502030804" pitchFamily="34" charset="77"/>
      <p:regular r:id="rId25"/>
      <p:bold r:id="rId26"/>
    </p:embeddedFont>
    <p:embeddedFont>
      <p:font typeface="AU Passata Light" panose="020B0303030902030804" pitchFamily="34" charset="77"/>
      <p:regular r:id="rId27"/>
      <p:bold r:id="rId28"/>
    </p:embeddedFont>
    <p:embeddedFont>
      <p:font typeface="AU Peto" pitchFamily="82" charset="77"/>
      <p:regular r:id="rId29"/>
      <p:bold r:id="rId30"/>
    </p:embeddedFont>
    <p:embeddedFont>
      <p:font typeface="Georgia" panose="02040502050405020303" pitchFamily="18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1F7F"/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AF4C37-5EC6-B047-8E4A-C50DD7626021}" v="4" dt="2025-09-02T06:03:45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0" autoAdjust="0"/>
    <p:restoredTop sz="93469" autoAdjust="0"/>
  </p:normalViewPr>
  <p:slideViewPr>
    <p:cSldViewPr snapToObjects="1" showGuides="1">
      <p:cViewPr>
        <p:scale>
          <a:sx n="90" d="100"/>
          <a:sy n="90" d="100"/>
        </p:scale>
        <p:origin x="1888" y="8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font" Target="fonts/font2.fntdata"/><Relationship Id="rId39" Type="http://schemas.microsoft.com/office/2015/10/relationships/revisionInfo" Target="revisionInfo.xml"/><Relationship Id="rId21" Type="http://schemas.openxmlformats.org/officeDocument/2006/relationships/slide" Target="slides/slide10.xml"/><Relationship Id="rId34" Type="http://schemas.openxmlformats.org/officeDocument/2006/relationships/font" Target="fonts/font10.fntdata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openxmlformats.org/officeDocument/2006/relationships/handoutMaster" Target="handoutMasters/handout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slide" Target="slides/slide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customXml" Target="../customXml/item10.xml"/><Relationship Id="rId19" Type="http://schemas.openxmlformats.org/officeDocument/2006/relationships/slide" Target="slides/slide8.xml"/><Relationship Id="rId31" Type="http://schemas.openxmlformats.org/officeDocument/2006/relationships/font" Target="fonts/font7.fnt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Gamma distribution -&gt; Variation in substitution rates across sequence</a:t>
            </a:r>
            <a:endParaRPr lang="en-DK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6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3" name="Footer Placeholder 2" hidden="1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5" name="Date_DateCustomA" descr="{&quot;templafy&quot;:{&quot;id&quot;:&quot;c6994d15-c970-4e13-bd74-b7c999269f69&quot;}}">
            <a:extLst>
              <a:ext uri="{FF2B5EF4-FFF2-40B4-BE49-F238E27FC236}">
                <a16:creationId xmlns:a16="http://schemas.microsoft.com/office/drawing/2014/main" id="{7F20FB0B-AB99-D1DA-4E1C-7C844AE4069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29. August 2025</a:t>
            </a:r>
          </a:p>
        </p:txBody>
      </p:sp>
      <p:sp>
        <p:nvSpPr>
          <p:cNvPr id="6" name="FLD_Event" descr="{&quot;templafy&quot;:{&quot;id&quot;:&quot;2f5f9d71-c345-4166-8c91-f92dfa0eb233&quot;}}">
            <a:extLst>
              <a:ext uri="{FF2B5EF4-FFF2-40B4-BE49-F238E27FC236}">
                <a16:creationId xmlns:a16="http://schemas.microsoft.com/office/drawing/2014/main" id="{94FCB787-CF58-D24B-3F9C-4CF65869F2F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Evolutionary Thinking</a:t>
            </a:r>
          </a:p>
        </p:txBody>
      </p:sp>
      <p:sp>
        <p:nvSpPr>
          <p:cNvPr id="36" name="USR_Title" descr="{&quot;templafy&quot;:{&quot;id&quot;:&quot;ed32747e-8f98-4606-8227-0f558c8d3c9e&quot;}}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Ph.d.-studerende</a:t>
            </a:r>
          </a:p>
        </p:txBody>
      </p:sp>
      <p:sp>
        <p:nvSpPr>
          <p:cNvPr id="37" name="USR_Name" descr="{&quot;templafy&quot;:{&quot;id&quot;:&quot;ecef74ea-3866-489e-8d84-38ea867fca93&quot;}}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Emma Femke Diepeveen</a:t>
            </a:r>
          </a:p>
        </p:txBody>
      </p:sp>
      <p:pic>
        <p:nvPicPr>
          <p:cNvPr id="818858520" name="SecondaryLogo" descr="{&quot;templafy&quot;:{&quot;id&quot;:&quot;871e7502-b533-4f94-b823-79f7ab2f22ac&quot;}}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6113" y="5999002"/>
            <a:ext cx="1659600" cy="558000"/>
          </a:xfrm>
          <a:prstGeom prst="rect">
            <a:avLst/>
          </a:prstGeom>
        </p:spPr>
      </p:pic>
      <p:sp>
        <p:nvSpPr>
          <p:cNvPr id="8" name="OFF_logo2Computed" descr="{&quot;templafy&quot;:{&quot;id&quot;:&quot;18757dc8-73f1-47b8-946c-b7cbc5220d75&quot;}}">
            <a:extLst>
              <a:ext uri="{FF2B5EF4-FFF2-40B4-BE49-F238E27FC236}">
                <a16:creationId xmlns:a16="http://schemas.microsoft.com/office/drawing/2014/main" id="{289B577B-AF3B-2A62-0411-5FD9FF3C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Molecular Biology and Genetics</a:t>
            </a:r>
          </a:p>
        </p:txBody>
      </p:sp>
      <p:sp>
        <p:nvSpPr>
          <p:cNvPr id="9" name="OFF_logo1Computed" descr="{&quot;templafy&quot;:{&quot;id&quot;:&quot;7abe370c-f80b-4a32-ac09-fd30583077e1&quot;}}">
            <a:extLst>
              <a:ext uri="{FF2B5EF4-FFF2-40B4-BE49-F238E27FC236}">
                <a16:creationId xmlns:a16="http://schemas.microsoft.com/office/drawing/2014/main" id="{066A6607-F6B4-2025-DA5F-AC4D1914151A}"/>
              </a:ext>
            </a:extLst>
          </p:cNvPr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Department of Molecular Biology and Genetics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354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 noRot="1" noMove="1" noResize="1" noEditPoints="1" noAdjustHandles="1" noChangeArrowheads="1" noChangeShapeType="1"/>
          </p:cNvSpPr>
          <p:nvPr>
            <p:ph type="dt" sz="half" idx="12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3" name="Footer Placeholder 2" hidden="1"/>
          <p:cNvSpPr>
            <a:spLocks noGrp="1" noRot="1" noMove="1" noResize="1" noEditPoints="1" noAdjustHandles="1" noChangeArrowheads="1" noChangeShapeType="1"/>
          </p:cNvSpPr>
          <p:nvPr>
            <p:ph type="ftr" sz="quarter" idx="13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8" name="Date_DateCustomA" descr="{&quot;templafy&quot;:{&quot;id&quot;:&quot;2c684135-db69-4f0e-9fe7-3a596ecae385&quot;}}">
            <a:extLst>
              <a:ext uri="{FF2B5EF4-FFF2-40B4-BE49-F238E27FC236}">
                <a16:creationId xmlns:a16="http://schemas.microsoft.com/office/drawing/2014/main" id="{249423E2-54F8-7094-38E5-785211867F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29. August 2025</a:t>
            </a:r>
          </a:p>
        </p:txBody>
      </p:sp>
      <p:sp>
        <p:nvSpPr>
          <p:cNvPr id="7" name="FLD_Event" descr="{&quot;templafy&quot;:{&quot;id&quot;:&quot;3ee97908-9ccf-48e4-98de-f350b9070093&quot;}}">
            <a:extLst>
              <a:ext uri="{FF2B5EF4-FFF2-40B4-BE49-F238E27FC236}">
                <a16:creationId xmlns:a16="http://schemas.microsoft.com/office/drawing/2014/main" id="{163F40E2-4217-07B0-ECD8-2A4A14C886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Evolutionary Thinking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 descr="{&quot;templafy&quot;:{&quot;id&quot;:&quot;c8f57c57-7036-47ae-b450-ec78adde0417&quot;}}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Emma Femke Diepeveen</a:t>
            </a:r>
          </a:p>
        </p:txBody>
      </p:sp>
      <p:pic>
        <p:nvPicPr>
          <p:cNvPr id="693657576" name="SecondaryLogo" descr="{&quot;templafy&quot;:{&quot;id&quot;:&quot;93c8e9c1-78e3-49d0-86be-449bf740dd4a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113" y="5999002"/>
            <a:ext cx="1659600" cy="558000"/>
          </a:xfrm>
          <a:prstGeom prst="rect">
            <a:avLst/>
          </a:prstGeom>
        </p:spPr>
      </p:pic>
      <p:sp>
        <p:nvSpPr>
          <p:cNvPr id="9" name="OFF_logo2Computed" descr="{&quot;templafy&quot;:{&quot;id&quot;:&quot;11d7d205-bebf-4777-9e15-31e97c841017&quot;}}">
            <a:extLst>
              <a:ext uri="{FF2B5EF4-FFF2-40B4-BE49-F238E27FC236}">
                <a16:creationId xmlns:a16="http://schemas.microsoft.com/office/drawing/2014/main" id="{4550AE95-0D19-942D-D04F-B30197C47EB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Molecular Biology and Genetics</a:t>
            </a:r>
          </a:p>
        </p:txBody>
      </p:sp>
      <p:sp>
        <p:nvSpPr>
          <p:cNvPr id="10" name="OFF_logo1Computed" descr="{&quot;templafy&quot;:{&quot;id&quot;:&quot;76d04571-8026-4f99-88bb-c69190fbd3a4&quot;}}">
            <a:extLst>
              <a:ext uri="{FF2B5EF4-FFF2-40B4-BE49-F238E27FC236}">
                <a16:creationId xmlns:a16="http://schemas.microsoft.com/office/drawing/2014/main" id="{7E45388B-77A2-F799-5C73-3DBEF86FEF0E}"/>
              </a:ext>
            </a:extLst>
          </p:cNvPr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Department of Molecular Biology and Genetics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354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26079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 descr="{&quot;templafy&quot;:{&quot;id&quot;:&quot;49f7d88b-62d3-4675-aa80-11fd0206803f&quot;}}"/>
          <p:cNvSpPr/>
          <p:nvPr userDrawn="1"/>
        </p:nvSpPr>
        <p:spPr bwMode="auto">
          <a:xfrm>
            <a:off x="6022613" y="2804400"/>
            <a:ext cx="65" cy="739391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Department of Molecular Biology and Genetics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 noRot="1" noMove="1" noResize="1" noEditPoints="1" noAdjustHandles="1" noChangeArrowheads="1" noChangeShapeType="1"/>
          </p:cNvSpPr>
          <p:nvPr>
            <p:ph type="dt" sz="half" idx="10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3" name="Footer Placeholder 2" hidden="1"/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0" y="6858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Date_DateCustomA" descr="{&quot;templafy&quot;:{&quot;id&quot;:&quot;55f0c831-472c-4ea8-a2d3-a82f5c3f56e5&quot;}}">
            <a:extLst>
              <a:ext uri="{FF2B5EF4-FFF2-40B4-BE49-F238E27FC236}">
                <a16:creationId xmlns:a16="http://schemas.microsoft.com/office/drawing/2014/main" id="{79F28AD6-C756-3FA9-8D35-B9ED537E5DD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29. August 2025</a:t>
            </a:r>
          </a:p>
        </p:txBody>
      </p:sp>
      <p:sp>
        <p:nvSpPr>
          <p:cNvPr id="6" name="FLD_Event" descr="{&quot;templafy&quot;:{&quot;id&quot;:&quot;01b11b71-f2cf-4e2c-b0aa-4b7989ae3a72&quot;}}">
            <a:extLst>
              <a:ext uri="{FF2B5EF4-FFF2-40B4-BE49-F238E27FC236}">
                <a16:creationId xmlns:a16="http://schemas.microsoft.com/office/drawing/2014/main" id="{57887568-1188-7AD6-FE68-DD94BB3E07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Evolutionary Thinking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879515054" name="SecondaryLogo" descr="{&quot;templafy&quot;:{&quot;id&quot;:&quot;737fd2d9-3b18-4e59-b346-afd0d77dcaf4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113" y="5999002"/>
            <a:ext cx="1659600" cy="558000"/>
          </a:xfrm>
          <a:prstGeom prst="rect">
            <a:avLst/>
          </a:prstGeom>
        </p:spPr>
      </p:pic>
      <p:sp>
        <p:nvSpPr>
          <p:cNvPr id="11" name="OFF_logo2Computed" descr="{&quot;templafy&quot;:{&quot;id&quot;:&quot;5c16850b-acca-41ad-90ce-6258473781ed&quot;}}">
            <a:extLst>
              <a:ext uri="{FF2B5EF4-FFF2-40B4-BE49-F238E27FC236}">
                <a16:creationId xmlns:a16="http://schemas.microsoft.com/office/drawing/2014/main" id="{A3243EC3-3157-0FCB-B9C5-4D04D60102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Department of Molecular Biology and Genetics</a:t>
            </a:r>
          </a:p>
        </p:txBody>
      </p:sp>
      <p:sp>
        <p:nvSpPr>
          <p:cNvPr id="12" name="OFF_logo1Computed" descr="{&quot;templafy&quot;:{&quot;id&quot;:&quot;61e5ac26-aaa0-41b8-b9ef-24517992f922&quot;}}">
            <a:extLst>
              <a:ext uri="{FF2B5EF4-FFF2-40B4-BE49-F238E27FC236}">
                <a16:creationId xmlns:a16="http://schemas.microsoft.com/office/drawing/2014/main" id="{295F1ED3-E7A6-8E03-3171-374E099942CC}"/>
              </a:ext>
            </a:extLst>
          </p:cNvPr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Department of Molecular Biology and Genetics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3542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35422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1"/>
          <p:cNvSpPr>
            <a:spLocks noGrp="1" noRot="1" noMove="1" noResize="1" noEditPoints="1" noAdjustHandles="1" noChangeArrowheads="1" noChangeShapeType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29/08/2025</a:t>
            </a:fld>
            <a:endParaRPr lang="en-GB" dirty="0"/>
          </a:p>
        </p:txBody>
      </p:sp>
      <p:sp>
        <p:nvSpPr>
          <p:cNvPr id="3" name="Footer Placeholder 2" hidden="1"/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/>
          </a:p>
          <a:p>
            <a:pPr lvl="1"/>
            <a:r>
              <a:rPr lang="en-GB" noProof="0" dirty="0"/>
              <a:t>Second level</a:t>
            </a:r>
            <a:endParaRPr lang="en-GB"/>
          </a:p>
          <a:p>
            <a:pPr lvl="2"/>
            <a:r>
              <a:rPr lang="en-GB" noProof="0" dirty="0"/>
              <a:t>Third level</a:t>
            </a:r>
            <a:endParaRPr lang="en-GB"/>
          </a:p>
          <a:p>
            <a:pPr lvl="3"/>
            <a:r>
              <a:rPr lang="en-GB" noProof="0" dirty="0"/>
              <a:t>Fourth level</a:t>
            </a:r>
            <a:endParaRPr lang="en-GB"/>
          </a:p>
          <a:p>
            <a:pPr lvl="4"/>
            <a:r>
              <a:rPr lang="en-GB" noProof="0" dirty="0"/>
              <a:t>Fifth level</a:t>
            </a:r>
            <a:endParaRPr lang="en-GB"/>
          </a:p>
          <a:p>
            <a:pPr lvl="5"/>
            <a:r>
              <a:rPr lang="en-GB" noProof="0" dirty="0"/>
              <a:t>6 level</a:t>
            </a:r>
            <a:endParaRPr lang="en-GB"/>
          </a:p>
          <a:p>
            <a:pPr lvl="6"/>
            <a:r>
              <a:rPr lang="en-GB" noProof="0" dirty="0"/>
              <a:t>7 level</a:t>
            </a:r>
            <a:endParaRPr lang="en-GB"/>
          </a:p>
          <a:p>
            <a:pPr lvl="7"/>
            <a:r>
              <a:rPr lang="en-GB" noProof="0" dirty="0"/>
              <a:t>8 level</a:t>
            </a:r>
            <a:endParaRPr lang="en-GB"/>
          </a:p>
          <a:p>
            <a:pPr lvl="8"/>
            <a:r>
              <a:rPr lang="en-GB" noProof="0" dirty="0"/>
              <a:t>9 level</a:t>
            </a:r>
            <a:endParaRPr lang="en-GB"/>
          </a:p>
        </p:txBody>
      </p:sp>
      <p:sp>
        <p:nvSpPr>
          <p:cNvPr id="5" name="Date_DateCustomA" descr="{&quot;templafy&quot;:{&quot;id&quot;:&quot;e9ec1846-fc70-4b1f-91d1-af31a7ef0312&quot;}}">
            <a:extLst>
              <a:ext uri="{FF2B5EF4-FFF2-40B4-BE49-F238E27FC236}">
                <a16:creationId xmlns:a16="http://schemas.microsoft.com/office/drawing/2014/main" id="{2DB864AE-EC00-948C-4AD8-CC3FC72BC8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29. August 2025</a:t>
            </a:r>
          </a:p>
        </p:txBody>
      </p:sp>
      <p:sp>
        <p:nvSpPr>
          <p:cNvPr id="4" name="FLD_Event" descr="{&quot;templafy&quot;:{&quot;id&quot;:&quot;6b5290eb-2f43-4d9e-9d6d-e0daf52783fe&quot;}}">
            <a:extLst>
              <a:ext uri="{FF2B5EF4-FFF2-40B4-BE49-F238E27FC236}">
                <a16:creationId xmlns:a16="http://schemas.microsoft.com/office/drawing/2014/main" id="{D0C255F4-97F5-2F16-C830-C233FA325C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Evolutionary Thinking</a:t>
            </a:r>
          </a:p>
        </p:txBody>
      </p:sp>
      <p:sp>
        <p:nvSpPr>
          <p:cNvPr id="28" name="USR_Title" descr="{&quot;templafy&quot;:{&quot;id&quot;:&quot;77b6b9a6-262d-4793-baa6-9017e23b17f8&quot;}}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Ph.d.-studerende</a:t>
            </a:r>
          </a:p>
        </p:txBody>
      </p:sp>
      <p:sp>
        <p:nvSpPr>
          <p:cNvPr id="21" name="USR_Name" descr="{&quot;templafy&quot;:{&quot;id&quot;:&quot;ddceb61f-142b-4271-810f-7e88745c4f6a&quot;}}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Emma Femke Diepeveen</a:t>
            </a:r>
          </a:p>
        </p:txBody>
      </p:sp>
      <p:pic>
        <p:nvPicPr>
          <p:cNvPr id="1313023955" name="SecondaryLogo_sort" descr="{&quot;templafy&quot;:{&quot;id&quot;:&quot;f3841f7a-f501-4eb1-a69e-e9c157c99b09&quot;}}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206000" y="5999002"/>
            <a:ext cx="1659600" cy="558000"/>
          </a:xfrm>
          <a:prstGeom prst="rect">
            <a:avLst/>
          </a:prstGeom>
        </p:spPr>
      </p:pic>
      <p:sp>
        <p:nvSpPr>
          <p:cNvPr id="25" name="OFF_logo2Computed" descr="{&quot;templafy&quot;:{&quot;id&quot;:&quot;5d3e756c-a45e-4103-adbe-cc33deb505f2&quot;}}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en-GB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Department of Molecular Biology and Genetics</a:t>
            </a:r>
          </a:p>
        </p:txBody>
      </p:sp>
      <p:sp>
        <p:nvSpPr>
          <p:cNvPr id="26" name="OFF_logo1Computed" descr="{&quot;templafy&quot;:{&quot;id&quot;:&quot;8014843d-a4f2-4a18-9d55-4244c2438944&quot;}}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Department of Molecular Biology and Genetics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customXml" Target="../../customXml/item10.xml"/><Relationship Id="rId1" Type="http://schemas.openxmlformats.org/officeDocument/2006/relationships/customXml" Target="../../customXml/item9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5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Substitution models</a:t>
            </a:r>
            <a:br>
              <a:rPr lang="en-GB" dirty="0"/>
            </a:br>
            <a:r>
              <a:rPr lang="en-GB" sz="3600" dirty="0"/>
              <a:t>week 36 recap + paper discussion</a:t>
            </a:r>
            <a:endParaRPr lang="en-GB" dirty="0"/>
          </a:p>
        </p:txBody>
      </p:sp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EBD85B7D-E9A5-49E0-8ACF-AF93CE3E556F}" type="datetime1">
              <a:rPr lang="en-GB" smtClean="0"/>
              <a:t>29/08/2025</a:t>
            </a:fld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0"/>
            <a:r>
              <a:rPr lang="en-GB" dirty="0"/>
              <a:t>Insert Quote text, for next level ENTER and TAB</a:t>
            </a:r>
            <a:endParaRPr lang="en-GB"/>
          </a:p>
          <a:p>
            <a:pPr lvl="1"/>
            <a:r>
              <a:rPr lang="en-GB" dirty="0"/>
              <a:t>Insert Name</a:t>
            </a:r>
            <a:endParaRPr lang="en-GB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18615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1589-FB20-171F-A329-378DAFCC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Primate of the</a:t>
            </a:r>
            <a:br>
              <a:rPr lang="en-DK" dirty="0"/>
            </a:br>
            <a:r>
              <a:rPr lang="en-DK" dirty="0"/>
              <a:t>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65AC9-C3D8-3E0F-17B8-8E3659A7C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502" y="1916832"/>
            <a:ext cx="4100462" cy="3937484"/>
          </a:xfrm>
        </p:spPr>
        <p:txBody>
          <a:bodyPr/>
          <a:lstStyle/>
          <a:p>
            <a:r>
              <a:rPr lang="en-DK" dirty="0"/>
              <a:t>Bonobo </a:t>
            </a:r>
          </a:p>
          <a:p>
            <a:endParaRPr lang="en-DK" i="1" dirty="0"/>
          </a:p>
          <a:p>
            <a:r>
              <a:rPr lang="en-DK" i="1" dirty="0"/>
              <a:t>Pan Paniscus</a:t>
            </a:r>
          </a:p>
          <a:p>
            <a:endParaRPr lang="en-DK" i="1" dirty="0"/>
          </a:p>
          <a:p>
            <a:r>
              <a:rPr lang="en-DK" dirty="0"/>
              <a:t>Hippie of the great apes</a:t>
            </a:r>
          </a:p>
          <a:p>
            <a:endParaRPr lang="en-DK" i="1" dirty="0"/>
          </a:p>
          <a:p>
            <a:pPr marL="252000" lvl="1" indent="0">
              <a:buNone/>
            </a:pPr>
            <a:r>
              <a:rPr lang="en-DK" i="1" dirty="0"/>
              <a:t>Make love not war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30E74-81AB-3E6F-CEBE-78DD66D1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34056-17A0-4C45-B945-644AE25D63C3}" type="datetime1">
              <a:rPr lang="en-GB" smtClean="0"/>
              <a:t>29/08/2025</a:t>
            </a:fld>
            <a:endParaRPr lang="en-GB" dirty="0"/>
          </a:p>
        </p:txBody>
      </p:sp>
      <p:pic>
        <p:nvPicPr>
          <p:cNvPr id="1026" name="Picture 2" descr="Bonobo - Wikipedia">
            <a:extLst>
              <a:ext uri="{FF2B5EF4-FFF2-40B4-BE49-F238E27FC236}">
                <a16:creationId xmlns:a16="http://schemas.microsoft.com/office/drawing/2014/main" id="{459DB063-173D-0D46-59F3-814B657C1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964" y="-350790"/>
            <a:ext cx="7703298" cy="7559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parkling Heart outline">
            <a:extLst>
              <a:ext uri="{FF2B5EF4-FFF2-40B4-BE49-F238E27FC236}">
                <a16:creationId xmlns:a16="http://schemas.microsoft.com/office/drawing/2014/main" id="{247E5D2E-90D8-F0E3-BE99-8F5D8F4F2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720" y="4509120"/>
            <a:ext cx="914400" cy="914400"/>
          </a:xfrm>
          <a:prstGeom prst="rect">
            <a:avLst/>
          </a:prstGeom>
        </p:spPr>
      </p:pic>
      <p:pic>
        <p:nvPicPr>
          <p:cNvPr id="8" name="Graphic 7" descr="Peace Sign outline">
            <a:extLst>
              <a:ext uri="{FF2B5EF4-FFF2-40B4-BE49-F238E27FC236}">
                <a16:creationId xmlns:a16="http://schemas.microsoft.com/office/drawing/2014/main" id="{C7C732F0-C797-5A99-87D3-685C030819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12084" y="4516471"/>
            <a:ext cx="914400" cy="914400"/>
          </a:xfrm>
          <a:prstGeom prst="rect">
            <a:avLst/>
          </a:prstGeom>
        </p:spPr>
      </p:pic>
      <p:pic>
        <p:nvPicPr>
          <p:cNvPr id="10" name="Graphic 9" descr="Peace Gesture outline">
            <a:extLst>
              <a:ext uri="{FF2B5EF4-FFF2-40B4-BE49-F238E27FC236}">
                <a16:creationId xmlns:a16="http://schemas.microsoft.com/office/drawing/2014/main" id="{6566B2EA-A2E2-B401-2D9F-608882DDB5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42902" y="45319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26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 substitutions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Divergent sequences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AGATGCTAGCATCGACTAGCARCAGCTGACCCGCGCGCGCAT</a:t>
            </a:r>
          </a:p>
          <a:p>
            <a:r>
              <a:rPr lang="en-GB" b="1" dirty="0"/>
              <a:t>AGAT</a:t>
            </a:r>
            <a:r>
              <a:rPr lang="en-GB" b="1" dirty="0">
                <a:solidFill>
                  <a:srgbClr val="FF0000"/>
                </a:solidFill>
              </a:rPr>
              <a:t>AA</a:t>
            </a:r>
            <a:r>
              <a:rPr lang="en-GB" b="1" dirty="0"/>
              <a:t>TAGCATCGACTAGCARCAGC</a:t>
            </a:r>
            <a:r>
              <a:rPr lang="en-GB" b="1" dirty="0">
                <a:solidFill>
                  <a:srgbClr val="FF0000"/>
                </a:solidFill>
              </a:rPr>
              <a:t>G</a:t>
            </a:r>
            <a:r>
              <a:rPr lang="en-GB" b="1" dirty="0"/>
              <a:t>GACCCGCGCGCGCA</a:t>
            </a:r>
            <a:r>
              <a:rPr lang="en-GB" b="1" dirty="0">
                <a:solidFill>
                  <a:srgbClr val="FF0000"/>
                </a:solidFill>
              </a:rPr>
              <a:t>C</a:t>
            </a:r>
          </a:p>
          <a:p>
            <a:endParaRPr lang="en-GB" dirty="0">
              <a:solidFill>
                <a:srgbClr val="FF0000"/>
              </a:solidFill>
            </a:endParaRPr>
          </a:p>
          <a:p>
            <a:r>
              <a:rPr lang="en-GB" dirty="0"/>
              <a:t>Different substitution models to explain this</a:t>
            </a:r>
          </a:p>
        </p:txBody>
      </p:sp>
      <p:pic>
        <p:nvPicPr>
          <p:cNvPr id="7" name="Picture 6" descr="A diagram of a dna sequence&#10;&#10;AI-generated content may be incorrect.">
            <a:extLst>
              <a:ext uri="{FF2B5EF4-FFF2-40B4-BE49-F238E27FC236}">
                <a16:creationId xmlns:a16="http://schemas.microsoft.com/office/drawing/2014/main" id="{1BAFEAF8-0BEB-C24C-3530-6995542A21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999642"/>
            <a:ext cx="2948834" cy="4897921"/>
          </a:xfrm>
          <a:prstGeom prst="rect">
            <a:avLst/>
          </a:prstGeom>
        </p:spPr>
      </p:pic>
    </p:spTree>
    <p:custDataLst>
      <p:custData r:id="rId1"/>
      <p:custData r:id="rId2"/>
      <p:tags r:id="rId3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D5AE01-5860-1B7B-B8CF-068FA70A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076" y="3822380"/>
            <a:ext cx="6692280" cy="2886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7ED98-5F20-ACFA-7ADF-DEE548C0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Substitution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772B6-0506-8507-73FD-C19BDC8F5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537" y="1748290"/>
            <a:ext cx="10220325" cy="3937484"/>
          </a:xfrm>
        </p:spPr>
        <p:txBody>
          <a:bodyPr/>
          <a:lstStyle/>
          <a:p>
            <a:r>
              <a:rPr lang="en-DK" dirty="0"/>
              <a:t>D-estimation -&gt; proportion of nucleotide sites that differ </a:t>
            </a:r>
          </a:p>
          <a:p>
            <a:endParaRPr lang="en-DK" dirty="0"/>
          </a:p>
          <a:p>
            <a:r>
              <a:rPr lang="en-DK" dirty="0"/>
              <a:t>Jukes-Cantor -&gt; corrects for multiple &amp; reverse changes</a:t>
            </a:r>
          </a:p>
          <a:p>
            <a:pPr marL="252000" lvl="1" indent="0">
              <a:buNone/>
            </a:pPr>
            <a:r>
              <a:rPr lang="en-DK" i="1" dirty="0"/>
              <a:t>+ separate rates for </a:t>
            </a:r>
            <a:r>
              <a:rPr lang="en-DK" b="1" i="1" dirty="0"/>
              <a:t>transition</a:t>
            </a:r>
            <a:r>
              <a:rPr lang="en-DK" i="1" dirty="0"/>
              <a:t> (A&lt;-&gt; G or C&lt;-&gt;T) and </a:t>
            </a:r>
            <a:r>
              <a:rPr lang="en-DK" b="1" i="1" dirty="0"/>
              <a:t>transversions</a:t>
            </a:r>
            <a:r>
              <a:rPr lang="en-DK" i="1" dirty="0"/>
              <a:t> </a:t>
            </a:r>
          </a:p>
          <a:p>
            <a:r>
              <a:rPr lang="en-DK" dirty="0"/>
              <a:t>Kimura’s 2 parameter model</a:t>
            </a:r>
          </a:p>
          <a:p>
            <a:pPr marL="252000" lvl="1" indent="0">
              <a:buNone/>
            </a:pPr>
            <a:r>
              <a:rPr lang="en-DK" dirty="0"/>
              <a:t>+</a:t>
            </a:r>
            <a:r>
              <a:rPr lang="en-US" i="1" dirty="0"/>
              <a:t> Different equilibrium </a:t>
            </a:r>
            <a:r>
              <a:rPr lang="en-US" b="1" i="1" dirty="0"/>
              <a:t>frequency</a:t>
            </a:r>
            <a:r>
              <a:rPr lang="en-US" i="1" dirty="0"/>
              <a:t> distribution </a:t>
            </a:r>
            <a:endParaRPr lang="en-DK" dirty="0"/>
          </a:p>
          <a:p>
            <a:r>
              <a:rPr lang="en-DK" dirty="0"/>
              <a:t>HKY85</a:t>
            </a:r>
          </a:p>
          <a:p>
            <a:pPr marL="252000" lvl="1" indent="0">
              <a:buNone/>
            </a:pPr>
            <a:r>
              <a:rPr lang="en-DK" dirty="0"/>
              <a:t>+ </a:t>
            </a:r>
            <a:r>
              <a:rPr lang="en-DK" b="1" dirty="0"/>
              <a:t>variability</a:t>
            </a:r>
            <a:r>
              <a:rPr lang="en-DK" dirty="0"/>
              <a:t> among sites</a:t>
            </a:r>
          </a:p>
          <a:p>
            <a:r>
              <a:rPr lang="en-GB" dirty="0"/>
              <a:t>*M</a:t>
            </a:r>
            <a:r>
              <a:rPr lang="en-DK" dirty="0"/>
              <a:t>odel* + Gamma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BFBE1-93D7-A9EB-BA89-669B349E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FBE9F-9165-F64B-BEE2-63A7827CE899}" type="datetime1">
              <a:rPr lang="en-GB" smtClean="0"/>
              <a:t>29/08/2025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8054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065B-F8D6-560B-95F2-24B4B434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Substitution models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61856-46CC-4CE6-519C-230FEB09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E436-41BA-B745-A9D0-2AC3CE7908D8}" type="datetime1">
              <a:rPr lang="en-GB" smtClean="0"/>
              <a:t>29/08/2025</a:t>
            </a:fld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E7BDAE-436C-565F-77CA-0E1431F1A98B}"/>
              </a:ext>
            </a:extLst>
          </p:cNvPr>
          <p:cNvSpPr txBox="1"/>
          <p:nvPr/>
        </p:nvSpPr>
        <p:spPr>
          <a:xfrm>
            <a:off x="549796" y="3409007"/>
            <a:ext cx="2322115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DK" sz="1600" b="1" dirty="0">
                <a:solidFill>
                  <a:srgbClr val="00B050"/>
                </a:solidFill>
                <a:latin typeface="+mn-lt"/>
              </a:rPr>
              <a:t>Jukes-Cantor 69</a:t>
            </a:r>
          </a:p>
          <a:p>
            <a:pPr algn="ctr">
              <a:lnSpc>
                <a:spcPct val="95000"/>
              </a:lnSpc>
            </a:pPr>
            <a:r>
              <a:rPr lang="en-DK" sz="1600" b="1" dirty="0">
                <a:solidFill>
                  <a:srgbClr val="00B050"/>
                </a:solidFill>
                <a:latin typeface="+mn-lt"/>
              </a:rPr>
              <a:t>JC69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4EC374-CA3D-83CB-E85F-CEBC6108E720}"/>
              </a:ext>
            </a:extLst>
          </p:cNvPr>
          <p:cNvSpPr txBox="1"/>
          <p:nvPr/>
        </p:nvSpPr>
        <p:spPr>
          <a:xfrm>
            <a:off x="693812" y="3947868"/>
            <a:ext cx="2016224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GB" sz="1600" i="1" dirty="0">
                <a:latin typeface="+mn-lt"/>
              </a:rPr>
              <a:t>S</a:t>
            </a:r>
            <a:r>
              <a:rPr lang="en-DK" sz="1600" i="1" dirty="0">
                <a:latin typeface="+mn-lt"/>
              </a:rPr>
              <a:t>ingle rate of substitutions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B0BEBA-7535-8748-0923-4ED4C8C2B716}"/>
              </a:ext>
            </a:extLst>
          </p:cNvPr>
          <p:cNvSpPr txBox="1"/>
          <p:nvPr/>
        </p:nvSpPr>
        <p:spPr>
          <a:xfrm>
            <a:off x="3214092" y="5095408"/>
            <a:ext cx="2322115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DK" sz="1600" b="1" dirty="0">
                <a:solidFill>
                  <a:srgbClr val="00B050"/>
                </a:solidFill>
                <a:latin typeface="+mn-lt"/>
              </a:rPr>
              <a:t>Kimura 80</a:t>
            </a:r>
          </a:p>
          <a:p>
            <a:pPr algn="ctr">
              <a:lnSpc>
                <a:spcPct val="95000"/>
              </a:lnSpc>
            </a:pPr>
            <a:r>
              <a:rPr lang="en-DK" sz="1600" b="1" dirty="0">
                <a:solidFill>
                  <a:srgbClr val="00B050"/>
                </a:solidFill>
                <a:latin typeface="+mn-lt"/>
              </a:rPr>
              <a:t>K80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678EA-48AF-20EF-53FA-518A47F82A38}"/>
              </a:ext>
            </a:extLst>
          </p:cNvPr>
          <p:cNvSpPr txBox="1"/>
          <p:nvPr/>
        </p:nvSpPr>
        <p:spPr>
          <a:xfrm>
            <a:off x="3124225" y="2129866"/>
            <a:ext cx="2322115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DK" sz="1600" b="1" dirty="0">
                <a:solidFill>
                  <a:srgbClr val="00B050"/>
                </a:solidFill>
                <a:latin typeface="+mn-lt"/>
              </a:rPr>
              <a:t>Felsenstein 81</a:t>
            </a:r>
          </a:p>
          <a:p>
            <a:pPr algn="ctr">
              <a:lnSpc>
                <a:spcPct val="95000"/>
              </a:lnSpc>
            </a:pPr>
            <a:r>
              <a:rPr lang="en-DK" sz="1600" b="1" dirty="0">
                <a:solidFill>
                  <a:srgbClr val="00B050"/>
                </a:solidFill>
                <a:latin typeface="+mn-lt"/>
              </a:rPr>
              <a:t>F81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8FF34-7F56-7922-0F45-53F76CE5334E}"/>
              </a:ext>
            </a:extLst>
          </p:cNvPr>
          <p:cNvSpPr txBox="1"/>
          <p:nvPr/>
        </p:nvSpPr>
        <p:spPr>
          <a:xfrm>
            <a:off x="6226725" y="3365749"/>
            <a:ext cx="2322115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DK" sz="1600" b="1" dirty="0">
                <a:solidFill>
                  <a:srgbClr val="00B050"/>
                </a:solidFill>
                <a:latin typeface="+mn-lt"/>
              </a:rPr>
              <a:t>Hasegawa 1985</a:t>
            </a:r>
          </a:p>
          <a:p>
            <a:pPr algn="ctr">
              <a:lnSpc>
                <a:spcPct val="95000"/>
              </a:lnSpc>
            </a:pPr>
            <a:r>
              <a:rPr lang="en-DK" sz="1600" b="1" dirty="0">
                <a:solidFill>
                  <a:srgbClr val="00B050"/>
                </a:solidFill>
                <a:latin typeface="+mn-lt"/>
              </a:rPr>
              <a:t>HKY85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EC0323-85B4-6200-0D3F-54BF95C6D004}"/>
              </a:ext>
            </a:extLst>
          </p:cNvPr>
          <p:cNvSpPr txBox="1"/>
          <p:nvPr/>
        </p:nvSpPr>
        <p:spPr>
          <a:xfrm>
            <a:off x="9415784" y="3947868"/>
            <a:ext cx="2322115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DK" sz="1600" b="1" dirty="0">
                <a:solidFill>
                  <a:srgbClr val="00B050"/>
                </a:solidFill>
                <a:latin typeface="+mn-lt"/>
              </a:rPr>
              <a:t>Tamura and Nei 1993</a:t>
            </a:r>
          </a:p>
          <a:p>
            <a:pPr algn="ctr">
              <a:lnSpc>
                <a:spcPct val="95000"/>
              </a:lnSpc>
            </a:pPr>
            <a:r>
              <a:rPr lang="en-DK" sz="1600" b="1" dirty="0">
                <a:solidFill>
                  <a:srgbClr val="00B050"/>
                </a:solidFill>
                <a:latin typeface="+mn-lt"/>
              </a:rPr>
              <a:t>TN93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4C6E1-DE59-4701-2509-93D6C2F75EAB}"/>
              </a:ext>
            </a:extLst>
          </p:cNvPr>
          <p:cNvSpPr txBox="1"/>
          <p:nvPr/>
        </p:nvSpPr>
        <p:spPr>
          <a:xfrm>
            <a:off x="3124224" y="2803993"/>
            <a:ext cx="2322115" cy="7017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600" i="1" dirty="0">
                <a:latin typeface="+mn-lt"/>
              </a:rPr>
              <a:t>Different equilibrium frequency for each nucleotide</a:t>
            </a:r>
            <a:endParaRPr lang="en-DK" sz="1600" i="1" dirty="0"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0FF1E-9594-8761-5B8A-982E2B020B6B}"/>
              </a:ext>
            </a:extLst>
          </p:cNvPr>
          <p:cNvSpPr txBox="1"/>
          <p:nvPr/>
        </p:nvSpPr>
        <p:spPr>
          <a:xfrm>
            <a:off x="3278784" y="5563228"/>
            <a:ext cx="2322114" cy="7017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600" i="1" dirty="0">
                <a:latin typeface="+mn-lt"/>
              </a:rPr>
              <a:t>Separate rates for transitions and transversions</a:t>
            </a:r>
            <a:endParaRPr lang="en-DK" sz="1600" i="1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F1D97-90D1-5F35-6C99-45AF87C93A68}"/>
              </a:ext>
            </a:extLst>
          </p:cNvPr>
          <p:cNvSpPr txBox="1"/>
          <p:nvPr/>
        </p:nvSpPr>
        <p:spPr>
          <a:xfrm>
            <a:off x="6232430" y="3904610"/>
            <a:ext cx="2207716" cy="9356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600" i="1" dirty="0">
                <a:latin typeface="+mn-lt"/>
              </a:rPr>
              <a:t>Different equilibrium frequency distribution AND unequal transition and transversion rates</a:t>
            </a:r>
            <a:endParaRPr lang="en-DK" sz="1600" i="1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CEEF98-E3D1-5861-3751-ABF1F353B8E9}"/>
              </a:ext>
            </a:extLst>
          </p:cNvPr>
          <p:cNvSpPr txBox="1"/>
          <p:nvPr/>
        </p:nvSpPr>
        <p:spPr>
          <a:xfrm>
            <a:off x="9398199" y="4598760"/>
            <a:ext cx="2322113" cy="116955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600" i="1" dirty="0">
                <a:latin typeface="+mn-lt"/>
              </a:rPr>
              <a:t>Different equilibrium frequency distribution AND unequal transition and transversion rates for pyrimidines and purines</a:t>
            </a:r>
            <a:endParaRPr lang="en-DK" sz="1600" i="1" dirty="0">
              <a:latin typeface="+mn-lt"/>
            </a:endParaRP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55FC34C8-1AFC-163C-C303-E2AD0D092F1C}"/>
              </a:ext>
            </a:extLst>
          </p:cNvPr>
          <p:cNvCxnSpPr/>
          <p:nvPr/>
        </p:nvCxnSpPr>
        <p:spPr bwMode="auto">
          <a:xfrm flipV="1">
            <a:off x="1701924" y="2276872"/>
            <a:ext cx="1512168" cy="877986"/>
          </a:xfrm>
          <a:prstGeom prst="bentConnector3">
            <a:avLst>
              <a:gd name="adj1" fmla="val -77"/>
            </a:avLst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56A2654-99C0-E5BA-D9FC-53DE7212AAE4}"/>
              </a:ext>
            </a:extLst>
          </p:cNvPr>
          <p:cNvCxnSpPr>
            <a:cxnSpLocks/>
          </p:cNvCxnSpPr>
          <p:nvPr/>
        </p:nvCxnSpPr>
        <p:spPr bwMode="auto">
          <a:xfrm>
            <a:off x="1629569" y="4818257"/>
            <a:ext cx="1656877" cy="730558"/>
          </a:xfrm>
          <a:prstGeom prst="bentConnector3">
            <a:avLst>
              <a:gd name="adj1" fmla="val -14"/>
            </a:avLst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2730FF7-49BB-4BD5-CC1E-0994F56CCE48}"/>
              </a:ext>
            </a:extLst>
          </p:cNvPr>
          <p:cNvCxnSpPr>
            <a:cxnSpLocks/>
          </p:cNvCxnSpPr>
          <p:nvPr/>
        </p:nvCxnSpPr>
        <p:spPr bwMode="auto">
          <a:xfrm>
            <a:off x="6022404" y="2442681"/>
            <a:ext cx="1365378" cy="712177"/>
          </a:xfrm>
          <a:prstGeom prst="bentConnector3">
            <a:avLst>
              <a:gd name="adj1" fmla="val 100228"/>
            </a:avLst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11A4AC7-E8B5-36D3-E7D6-E256578C080A}"/>
              </a:ext>
            </a:extLst>
          </p:cNvPr>
          <p:cNvCxnSpPr>
            <a:cxnSpLocks/>
          </p:cNvCxnSpPr>
          <p:nvPr/>
        </p:nvCxnSpPr>
        <p:spPr bwMode="auto">
          <a:xfrm flipV="1">
            <a:off x="6041751" y="5062164"/>
            <a:ext cx="1492821" cy="678711"/>
          </a:xfrm>
          <a:prstGeom prst="bentConnector3">
            <a:avLst>
              <a:gd name="adj1" fmla="val 100725"/>
            </a:avLst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8D986AAF-4AA7-4087-73EC-789FB100834E}"/>
              </a:ext>
            </a:extLst>
          </p:cNvPr>
          <p:cNvCxnSpPr>
            <a:cxnSpLocks/>
          </p:cNvCxnSpPr>
          <p:nvPr/>
        </p:nvCxnSpPr>
        <p:spPr bwMode="auto">
          <a:xfrm>
            <a:off x="8541919" y="4369160"/>
            <a:ext cx="531896" cy="12700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15F206B-08AA-A705-1213-513816DCA74E}"/>
              </a:ext>
            </a:extLst>
          </p:cNvPr>
          <p:cNvSpPr txBox="1"/>
          <p:nvPr/>
        </p:nvSpPr>
        <p:spPr>
          <a:xfrm>
            <a:off x="9348338" y="608952"/>
            <a:ext cx="2322115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DK" sz="1600" b="1" dirty="0">
                <a:solidFill>
                  <a:srgbClr val="00B050"/>
                </a:solidFill>
                <a:latin typeface="+mn-lt"/>
              </a:rPr>
              <a:t>+ Gamma</a:t>
            </a:r>
          </a:p>
          <a:p>
            <a:pPr algn="ctr">
              <a:lnSpc>
                <a:spcPct val="95000"/>
              </a:lnSpc>
            </a:pPr>
            <a:r>
              <a:rPr lang="en-DK" sz="1600" b="1" dirty="0">
                <a:solidFill>
                  <a:srgbClr val="00B050"/>
                </a:solidFill>
                <a:latin typeface="+mn-lt"/>
              </a:rPr>
              <a:t>+G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D5795C-411E-4EA3-7697-DB2CB32C5DF1}"/>
              </a:ext>
            </a:extLst>
          </p:cNvPr>
          <p:cNvSpPr txBox="1"/>
          <p:nvPr/>
        </p:nvSpPr>
        <p:spPr>
          <a:xfrm>
            <a:off x="9389491" y="1195869"/>
            <a:ext cx="2322113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5000"/>
              </a:lnSpc>
            </a:pPr>
            <a:r>
              <a:rPr lang="en-US" sz="1600" i="1" dirty="0">
                <a:latin typeface="+mn-lt"/>
              </a:rPr>
              <a:t>Variation in substation rates across sequence</a:t>
            </a:r>
            <a:endParaRPr lang="en-DK" sz="1600" i="1" dirty="0">
              <a:latin typeface="+mn-lt"/>
            </a:endParaRP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3AC645CC-BD8E-AEE2-DAE5-011FFE650C5C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10027545" y="2393781"/>
            <a:ext cx="963700" cy="12698"/>
          </a:xfrm>
          <a:prstGeom prst="bentConnector3">
            <a:avLst>
              <a:gd name="adj1" fmla="val 50000"/>
            </a:avLst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02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13880-0F70-31CA-313F-506BA3B6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Which model is best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F14DC-695B-618D-BBB3-84BA6E8EA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These are “Nested model” -&gt;  one is a special case of the other model</a:t>
            </a:r>
          </a:p>
          <a:p>
            <a:endParaRPr lang="en-DK" dirty="0"/>
          </a:p>
          <a:p>
            <a:r>
              <a:rPr lang="en-GB" dirty="0"/>
              <a:t>Simple models</a:t>
            </a:r>
          </a:p>
          <a:p>
            <a:pPr lvl="1"/>
            <a:r>
              <a:rPr lang="en-GB" dirty="0"/>
              <a:t>Few parameters (LOW sampling variance)</a:t>
            </a:r>
          </a:p>
          <a:p>
            <a:pPr lvl="1"/>
            <a:r>
              <a:rPr lang="en-GB" dirty="0"/>
              <a:t>Perform poorly for large distance</a:t>
            </a:r>
          </a:p>
          <a:p>
            <a:r>
              <a:rPr lang="en-GB" dirty="0"/>
              <a:t>Complex models</a:t>
            </a:r>
          </a:p>
          <a:p>
            <a:pPr lvl="1"/>
            <a:r>
              <a:rPr lang="en-GB" dirty="0"/>
              <a:t>Many parameters (LARGE sampling variance)</a:t>
            </a:r>
          </a:p>
          <a:p>
            <a:pPr lvl="1"/>
            <a:r>
              <a:rPr lang="en-GB" dirty="0"/>
              <a:t>Better behaved for large divergence</a:t>
            </a:r>
          </a:p>
          <a:p>
            <a:pPr lvl="1"/>
            <a:r>
              <a:rPr lang="en-GB" dirty="0"/>
              <a:t>Require LOTS of data</a:t>
            </a:r>
          </a:p>
          <a:p>
            <a:endParaRPr lang="en-GB" dirty="0"/>
          </a:p>
          <a:p>
            <a:r>
              <a:rPr lang="en-GB" dirty="0"/>
              <a:t>What is the true patterns of substitution ?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F7C2-C011-36BE-2D64-417B5366B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E3093-B1EE-5345-9BA4-4494B3F18D80}" type="datetime1">
              <a:rPr lang="en-GB" smtClean="0"/>
              <a:t>29/08/2025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15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6524-5B28-AD97-17A9-B85CCD0B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Likelihood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385C-CC87-F489-B9B2-5CEA0A7EB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1988840"/>
            <a:ext cx="11395125" cy="3937484"/>
          </a:xfrm>
        </p:spPr>
        <p:txBody>
          <a:bodyPr/>
          <a:lstStyle/>
          <a:p>
            <a:r>
              <a:rPr lang="en-GB" dirty="0"/>
              <a:t>Likelihood function</a:t>
            </a:r>
          </a:p>
          <a:p>
            <a:pPr>
              <a:buNone/>
            </a:pPr>
            <a:r>
              <a:rPr lang="en-GB" dirty="0"/>
              <a:t>	describes </a:t>
            </a:r>
            <a:r>
              <a:rPr lang="en-GB" b="1" dirty="0"/>
              <a:t>the distribution of probabilities </a:t>
            </a:r>
            <a:r>
              <a:rPr lang="en-GB" dirty="0"/>
              <a:t>that a model fitted to data describes it well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MLE (maximum likelihood estimation) – maximum value of the likelihood function for</a:t>
            </a:r>
          </a:p>
          <a:p>
            <a:r>
              <a:rPr lang="en-GB" dirty="0"/>
              <a:t>model describing studied data</a:t>
            </a:r>
          </a:p>
          <a:p>
            <a:pPr lvl="1"/>
            <a:r>
              <a:rPr lang="en-GB" b="1" dirty="0"/>
              <a:t>–&gt;  highest possible probabilit</a:t>
            </a:r>
            <a:r>
              <a:rPr lang="en-GB" dirty="0"/>
              <a:t>y for the fitted model to really described the data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but more complex models are more prone to </a:t>
            </a:r>
            <a:r>
              <a:rPr lang="en-GB" u="sng" dirty="0"/>
              <a:t>overfitting</a:t>
            </a:r>
            <a:r>
              <a:rPr lang="en-GB" dirty="0"/>
              <a:t>!</a:t>
            </a:r>
          </a:p>
          <a:p>
            <a:pPr>
              <a:buNone/>
            </a:pPr>
            <a:endParaRPr lang="en-GB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91FA8-0428-09D8-EBAC-BFC07458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0AAB6-F045-1347-9926-4C0A6846FC6B}" type="datetime1">
              <a:rPr lang="en-GB" smtClean="0"/>
              <a:t>29/08/2025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303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EC71-E219-ECE3-72F4-560A8B31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MODELTEST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6462-82B0-7F95-B5AF-479CE6B93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14" y="1900852"/>
            <a:ext cx="3714554" cy="3937484"/>
          </a:xfrm>
        </p:spPr>
        <p:txBody>
          <a:bodyPr/>
          <a:lstStyle/>
          <a:p>
            <a:pPr lvl="1"/>
            <a:r>
              <a:rPr lang="en-GB" dirty="0"/>
              <a:t>Introduces an early solution for substitution model choice:</a:t>
            </a:r>
          </a:p>
          <a:p>
            <a:pPr marL="576000" lvl="2" indent="0">
              <a:buNone/>
            </a:pPr>
            <a:r>
              <a:rPr lang="en-GB" dirty="0"/>
              <a:t>simple model likelihood pairwise comparison</a:t>
            </a:r>
          </a:p>
          <a:p>
            <a:pPr marL="576000" lvl="2" indent="0">
              <a:buNone/>
            </a:pPr>
            <a:endParaRPr lang="en-GB" dirty="0"/>
          </a:p>
          <a:p>
            <a:pPr lvl="1"/>
            <a:r>
              <a:rPr lang="en-GB" dirty="0"/>
              <a:t>Old but still a good early paper discussion resource</a:t>
            </a:r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E15E9-68E8-E56D-1BD3-F39B18BB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E344-67EA-2249-9704-61A5A41DD172}" type="datetime1">
              <a:rPr lang="en-GB" smtClean="0"/>
              <a:t>29/08/2025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E16D7-9A2B-1216-4D6F-D33BC986F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292" y="1284284"/>
            <a:ext cx="6823598" cy="498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8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5112-AE24-3320-74CD-8E8ABD98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Tomorrow – MEGA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32FD-B222-AF25-458C-B6CD73FA2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MEGAX exercises: substitution models</a:t>
            </a:r>
          </a:p>
          <a:p>
            <a:endParaRPr lang="en-GB" dirty="0"/>
          </a:p>
          <a:p>
            <a:r>
              <a:rPr lang="en-GB" dirty="0"/>
              <a:t>Test different substitution models</a:t>
            </a:r>
          </a:p>
          <a:p>
            <a:endParaRPr lang="en-GB" dirty="0"/>
          </a:p>
          <a:p>
            <a:r>
              <a:rPr lang="en-GB" dirty="0"/>
              <a:t>Build phylogenetic trees :) 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BB90-FA63-1C41-F440-E206D352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CB8E9-4B6A-0044-ABB3-17B2A5119A8F}" type="datetime1">
              <a:rPr lang="en-GB" smtClean="0"/>
              <a:t>29/08/2025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0567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01 AU 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4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TemplateConfiguration><![CDATA[{"elementsMetadata":[{"type":"shape","id":"e9ec1846-fc70-4b1f-91d1-af31a7ef0312","elementConfiguration":{"binding":"{{FormatDateTime(Form.Date, \"d. MMMM yyyy\")}}","visibility":"","type":"text","disableUpdates":false}},{"type":"shape","id":"6b5290eb-2f43-4d9e-9d6d-e0daf52783fe","elementConfiguration":{"binding":"{{Form.EventOccasion}}","visibility":"","type":"text","disableUpdates":false}},{"type":"shape","id":"77b6b9a6-262d-4793-baa6-9017e23b17f8","elementConfiguration":{"binding":"{{UserProfile.Title}}","visibility":"","type":"text","disableUpdates":false}},{"type":"shape","id":"ddceb61f-142b-4271-810f-7e88745c4f6a","elementConfiguration":{"binding":"{{UserProfile.Name}}","visibility":"","type":"text","disableUpdates":false}},{"type":"shape","id":"f3841f7a-f501-4eb1-a69e-e9c157c99b09","elementConfiguration":{"inheritDimensions":"{{InheritDimensions.InheritNone}}","width":"4.61 cm","height":"1.55 cm","image":"{{UserProfile.UnitId.ExtraLogoRef.ImageRightAlignedRef.ImageFile}}","visibility":"","type":"image","disableUpdates":false}},{"type":"shape","id":"5d3e756c-a45e-4103-adbe-cc33deb505f2","elementConfiguration":{"binding":"{{UserProfile.UnitId.Logo2}}","visibility":"","type":"text","disableUpdates":false}},{"type":"shape","id":"8014843d-a4f2-4a18-9d55-4244c2438944","elementConfiguration":{"binding":"{{UserProfile.UnitId.Logo1PowerPoint}}","visibility":"","type":"text","disableUpdates":false}},{"type":"shape","id":"55f0c831-472c-4ea8-a2d3-a82f5c3f56e5","elementConfiguration":{"binding":"{{FormatDateTime(Form.Date, \"d. MMMM yyyy\")}}","visibility":"","type":"text","disableUpdates":false}},{"type":"shape","id":"01b11b71-f2cf-4e2c-b0aa-4b7989ae3a72","elementConfiguration":{"binding":"{{Form.EventOccasion}}","visibility":"","type":"text","disableUpdates":false}},{"type":"shape","id":"737fd2d9-3b18-4e59-b346-afd0d77dcaf4","elementConfiguration":{"inheritDimensions":"{{InheritDimensions.InheritNone}}","width":"4.61 cm","height":"1.55 cm","image":"{{UserProfile.UnitId.ExtraLogoRef.ImageRightAlignedNegRef.ImageFile}}","visibility":"","type":"image","disableUpdates":false}},{"type":"shape","id":"5c16850b-acca-41ad-90ce-6258473781ed","elementConfiguration":{"binding":"{{UserProfile.UnitId.Logo2}}","visibility":"","type":"text","disableUpdates":false}},{"type":"shape","id":"61e5ac26-aaa0-41b8-b9ef-24517992f922","elementConfiguration":{"binding":"{{UserProfile.UnitId.Logo1PowerPoint}}","visibility":"","type":"text","disableUpdates":false}},{"type":"shape","id":"2c684135-db69-4f0e-9fe7-3a596ecae385","elementConfiguration":{"binding":"{{FormatDateTime(Form.Date, \"d. MMMM yyyy\")}}","visibility":"","type":"text","disableUpdates":false}},{"type":"shape","id":"3ee97908-9ccf-48e4-98de-f350b9070093","elementConfiguration":{"binding":"{{Form.EventOccasion}}","visibility":"","type":"text","disableUpdates":false}},{"type":"shape","id":"c8f57c57-7036-47ae-b450-ec78adde0417","elementConfiguration":{"binding":"{{UserProfile.Name}}","visibility":"","type":"text","disableUpdates":false}},{"type":"shape","id":"93c8e9c1-78e3-49d0-86be-449bf740dd4a","elementConfiguration":{"inheritDimensions":"{{InheritDimensions.InheritNone}}","width":"4.61 cm","height":"1.55 cm","image":"{{UserProfile.UnitId.ExtraLogoRef.ImageRightAlignedNegRef.ImageFile}}","visibility":"","type":"image","disableUpdates":false}},{"type":"shape","id":"11d7d205-bebf-4777-9e15-31e97c841017","elementConfiguration":{"binding":"{{UserProfile.UnitId.Logo2}}","visibility":"","type":"text","disableUpdates":false}},{"type":"shape","id":"76d04571-8026-4f99-88bb-c69190fbd3a4","elementConfiguration":{"binding":"{{UserProfile.UnitId.Logo1PowerPoint}}","visibility":"","type":"text","disableUpdates":false}},{"type":"shape","id":"49f7d88b-62d3-4675-aa80-11fd0206803f","elementConfiguration":{"binding":"{{UserProfile.UnitId.Logo1PowerPoint}}","visibility":"","type":"text","disableUpdates":false}},{"type":"shape","id":"c6994d15-c970-4e13-bd74-b7c999269f69","elementConfiguration":{"binding":"{{FormatDateTime(Form.Date, \"d. MMMM yyyy\")}}","visibility":"","type":"text","disableUpdates":false}},{"type":"shape","id":"2f5f9d71-c345-4166-8c91-f92dfa0eb233","elementConfiguration":{"binding":"{{Form.EventOccasion}}","visibility":"","type":"text","disableUpdates":false}},{"type":"shape","id":"ed32747e-8f98-4606-8227-0f558c8d3c9e","elementConfiguration":{"binding":"{{UserProfile.Title}}","visibility":"","type":"text","disableUpdates":false}},{"type":"shape","id":"ecef74ea-3866-489e-8d84-38ea867fca93","elementConfiguration":{"binding":"{{UserProfile.Name}}","visibility":"","type":"text","disableUpdates":false}},{"type":"shape","id":"871e7502-b533-4f94-b823-79f7ab2f22ac","elementConfiguration":{"inheritDimensions":"{{InheritDimensions.InheritNone}}","width":"4.61 cm","height":"1.55 cm","image":"{{UserProfile.UnitId.ExtraLogoRef.ImageRightAlignedNegRef.ImageFile}}","visibility":"","type":"image","disableUpdates":false}},{"type":"shape","id":"18757dc8-73f1-47b8-946c-b7cbc5220d75","elementConfiguration":{"binding":"{{UserProfile.UnitId.Logo2}}","visibility":"","type":"text","disableUpdates":false}},{"type":"shape","id":"7abe370c-f80b-4a32-ac09-fd30583077e1","elementConfiguration":{"binding":"{{UserProfile.UnitId.Logo1PowerPoint}}","visibility":"","type":"text","disableUpdates":false}}],"transformationConfigurations":[{"language":"{{DocumentLanguage}}","disableUpdates":false,"type":"proofingLanguage"},{"colorTheme":"{{Form.ChooseColorTheme.ColorThemeRef.ColorTheme}}","disableUpdates":false,"originalColorThemeXml":"<a:clrScheme name=\"01 AU Blue\" xmlns:a=\"http://schemas.openxmlformats.org/drawingml/2006/main\"><a:dk1><a:srgbClr val=\"000000\" /></a:dk1><a:lt1><a:srgbClr val=\"FFFFFF\" /></a:lt1><a:dk2><a:srgbClr val=\"002546\" /></a:dk2><a:lt2><a:srgbClr val=\"002546\" /></a:lt2><a:accent1><a:srgbClr val=\"0A1449\" /></a:accent1><a:accent2><a:srgbClr val=\"183D83\" /></a:accent2><a:accent3><a:srgbClr val=\"87D1F4\" /></a:accent3><a:accent4><a:srgbClr val=\"33525F\" /></a:accent4><a:accent5><a:srgbClr val=\"548195\" /></a:accent5><a:accent6><a:srgbClr val=\"C6C6C6\" /></a:accent6><a:hlink><a:srgbClr val=\"03428E\" /></a:hlink><a:folHlink><a:srgbClr val=\"03428E\" /></a:folHlink></a:clrScheme>","type":"colorTheme"}],"templateName":"PowerPoint skabelon","templateDescription":"PowerPoint template 16:9 (convertible to 16:10 or 4:3)","enableDocumentContentUpdater":true,"version":"2.0"}]]></TemplafyTemplateConfiguration>
</file>

<file path=customXml/item10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{"required":true,"helpTexts":{},"spacing":{},"shareValue":false,"type":"datePicker","name":"Date","label":"Date"},{"required":false,"placeholder":"","lines":1,"helpTexts":{},"spacing":{},"shareValue":false,"type":"textBox","name":"EventOccasion","label":"Event / Occasion"},{"distinct":false,"hideIfNoUserInteractionRequired":false,"required":false,"defaultValue":"Blå","autoSelectFirstOption":false,"helpTexts":{},"spacing":{},"shareValue":false,"type":"dropDown","dataSourceName":"ColorThemePowerPoint","dataSourceFieldName":"Name","name":"ChooseColorTheme","label":"Choose Color theme"}],"formDataEntries":[{"name":"Date","value":"sMH579O4nOhZrxGehLcZHA=="},{"name":"EventOccasion","value":"nc4mscDwL8d0XvXCs6AkBROfBtnANHYiuRkxvF4ouiY="},{"name":"ChooseColorTheme","value":"XmRlVpWiose5Rf1eG6aJznCjkbXXnh6o3o1+21OmFqQ="}]}]]></TemplafyFormConfiguration>
</file>

<file path=customXml/item3.xml><?xml version="1.0" encoding="utf-8"?>
<TemplafySlideTemplateConfiguration><![CDATA[{"slideVersion":1,"isValidatorEnabled":false,"isLocked":false,"elementsMetadata":[{"type":"shape","elementConfiguration":{"binding":"{{FormatDateTime(Form.Date, \"d. MMMM yyyy\")}}","visibility":"","type":"text","disableUpdates":false}},{"type":"shape","elementConfiguration":{"binding":"{{Form.EventOccasion}}","visibility":"","type":"text","disableUpdates":false}},{"type":"shape","elementConfiguration":{"binding":"{{UserProfile.Title}}","visibility":"","type":"text","disableUpdates":false}},{"type":"shape","elementConfiguration":{"binding":"{{UserProfile.Name}}","visibility":"","type":"text","disableUpdates":false}},{"type":"shape","elementConfiguration":{"inheritDimensions":"{{InheritDimensions.InheritNone}}","width":"4.61 cm","height":"1.55 cm","image":"{{UserProfile.UnitId.ExtraLogoRef.ImageRightAlignedNegRef.ImageFile}}","visibility":"","type":"image","disableUpdates":false}},{"type":"shape","elementConfiguration":{"binding":"{{UserProfile.UnitId.Logo2}}","visibility":"","type":"text","disableUpdates":false}},{"type":"shape","elementConfiguration":{"binding":"{{UserProfile.UnitId.Logo1PowerPoint}}","visibility":"","type":"text","disableUpdates":false}}],"slideId":"638344221284623770","enableDocumentContentUpdater":false,"version":"2.0"}]]></TemplafySlideTemplateConfiguration>
</file>

<file path=customXml/item4.xml><?xml version="1.0" encoding="utf-8"?>
<TemplafySlideFormConfiguration><![CDATA[{"formFields":[{"required":true,"helpTexts":{},"spacing":{},"shareValue":false,"type":"datePicker","name":"Date","label":"Date"},{"required":false,"placeholder":"","lines":1,"helpTexts":{},"spacing":{},"shareValue":false,"type":"textBox","name":"EventOccasion","label":"Event / Occasion"}],"formDataEntries":[]}]]></TemplafySlideFormConfiguration>
</file>

<file path=customXml/item5.xml><?xml version="1.0" encoding="utf-8"?>
<TemplafySlideTemplateConfiguration><![CDATA[{"slideVersion":1,"isValidatorEnabled":false,"isLocked":false,"elementsMetadata":[],"slideId":"638344221285055523","enableDocumentContentUpdater":false,"version":"2.0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FormConfiguration><![CDATA[{"formFields":[],"formDataEntries":[]}]]></TemplafySlideFormConfiguration>
</file>

<file path=customXml/item8.xml><?xml version="1.0" encoding="utf-8"?>
<TemplafySlideTemplateConfiguration><![CDATA[{"slideVersion":1,"isValidatorEnabled":false,"isLocked":false,"elementsMetadata":[],"slideId":"638344221285091994","enableDocumentContentUpdater":false,"version":"2.0"}]]></TemplafySlideTemplateConfiguration>
</file>

<file path=customXml/item9.xml><?xml version="1.0" encoding="utf-8"?>
<TemplafySlideTemplateConfiguration><![CDATA[{"slideVersion":1,"isValidatorEnabled":false,"isLocked":false,"elementsMetadata":[{"type":"shape","elementConfiguration":{"binding":"{{UserProfile.UnitId.Logo1PowerPoint}}","visibility":"","type":"text","disableUpdates":false}}],"slideId":"638344221285170220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AFC86994-F0FF-421B-841D-005E37E2CB9C}">
  <ds:schemaRefs/>
</ds:datastoreItem>
</file>

<file path=customXml/itemProps10.xml><?xml version="1.0" encoding="utf-8"?>
<ds:datastoreItem xmlns:ds="http://schemas.openxmlformats.org/officeDocument/2006/customXml" ds:itemID="{E6076CFF-B2D0-45B5-8D6B-A70E14E9B3D8}">
  <ds:schemaRefs/>
</ds:datastoreItem>
</file>

<file path=customXml/itemProps2.xml><?xml version="1.0" encoding="utf-8"?>
<ds:datastoreItem xmlns:ds="http://schemas.openxmlformats.org/officeDocument/2006/customXml" ds:itemID="{7DA86E9B-4135-4144-9EBF-FD9F3AFEC348}">
  <ds:schemaRefs/>
</ds:datastoreItem>
</file>

<file path=customXml/itemProps3.xml><?xml version="1.0" encoding="utf-8"?>
<ds:datastoreItem xmlns:ds="http://schemas.openxmlformats.org/officeDocument/2006/customXml" ds:itemID="{B2CA2D4C-0385-4D99-AB8D-7792A88C817E}">
  <ds:schemaRefs/>
</ds:datastoreItem>
</file>

<file path=customXml/itemProps4.xml><?xml version="1.0" encoding="utf-8"?>
<ds:datastoreItem xmlns:ds="http://schemas.openxmlformats.org/officeDocument/2006/customXml" ds:itemID="{7E04581C-D7FD-4482-805D-038A22FDA87B}">
  <ds:schemaRefs/>
</ds:datastoreItem>
</file>

<file path=customXml/itemProps5.xml><?xml version="1.0" encoding="utf-8"?>
<ds:datastoreItem xmlns:ds="http://schemas.openxmlformats.org/officeDocument/2006/customXml" ds:itemID="{3711B4B0-0534-4D87-9554-EE0E3A45C434}">
  <ds:schemaRefs/>
</ds:datastoreItem>
</file>

<file path=customXml/itemProps6.xml><?xml version="1.0" encoding="utf-8"?>
<ds:datastoreItem xmlns:ds="http://schemas.openxmlformats.org/officeDocument/2006/customXml" ds:itemID="{F6BDCACD-D9F5-4F4E-8192-10C1008EFFE8}">
  <ds:schemaRefs/>
</ds:datastoreItem>
</file>

<file path=customXml/itemProps7.xml><?xml version="1.0" encoding="utf-8"?>
<ds:datastoreItem xmlns:ds="http://schemas.openxmlformats.org/officeDocument/2006/customXml" ds:itemID="{065744AD-6466-4C46-AE6F-83D8FBC1C1CF}">
  <ds:schemaRefs/>
</ds:datastoreItem>
</file>

<file path=customXml/itemProps8.xml><?xml version="1.0" encoding="utf-8"?>
<ds:datastoreItem xmlns:ds="http://schemas.openxmlformats.org/officeDocument/2006/customXml" ds:itemID="{D8EFAE61-AC68-4E39-9D00-2ECB552AF7C0}">
  <ds:schemaRefs/>
</ds:datastoreItem>
</file>

<file path=customXml/itemProps9.xml><?xml version="1.0" encoding="utf-8"?>
<ds:datastoreItem xmlns:ds="http://schemas.openxmlformats.org/officeDocument/2006/customXml" ds:itemID="{F6929CAD-9C4B-4C57-B5A5-181E7E3C58CB}">
  <ds:schemaRefs/>
</ds:datastoreItem>
</file>

<file path=docMetadata/LabelInfo.xml><?xml version="1.0" encoding="utf-8"?>
<clbl:labelList xmlns:clbl="http://schemas.microsoft.com/office/2020/mipLabelMetadata">
  <clbl:label id="{61fd1d36-fecb-47ca-b7d7-d0df0370a198}" enabled="0" method="" siteId="{61fd1d36-fecb-47ca-b7d7-d0df0370a19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</Words>
  <Application>Microsoft Macintosh PowerPoint</Application>
  <PresentationFormat>Custom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AU Passata</vt:lpstr>
      <vt:lpstr>AU Passata Light</vt:lpstr>
      <vt:lpstr>Georgia</vt:lpstr>
      <vt:lpstr>Calibri</vt:lpstr>
      <vt:lpstr>AU Peto</vt:lpstr>
      <vt:lpstr>AU 16:9</vt:lpstr>
      <vt:lpstr>Substitution models week 36 recap + paper discussion</vt:lpstr>
      <vt:lpstr>Primate of the  Week</vt:lpstr>
      <vt:lpstr>Nucleotide substitutions </vt:lpstr>
      <vt:lpstr>Substitution models </vt:lpstr>
      <vt:lpstr>Substitution models </vt:lpstr>
      <vt:lpstr>Which model is best</vt:lpstr>
      <vt:lpstr>Likelihood function</vt:lpstr>
      <vt:lpstr>MODELTEST paper</vt:lpstr>
      <vt:lpstr>Tomorrow – MEGA exercises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2025-08-29T12:40:57Z</dcterms:created>
  <dcterms:modified xsi:type="dcterms:W3CDTF">2025-09-02T06:03:52Z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:">
    <vt:lpwstr>omnidocs.com</vt:lpwstr>
  </property>
  <property fmtid="{D5CDD505-2E9C-101B-9397-08002B2CF9AE}" pid="3" name="colorthemechange">
    <vt:lpwstr>true</vt:lpwstr>
  </property>
  <property fmtid="{D5CDD505-2E9C-101B-9397-08002B2CF9AE}" pid="4" name="TemplafyTimeStamp">
    <vt:lpwstr>2023-11-01T07:55:28</vt:lpwstr>
  </property>
  <property fmtid="{D5CDD505-2E9C-101B-9397-08002B2CF9AE}" pid="5" name="TemplafyTenantId">
    <vt:lpwstr>auoffice</vt:lpwstr>
  </property>
  <property fmtid="{D5CDD505-2E9C-101B-9397-08002B2CF9AE}" pid="6" name="TemplafyTemplateId">
    <vt:lpwstr>766163489789838292</vt:lpwstr>
  </property>
  <property fmtid="{D5CDD505-2E9C-101B-9397-08002B2CF9AE}" pid="7" name="TemplafyUserProfileId">
    <vt:lpwstr>1214427275229135070</vt:lpwstr>
  </property>
  <property fmtid="{D5CDD505-2E9C-101B-9397-08002B2CF9AE}" pid="8" name="TemplafyLanguageCode">
    <vt:lpwstr>en-GB</vt:lpwstr>
  </property>
  <property fmtid="{D5CDD505-2E9C-101B-9397-08002B2CF9AE}" pid="9" name="TemplafyFromBlank">
    <vt:bool>false</vt:bool>
  </property>
</Properties>
</file>