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58" r:id="rId5"/>
    <p:sldId id="263" r:id="rId6"/>
    <p:sldId id="265" r:id="rId7"/>
    <p:sldId id="267" r:id="rId8"/>
    <p:sldId id="261" r:id="rId9"/>
    <p:sldId id="266" r:id="rId10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47" autoAdjust="0"/>
    <p:restoredTop sz="94660"/>
  </p:normalViewPr>
  <p:slideViewPr>
    <p:cSldViewPr snapToGrid="0">
      <p:cViewPr varScale="1">
        <p:scale>
          <a:sx n="79" d="100"/>
          <a:sy n="79" d="100"/>
        </p:scale>
        <p:origin x="7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3F7460-931B-4A2D-A308-85061EA3517E}" type="datetimeFigureOut">
              <a:rPr lang="nb-NO" smtClean="0"/>
              <a:t>24.04.2025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F5144-7BAE-4FC5-8C1F-2D07C566220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05199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7EA59-8D6F-FD62-6735-9485AA4E37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6B1537-48FA-1B74-F7C0-55833E645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F0B71-3000-2ECA-AB8B-98FA23831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AEC2-F393-49E6-9D9D-A942C4543987}" type="datetimeFigureOut">
              <a:rPr lang="nb-NO" smtClean="0"/>
              <a:t>24.04.2025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5F7B3-BD5F-9462-9E14-B72512424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199BF-CF6B-BB53-E100-829EB7F32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E6DF-59B0-4EBD-B0BB-A55CF2011A5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73244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29CF7-94EB-77E3-FE4D-BBBA7A60A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321735-1F99-D040-C569-B12403EB1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63DD5-7FE9-CB11-E546-AF750C07A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AEC2-F393-49E6-9D9D-A942C4543987}" type="datetimeFigureOut">
              <a:rPr lang="nb-NO" smtClean="0"/>
              <a:t>24.04.2025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F34C5-FD29-D817-8B8C-C9F7346C9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98097-2352-5EC4-92CA-348FC9198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E6DF-59B0-4EBD-B0BB-A55CF2011A5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92164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39F9BE-6D85-7BD4-2DD1-CA12805BE3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7B8E48-E6E3-BA03-69C8-85488A562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95C60-0457-0D00-194F-46FC28F15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AEC2-F393-49E6-9D9D-A942C4543987}" type="datetimeFigureOut">
              <a:rPr lang="nb-NO" smtClean="0"/>
              <a:t>24.04.2025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0B408-55FF-D044-E36A-2A58A8164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D4369-BD46-CA4E-D014-F315256C4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E6DF-59B0-4EBD-B0BB-A55CF2011A5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44235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13B15-DB9C-FE76-AA07-87E04868A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48218-0F59-65F3-9112-C880D35C7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9F7D8-1364-4ADA-1E22-B2DDF78A1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AEC2-F393-49E6-9D9D-A942C4543987}" type="datetimeFigureOut">
              <a:rPr lang="nb-NO" smtClean="0"/>
              <a:t>24.04.2025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89642-9761-F776-A5E1-3547F166E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437E1-5A63-A265-4148-4360A51B1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E6DF-59B0-4EBD-B0BB-A55CF2011A5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90533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5C37-54FA-4440-9427-DBDF14AE4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6CFD9-8AC3-1607-9336-768846233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AB242-DFC1-D9FE-03AA-B469764BF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AEC2-F393-49E6-9D9D-A942C4543987}" type="datetimeFigureOut">
              <a:rPr lang="nb-NO" smtClean="0"/>
              <a:t>24.04.2025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7553F-CB84-CF17-F7DC-50A9CAA45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6793B-B17D-4C1A-27CC-A4DD9A840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E6DF-59B0-4EBD-B0BB-A55CF2011A5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96851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674A1-C2B2-96FB-5211-E30F293D5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337C7-F033-C623-4687-6B0287237C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8A6F00-6338-9A34-66B5-93A30D721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FE788-0851-1272-9DEC-1856A68B9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AEC2-F393-49E6-9D9D-A942C4543987}" type="datetimeFigureOut">
              <a:rPr lang="nb-NO" smtClean="0"/>
              <a:t>24.04.2025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BEC33A-48EF-EBAA-6E06-D4AD3E25F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EFC4A-CBC6-70A3-58E4-B0D8C1918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E6DF-59B0-4EBD-B0BB-A55CF2011A5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60030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7D641-AC4E-D19E-4A3F-A3117C591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B5287-6D70-0D49-5978-434D25A56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9C62C9-666B-4A04-C0EB-005D2A8F8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CF7721-4A3B-D9C6-F4E4-82B2190CE0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8C4EE3-1C40-39E5-2036-DDDB770A55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F0D97B-3623-35F5-4CE3-4D1860479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AEC2-F393-49E6-9D9D-A942C4543987}" type="datetimeFigureOut">
              <a:rPr lang="nb-NO" smtClean="0"/>
              <a:t>24.04.2025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7BC086-8BD7-CCE7-2430-D5763B553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34FB0B-B34E-BF0C-E980-B26605CD7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E6DF-59B0-4EBD-B0BB-A55CF2011A5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33919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2DE0E-A2CE-CF08-40AA-98D1F6AF2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5CEBBA-DF04-6416-4ACF-446144EFA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AEC2-F393-49E6-9D9D-A942C4543987}" type="datetimeFigureOut">
              <a:rPr lang="nb-NO" smtClean="0"/>
              <a:t>24.04.2025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C5D9E0-BC75-5833-4F54-839A10C60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E3D21F-E936-A180-3345-E8FD44DC9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E6DF-59B0-4EBD-B0BB-A55CF2011A5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03073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064421-A214-C075-0115-572E2BA1B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AEC2-F393-49E6-9D9D-A942C4543987}" type="datetimeFigureOut">
              <a:rPr lang="nb-NO" smtClean="0"/>
              <a:t>24.04.2025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159F66-FBA2-20ED-2E42-43FBF6F04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3C0766-8ECF-C046-52E2-E024FDB97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E6DF-59B0-4EBD-B0BB-A55CF2011A5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65579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BE5B0-0780-B719-424E-FF3330D2C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57402-D502-2D24-0379-E927225E3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AC06B-9EDD-18AA-2BD5-35C1EA32B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C6976-E81A-4623-0F05-DE266F8FE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AEC2-F393-49E6-9D9D-A942C4543987}" type="datetimeFigureOut">
              <a:rPr lang="nb-NO" smtClean="0"/>
              <a:t>24.04.2025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0C101D-BC18-254C-312F-0B92E99CA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FF9F6-3E67-3378-0F08-E1E54CF47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E6DF-59B0-4EBD-B0BB-A55CF2011A5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89382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26E54-F1C4-4F42-60E9-2992A2A91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D5DC57-0378-669D-0BFC-B7091750DC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926750-22B9-C13F-9C37-2E358B220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4A0B4-EE7B-E1F1-8F7A-3CF7E67BA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AEC2-F393-49E6-9D9D-A942C4543987}" type="datetimeFigureOut">
              <a:rPr lang="nb-NO" smtClean="0"/>
              <a:t>24.04.2025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033E2-8E37-D484-314C-622CB65AF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8F097D-6CD3-6DE8-5BAF-8DBD1CE79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E6DF-59B0-4EBD-B0BB-A55CF2011A5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95326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2AF56D-7DA9-E2C4-30F5-2AC02F9D4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FC619-B336-C91E-7169-628C43908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0F695-3211-4A2F-3435-5F254B6A86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45AEC2-F393-49E6-9D9D-A942C4543987}" type="datetimeFigureOut">
              <a:rPr lang="nb-NO" smtClean="0"/>
              <a:t>24.04.2025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3AE39-4598-3D3C-3E7A-06009C9E0B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F780D-31E9-DD3B-ACD8-BF028DBBB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EAE6DF-59B0-4EBD-B0BB-A55CF2011A5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57949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BjarneHelgesen/PythonForTestere" TargetMode="External"/><Relationship Id="rId5" Type="http://schemas.openxmlformats.org/officeDocument/2006/relationships/hyperlink" Target="https://www.python.org/downloads/release/python-3132/" TargetMode="External"/><Relationship Id="rId4" Type="http://schemas.openxmlformats.org/officeDocument/2006/relationships/hyperlink" Target="https://git-scm.com/download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F0087D53-9295-4463-AAE4-D5C626046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9B26AC-D615-D569-EEED-F99D499BA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4501453"/>
            <a:ext cx="10909640" cy="1065836"/>
          </a:xfrm>
        </p:spPr>
        <p:txBody>
          <a:bodyPr anchor="ctr">
            <a:normAutofit/>
          </a:bodyPr>
          <a:lstStyle/>
          <a:p>
            <a:r>
              <a:rPr lang="en-US" sz="6600" dirty="0"/>
              <a:t>Python for Testers</a:t>
            </a:r>
            <a:endParaRPr lang="nb-NO" sz="6600" dirty="0"/>
          </a:p>
        </p:txBody>
      </p:sp>
      <p:pic>
        <p:nvPicPr>
          <p:cNvPr id="1026" name="Picture 2" descr="Python (programming language) - Wikipedia">
            <a:extLst>
              <a:ext uri="{FF2B5EF4-FFF2-40B4-BE49-F238E27FC236}">
                <a16:creationId xmlns:a16="http://schemas.microsoft.com/office/drawing/2014/main" id="{BDA9C57D-CFA8-D783-E57F-B8BD491EDC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10" b="13999"/>
          <a:stretch/>
        </p:blipFill>
        <p:spPr bwMode="auto">
          <a:xfrm>
            <a:off x="1111139" y="320040"/>
            <a:ext cx="4032218" cy="3895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elgesen Software&#10;">
            <a:extLst>
              <a:ext uri="{FF2B5EF4-FFF2-40B4-BE49-F238E27FC236}">
                <a16:creationId xmlns:a16="http://schemas.microsoft.com/office/drawing/2014/main" id="{7E188133-5BF9-876B-F1EA-C3C4BA7C06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417" y="320040"/>
            <a:ext cx="1717104" cy="1717104"/>
          </a:xfrm>
          <a:prstGeom prst="rect">
            <a:avLst/>
          </a:prstGeom>
        </p:spPr>
      </p:pic>
      <p:sp>
        <p:nvSpPr>
          <p:cNvPr id="1038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559435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33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red and white logo&#10;&#10;AI-generated content may be incorrect.">
            <a:extLst>
              <a:ext uri="{FF2B5EF4-FFF2-40B4-BE49-F238E27FC236}">
                <a16:creationId xmlns:a16="http://schemas.microsoft.com/office/drawing/2014/main" id="{A0EA754E-A811-F6CD-E4A6-E08635C0B49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0" y="-18050"/>
            <a:ext cx="11236432" cy="68760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CE2C50-5942-93D2-DC55-65395276D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setup</a:t>
            </a:r>
            <a:endParaRPr lang="nb-NO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C011A38-B5BC-0C39-F1AC-F0E4812BF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228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Visual Studio Code: </a:t>
            </a:r>
            <a:r>
              <a:rPr lang="en-US" dirty="0">
                <a:hlinkClick r:id="rId3"/>
              </a:rPr>
              <a:t>https://code.visualstudio.com/download</a:t>
            </a:r>
            <a:endParaRPr lang="en-US" dirty="0"/>
          </a:p>
          <a:p>
            <a:r>
              <a:rPr lang="en-US" dirty="0"/>
              <a:t>GIT: </a:t>
            </a:r>
            <a:r>
              <a:rPr lang="en-US" dirty="0">
                <a:hlinkClick r:id="rId4"/>
              </a:rPr>
              <a:t>https://git-scm.com/downloads</a:t>
            </a:r>
            <a:endParaRPr lang="en-US" dirty="0"/>
          </a:p>
          <a:p>
            <a:r>
              <a:rPr lang="en-US" dirty="0"/>
              <a:t>Python: </a:t>
            </a:r>
            <a:r>
              <a:rPr lang="en-US" dirty="0">
                <a:hlinkClick r:id="rId5"/>
              </a:rPr>
              <a:t>https://www.python.org/downloads/release/python-3132/</a:t>
            </a:r>
            <a:endParaRPr lang="en-US" dirty="0"/>
          </a:p>
          <a:p>
            <a:endParaRPr lang="en-US" dirty="0"/>
          </a:p>
          <a:p>
            <a:r>
              <a:rPr lang="nb-NO" dirty="0" err="1"/>
              <a:t>Github</a:t>
            </a:r>
            <a:r>
              <a:rPr lang="nb-NO" dirty="0"/>
              <a:t>: </a:t>
            </a:r>
            <a:r>
              <a:rPr lang="nb-NO" dirty="0">
                <a:hlinkClick r:id="rId6"/>
              </a:rPr>
              <a:t>https://github.com/BjarneHelgesen/PythonForTestere</a:t>
            </a: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 err="1"/>
              <a:t>git</a:t>
            </a:r>
            <a:r>
              <a:rPr lang="nb-NO" dirty="0"/>
              <a:t> </a:t>
            </a:r>
            <a:r>
              <a:rPr lang="nb-NO" dirty="0" err="1"/>
              <a:t>clone</a:t>
            </a:r>
            <a:r>
              <a:rPr lang="nb-NO" dirty="0"/>
              <a:t> </a:t>
            </a:r>
            <a:r>
              <a:rPr lang="nb-NO" dirty="0">
                <a:hlinkClick r:id="rId6"/>
              </a:rPr>
              <a:t>https://github.com/BjarneHelgesen/PythonForTestere</a:t>
            </a:r>
            <a:r>
              <a:rPr lang="nb-NO" dirty="0"/>
              <a:t> </a:t>
            </a:r>
          </a:p>
          <a:p>
            <a:pPr marL="0" indent="0">
              <a:buNone/>
            </a:pPr>
            <a:r>
              <a:rPr lang="nb-NO" dirty="0"/>
              <a:t>to a </a:t>
            </a:r>
            <a:r>
              <a:rPr lang="nb-NO" dirty="0" err="1"/>
              <a:t>source</a:t>
            </a:r>
            <a:r>
              <a:rPr lang="nb-NO" dirty="0"/>
              <a:t> folder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89245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38F21-686F-72BE-768B-81EFF3B5C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plugins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E41DD-340B-F3FA-46F1-459C1CF46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D046F4-9372-07BC-BBDB-AA82E97AB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61624"/>
            <a:ext cx="6438105" cy="37347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E6C8F8-FF12-5FC0-D471-D4FB99551E6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6129" b="29106"/>
          <a:stretch/>
        </p:blipFill>
        <p:spPr>
          <a:xfrm>
            <a:off x="7058514" y="1561624"/>
            <a:ext cx="4904886" cy="373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387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D858D4-03F5-5307-D178-EC41A5AA5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dirty="0"/>
              <a:t>Ambition level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06AC4-0294-59A7-6C6A-1CCDC97A5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Write basic Python code</a:t>
            </a:r>
          </a:p>
          <a:p>
            <a:pPr marL="0" indent="0">
              <a:buNone/>
            </a:pPr>
            <a:r>
              <a:rPr lang="en-US" sz="2000" dirty="0"/>
              <a:t>Understand basic Python code</a:t>
            </a:r>
          </a:p>
          <a:p>
            <a:pPr marL="0" indent="0">
              <a:buNone/>
            </a:pPr>
            <a:r>
              <a:rPr lang="en-US" sz="2000" dirty="0"/>
              <a:t>Understand what Python can be used for and focus on how to use it for testing. 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We will use </a:t>
            </a:r>
            <a:r>
              <a:rPr lang="en-US" sz="2000" u="sng" dirty="0"/>
              <a:t>procedural </a:t>
            </a:r>
            <a:r>
              <a:rPr lang="en-US" sz="2000" dirty="0"/>
              <a:t>Python.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Metaprogramming, Object oriented and Functional Python are for more advanced classes. </a:t>
            </a:r>
            <a:endParaRPr lang="nb-NO" sz="2000" dirty="0"/>
          </a:p>
        </p:txBody>
      </p:sp>
      <p:pic>
        <p:nvPicPr>
          <p:cNvPr id="5" name="Picture 4" descr="A snake against a black background">
            <a:extLst>
              <a:ext uri="{FF2B5EF4-FFF2-40B4-BE49-F238E27FC236}">
                <a16:creationId xmlns:a16="http://schemas.microsoft.com/office/drawing/2014/main" id="{3CF56271-43C3-5C1E-FE6D-A9FAD152FC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797" r="17296" b="-2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16984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Dive into Python Implementation">
            <a:extLst>
              <a:ext uri="{FF2B5EF4-FFF2-40B4-BE49-F238E27FC236}">
                <a16:creationId xmlns:a16="http://schemas.microsoft.com/office/drawing/2014/main" id="{DDAE8CC6-7359-AFB2-74BC-5202C99E0D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41ABA3-D22B-031D-713E-4ED0BFF4C119}"/>
              </a:ext>
            </a:extLst>
          </p:cNvPr>
          <p:cNvSpPr txBox="1"/>
          <p:nvPr/>
        </p:nvSpPr>
        <p:spPr>
          <a:xfrm>
            <a:off x="4158675" y="451412"/>
            <a:ext cx="3874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Ready to dive in?</a:t>
            </a:r>
            <a:endParaRPr lang="nb-NO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873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7A036-87BA-6A9D-2094-382D52FED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built-in types	</a:t>
            </a:r>
            <a:endParaRPr lang="nb-NO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BEF3E81-341E-4BC3-885E-A448CF90D2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041552"/>
              </p:ext>
            </p:extLst>
          </p:nvPr>
        </p:nvGraphicFramePr>
        <p:xfrm>
          <a:off x="838200" y="1425721"/>
          <a:ext cx="10515600" cy="48246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95490905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842441"/>
                    </a:ext>
                  </a:extLst>
                </a:gridCol>
              </a:tblGrid>
              <a:tr h="747763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815524"/>
                  </a:ext>
                </a:extLst>
              </a:tr>
              <a:tr h="1290659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Whole numbers, positive, zero or negative.  E.g. 1, 5, -2, -2012302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211853"/>
                  </a:ext>
                </a:extLst>
              </a:tr>
              <a:tr h="1290659"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 number. E.g.  3.14159265, 100000000000, 0.000000007 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599035"/>
                  </a:ext>
                </a:extLst>
              </a:tr>
              <a:tr h="747763"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Characters. E.g. “Python for Testers”, 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258102"/>
                  </a:ext>
                </a:extLst>
              </a:tr>
              <a:tr h="747763">
                <a:tc>
                  <a:txBody>
                    <a:bodyPr/>
                    <a:lstStyle/>
                    <a:p>
                      <a:r>
                        <a:rPr lang="en-US" dirty="0"/>
                        <a:t>bool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or False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415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3468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C9490-F1C1-E1A8-9910-3B7FDF2315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DC623-6C6E-635B-2112-37BD214F1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math operators	</a:t>
            </a:r>
            <a:endParaRPr lang="nb-NO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B1FF089-7E38-E8B9-892F-6EE69D2BC6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308618"/>
              </p:ext>
            </p:extLst>
          </p:nvPr>
        </p:nvGraphicFramePr>
        <p:xfrm>
          <a:off x="838200" y="1297878"/>
          <a:ext cx="10515600" cy="3862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95490905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842441"/>
                    </a:ext>
                  </a:extLst>
                </a:gridCol>
              </a:tblGrid>
              <a:tr h="64749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815524"/>
                  </a:ext>
                </a:extLst>
              </a:tr>
              <a:tr h="67051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Multiply, e.g. 10 * 1.2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211853"/>
                  </a:ext>
                </a:extLst>
              </a:tr>
              <a:tr h="601884"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Divide, e.g. 1 / 5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599035"/>
                  </a:ext>
                </a:extLst>
              </a:tr>
              <a:tr h="64749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Add, e.g. 1 + 1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258102"/>
                  </a:ext>
                </a:extLst>
              </a:tr>
              <a:tr h="64749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Subtract e.g. 8 – 2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415137"/>
                  </a:ext>
                </a:extLst>
              </a:tr>
              <a:tr h="647490"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Modulus, e.g. 17 % 2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745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9986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2D2138FC-E075-212C-33F4-354FFF29BE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84" r="43557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0E0F00-D76A-A8A1-6440-F78026928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/>
              <a:t>Unit tests - code that tests code</a:t>
            </a:r>
            <a:endParaRPr lang="nb-NO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EA8FC-8449-35AA-0FCA-7A0E8612C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r>
              <a:rPr lang="en-US" sz="2000"/>
              <a:t>Reading unit tests show how the code is supposed to work. It is documentation in code. </a:t>
            </a:r>
          </a:p>
          <a:p>
            <a:r>
              <a:rPr lang="en-US" sz="2000"/>
              <a:t>Helps design code with low coupling, e.g. combined with test-driven development, TDD</a:t>
            </a:r>
          </a:p>
          <a:p>
            <a:r>
              <a:rPr lang="en-US" sz="2000"/>
              <a:t>Catches regressions</a:t>
            </a:r>
          </a:p>
        </p:txBody>
      </p:sp>
    </p:spTree>
    <p:extLst>
      <p:ext uri="{BB962C8B-B14F-4D97-AF65-F5344CB8AC3E}">
        <p14:creationId xmlns:p14="http://schemas.microsoft.com/office/powerpoint/2010/main" val="583116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2178C-4D73-B110-C1AC-9A4C077F2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9EDA0-0DF6-3659-3D8F-258115F00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Convert miles to km</a:t>
            </a:r>
          </a:p>
          <a:p>
            <a:pPr marL="0" indent="0">
              <a:buNone/>
            </a:pPr>
            <a:r>
              <a:rPr lang="en-US" dirty="0"/>
              <a:t>1 mile is 1.6 km.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Remember unit test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13265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1281</TotalTime>
  <Words>294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Python for Testers</vt:lpstr>
      <vt:lpstr>Basic setup</vt:lpstr>
      <vt:lpstr>Install plugins</vt:lpstr>
      <vt:lpstr>Ambition level</vt:lpstr>
      <vt:lpstr>PowerPoint Presentation</vt:lpstr>
      <vt:lpstr>Basic built-in types </vt:lpstr>
      <vt:lpstr>Basic math operators </vt:lpstr>
      <vt:lpstr>Unit tests - code that tests code</vt:lpstr>
      <vt:lpstr>Exercise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Bjarne Helgesen</dc:creator>
  <cp:lastModifiedBy>Bjarne Helgesen</cp:lastModifiedBy>
  <cp:revision>6</cp:revision>
  <dcterms:created xsi:type="dcterms:W3CDTF">2025-02-23T22:17:13Z</dcterms:created>
  <dcterms:modified xsi:type="dcterms:W3CDTF">2025-04-24T20:35:51Z</dcterms:modified>
</cp:coreProperties>
</file>