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63" r:id="rId6"/>
    <p:sldId id="265" r:id="rId7"/>
    <p:sldId id="267" r:id="rId8"/>
    <p:sldId id="261" r:id="rId9"/>
    <p:sldId id="266" r:id="rId10"/>
    <p:sldId id="269" r:id="rId11"/>
    <p:sldId id="268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7460-931B-4A2D-A308-85061EA3517E}" type="datetimeFigureOut">
              <a:rPr lang="nb-NO" smtClean="0"/>
              <a:t>28.04.2025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F5144-7BAE-4FC5-8C1F-2D07C566220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519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A59-8D6F-FD62-6735-9485AA4E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B1537-48FA-1B74-F7C0-55833E64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0B71-3000-2ECA-AB8B-98FA2383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28.04.2025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F7B3-BD5F-9462-9E14-B7251242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99BF-CF6B-BB53-E100-829EB7F3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32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9CF7-94EB-77E3-FE4D-BBBA7A60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21735-1F99-D040-C569-B12403EB1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3DD5-7FE9-CB11-E546-AF750C07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28.04.2025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34C5-FD29-D817-8B8C-C9F7346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8097-2352-5EC4-92CA-348FC919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1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9F9BE-6D85-7BD4-2DD1-CA12805BE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8E48-E6E3-BA03-69C8-85488A56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5C60-0457-0D00-194F-46FC28F1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28.04.2025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B408-55FF-D044-E36A-2A58A816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4369-BD46-CA4E-D014-F315256C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2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3B15-DB9C-FE76-AA07-87E04868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8218-0F59-65F3-9112-C880D35C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F7D8-1364-4ADA-1E22-B2DDF78A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28.04.2025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9642-9761-F776-A5E1-3547F166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37E1-5A63-A265-4148-4360A51B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053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C37-54FA-4440-9427-DBDF14A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CFD9-8AC3-1607-9336-76884623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B242-DFC1-D9FE-03AA-B469764B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28.04.2025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553F-CB84-CF17-F7DC-50A9CAA4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793B-B17D-4C1A-27CC-A4DD9A84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85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74A1-C2B2-96FB-5211-E30F293D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C7-F033-C623-4687-6B028723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A6F00-6338-9A34-66B5-93A30D72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788-0851-1272-9DEC-1856A68B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28.04.2025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C33A-48EF-EBAA-6E06-D4AD3E25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FC4A-CBC6-70A3-58E4-B0D8C191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003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D641-AC4E-D19E-4A3F-A3117C59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5287-6D70-0D49-5978-434D25A5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C62C9-666B-4A04-C0EB-005D2A8F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F7721-4A3B-D9C6-F4E4-82B2190CE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C4EE3-1C40-39E5-2036-DDDB770A5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0D97B-3623-35F5-4CE3-4D186047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28.04.2025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BC086-8BD7-CCE7-2430-D5763B5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4FB0B-B34E-BF0C-E980-B26605CD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39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E0E-A2CE-CF08-40AA-98D1F6AF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CEBBA-DF04-6416-4ACF-446144EF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28.04.2025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5D9E0-BC75-5833-4F54-839A10C6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3D21F-E936-A180-3345-E8FD44DC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0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64421-A214-C075-0115-572E2BA1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28.04.2025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59F66-FBA2-20ED-2E42-43FBF6F0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C0766-8ECF-C046-52E2-E024FDB9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55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E5B0-0780-B719-424E-FF3330D2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7402-D502-2D24-0379-E927225E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AC06B-9EDD-18AA-2BD5-35C1EA32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6976-E81A-4623-0F05-DE266F8F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28.04.2025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101D-BC18-254C-312F-0B92E99C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F9F6-3E67-3378-0F08-E1E54CF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93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6E54-F1C4-4F42-60E9-2992A2A9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5DC57-0378-669D-0BFC-B7091750D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26750-22B9-C13F-9C37-2E358B220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A0B4-EE7B-E1F1-8F7A-3CF7E67B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28.04.2025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033E2-8E37-D484-314C-622CB65A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097D-6CD3-6DE8-5BAF-8DBD1CE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53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AF56D-7DA9-E2C4-30F5-2AC02F9D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C619-B336-C91E-7169-628C4390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F695-3211-4A2F-3435-5F254B6A8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5AEC2-F393-49E6-9D9D-A942C4543987}" type="datetimeFigureOut">
              <a:rPr lang="nb-NO" smtClean="0"/>
              <a:t>28.04.2025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AE39-4598-3D3C-3E7A-06009C9E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780D-31E9-DD3B-ACD8-BF028DBB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79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jarneHelgesen/PythonForTestere" TargetMode="External"/><Relationship Id="rId5" Type="http://schemas.openxmlformats.org/officeDocument/2006/relationships/hyperlink" Target="https://www.python.org/downloads/release/python-3132/" TargetMode="Externa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B26AC-D615-D569-EEED-F99D499B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6600" dirty="0"/>
              <a:t>Python for Testers</a:t>
            </a:r>
            <a:endParaRPr lang="nb-NO" sz="6600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BDA9C57D-CFA8-D783-E57F-B8BD491ED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0" b="13999"/>
          <a:stretch/>
        </p:blipFill>
        <p:spPr bwMode="auto">
          <a:xfrm>
            <a:off x="1111139" y="320040"/>
            <a:ext cx="4032218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elgesen Software&#10;">
            <a:extLst>
              <a:ext uri="{FF2B5EF4-FFF2-40B4-BE49-F238E27FC236}">
                <a16:creationId xmlns:a16="http://schemas.microsoft.com/office/drawing/2014/main" id="{7E188133-5BF9-876B-F1EA-C3C4BA7C0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17" y="320040"/>
            <a:ext cx="1717104" cy="1717104"/>
          </a:xfrm>
          <a:prstGeom prst="rect">
            <a:avLst/>
          </a:prstGeom>
        </p:spPr>
      </p:pic>
      <p:sp>
        <p:nvSpPr>
          <p:cNvPr id="103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80C6-0EBE-DDFD-330E-48D85908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(TDD)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E65D-99DA-8332-0086-736C739CA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a simple unit test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test fails</a:t>
            </a:r>
          </a:p>
          <a:p>
            <a:pPr marL="514350" indent="-514350">
              <a:buAutoNum type="arabicPeriod"/>
            </a:pPr>
            <a:r>
              <a:rPr lang="nb-NO" dirty="0" err="1"/>
              <a:t>Implement</a:t>
            </a:r>
            <a:r>
              <a:rPr lang="nb-NO" dirty="0"/>
              <a:t> just </a:t>
            </a:r>
            <a:r>
              <a:rPr lang="nb-NO" dirty="0" err="1"/>
              <a:t>enough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to make </a:t>
            </a:r>
            <a:r>
              <a:rPr lang="nb-NO" dirty="0" err="1"/>
              <a:t>the</a:t>
            </a:r>
            <a:r>
              <a:rPr lang="nb-NO" dirty="0"/>
              <a:t> test pass</a:t>
            </a:r>
          </a:p>
          <a:p>
            <a:pPr marL="514350" indent="-514350">
              <a:buAutoNum type="arabicPeriod"/>
            </a:pPr>
            <a:r>
              <a:rPr lang="nb-NO" dirty="0" err="1"/>
              <a:t>Refactor</a:t>
            </a:r>
            <a:endParaRPr lang="nb-NO" dirty="0"/>
          </a:p>
          <a:p>
            <a:pPr marL="514350" indent="-514350">
              <a:buAutoNum type="arabicPeriod"/>
            </a:pPr>
            <a:r>
              <a:rPr lang="nb-NO" dirty="0" err="1"/>
              <a:t>Repeat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378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8DC0-1E08-9444-3721-1F1F8FF0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Exercise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C614-4CCB-8569-6384-1117DD37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a function that accepts an age and returns the following:</a:t>
            </a:r>
          </a:p>
          <a:p>
            <a:r>
              <a:rPr lang="en-US" dirty="0"/>
              <a:t>age &lt; 0 : “Error”</a:t>
            </a:r>
          </a:p>
          <a:p>
            <a:r>
              <a:rPr lang="en-US" dirty="0"/>
              <a:t>age == 0 “Home”</a:t>
            </a:r>
          </a:p>
          <a:p>
            <a:r>
              <a:rPr lang="en-US" dirty="0"/>
              <a:t>age 1-5: “</a:t>
            </a:r>
            <a:r>
              <a:rPr lang="en-US" dirty="0" err="1"/>
              <a:t>Kindergarden</a:t>
            </a:r>
            <a:r>
              <a:rPr lang="en-US" dirty="0"/>
              <a:t>”</a:t>
            </a:r>
          </a:p>
          <a:p>
            <a:r>
              <a:rPr lang="en-US" dirty="0"/>
              <a:t>age 6-15: “School”</a:t>
            </a:r>
          </a:p>
          <a:p>
            <a:r>
              <a:rPr lang="en-US" dirty="0"/>
              <a:t>age 16-18: “College”</a:t>
            </a:r>
          </a:p>
          <a:p>
            <a:r>
              <a:rPr lang="en-US" dirty="0"/>
              <a:t>age &gt; 18: “Work or university”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completing the function using TDD, accept user input and write the result.</a:t>
            </a:r>
          </a:p>
          <a:p>
            <a:endParaRPr lang="en-US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188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and white logo&#10;&#10;AI-generated content may be incorrect.">
            <a:extLst>
              <a:ext uri="{FF2B5EF4-FFF2-40B4-BE49-F238E27FC236}">
                <a16:creationId xmlns:a16="http://schemas.microsoft.com/office/drawing/2014/main" id="{A0EA754E-A811-F6CD-E4A6-E08635C0B4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0" y="-18050"/>
            <a:ext cx="11236432" cy="687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E2C50-5942-93D2-DC55-6539527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  <a:endParaRPr lang="nb-N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011A38-B5BC-0C39-F1AC-F0E4812B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Visual Studio Code: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GIT: </a:t>
            </a:r>
            <a:r>
              <a:rPr lang="en-US" dirty="0">
                <a:hlinkClick r:id="rId4"/>
              </a:rPr>
              <a:t>https://git-scm.com/downloads</a:t>
            </a:r>
            <a:endParaRPr lang="en-US" dirty="0"/>
          </a:p>
          <a:p>
            <a:r>
              <a:rPr lang="en-US" dirty="0"/>
              <a:t>Python: </a:t>
            </a:r>
            <a:r>
              <a:rPr lang="en-US" dirty="0">
                <a:hlinkClick r:id="rId5"/>
              </a:rPr>
              <a:t>https://www.python.org/downloads/release/python-3132/</a:t>
            </a:r>
            <a:endParaRPr lang="en-US" dirty="0"/>
          </a:p>
          <a:p>
            <a:endParaRPr lang="en-US" dirty="0"/>
          </a:p>
          <a:p>
            <a:r>
              <a:rPr lang="nb-NO" dirty="0" err="1"/>
              <a:t>Github</a:t>
            </a:r>
            <a:r>
              <a:rPr lang="nb-NO" dirty="0"/>
              <a:t>: </a:t>
            </a:r>
            <a:r>
              <a:rPr lang="nb-NO" dirty="0">
                <a:hlinkClick r:id="rId6"/>
              </a:rPr>
              <a:t>https://github.com/BjarneHelgesen/PythonForTestere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>
                <a:hlinkClick r:id="rId6"/>
              </a:rPr>
              <a:t>https://github.com/BjarneHelgesen/PythonForTestere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to a </a:t>
            </a:r>
            <a:r>
              <a:rPr lang="nb-NO" dirty="0" err="1"/>
              <a:t>source</a:t>
            </a:r>
            <a:r>
              <a:rPr lang="nb-NO" dirty="0"/>
              <a:t> folder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924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8F21-686F-72BE-768B-81EFF3B5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plugins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41DD-340B-F3FA-46F1-459C1CF4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046F4-9372-07BC-BBDB-AA82E97A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1624"/>
            <a:ext cx="6438105" cy="3734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6C8F8-FF12-5FC0-D471-D4FB99551E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129" b="29106"/>
          <a:stretch/>
        </p:blipFill>
        <p:spPr>
          <a:xfrm>
            <a:off x="7058514" y="1561624"/>
            <a:ext cx="4904886" cy="37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58D4-03F5-5307-D178-EC41A5AA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Ambition level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6AC4-0294-59A7-6C6A-1CCDC97A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Write basic Python code</a:t>
            </a:r>
          </a:p>
          <a:p>
            <a:pPr marL="0" indent="0">
              <a:buNone/>
            </a:pPr>
            <a:r>
              <a:rPr lang="en-US" sz="2000" dirty="0"/>
              <a:t>Understand basic Python code</a:t>
            </a:r>
          </a:p>
          <a:p>
            <a:pPr marL="0" indent="0">
              <a:buNone/>
            </a:pPr>
            <a:r>
              <a:rPr lang="en-US" sz="2000" dirty="0"/>
              <a:t>Understand what Python can be used for and focus on how to use it for testing.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use </a:t>
            </a:r>
            <a:r>
              <a:rPr lang="en-US" sz="2000" u="sng" dirty="0"/>
              <a:t>procedural </a:t>
            </a:r>
            <a:r>
              <a:rPr lang="en-US" sz="2000" dirty="0"/>
              <a:t>Python.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Metaprogramming, Object oriented and Functional Python are for more advanced classes. </a:t>
            </a:r>
            <a:endParaRPr lang="nb-NO" sz="2000" dirty="0"/>
          </a:p>
        </p:txBody>
      </p:sp>
      <p:pic>
        <p:nvPicPr>
          <p:cNvPr id="5" name="Picture 4" descr="A snake against a black background">
            <a:extLst>
              <a:ext uri="{FF2B5EF4-FFF2-40B4-BE49-F238E27FC236}">
                <a16:creationId xmlns:a16="http://schemas.microsoft.com/office/drawing/2014/main" id="{3CF56271-43C3-5C1E-FE6D-A9FAD152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97" r="17296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698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ve into Python Implementation">
            <a:extLst>
              <a:ext uri="{FF2B5EF4-FFF2-40B4-BE49-F238E27FC236}">
                <a16:creationId xmlns:a16="http://schemas.microsoft.com/office/drawing/2014/main" id="{DDAE8CC6-7359-AFB2-74BC-5202C99E0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41ABA3-D22B-031D-713E-4ED0BFF4C119}"/>
              </a:ext>
            </a:extLst>
          </p:cNvPr>
          <p:cNvSpPr txBox="1"/>
          <p:nvPr/>
        </p:nvSpPr>
        <p:spPr>
          <a:xfrm>
            <a:off x="4158675" y="451412"/>
            <a:ext cx="3874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Ready to dive in?</a:t>
            </a:r>
            <a:endParaRPr lang="nb-NO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7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A036-87BA-6A9D-2094-382D52FE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built-in types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EF3E81-341E-4BC3-885E-A448CF90D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41552"/>
              </p:ext>
            </p:extLst>
          </p:nvPr>
        </p:nvGraphicFramePr>
        <p:xfrm>
          <a:off x="838200" y="1425721"/>
          <a:ext cx="10515600" cy="482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numbers, positive, zero or negative.  E.g. 1, 5, -2, -2012302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number. E.g.  3.14159265, 100000000000, 0.000000007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Characters. E.g. “Python for Testers”,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or False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9490-F1C1-E1A8-9910-3B7FDF23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C623-6C6E-635B-2112-37BD214F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1FF089-7E38-E8B9-892F-6EE69D2BC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08618"/>
              </p:ext>
            </p:extLst>
          </p:nvPr>
        </p:nvGraphicFramePr>
        <p:xfrm>
          <a:off x="838200" y="1297878"/>
          <a:ext cx="10515600" cy="38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67051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Multiply, e.g. 10 * 1.2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601884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Divide, e.g. 1 / 5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e.g. 1 + 1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e.g. 8 –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Modulus, e.g. 17 %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8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D2138FC-E075-212C-33F4-354FFF29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E0F00-D76A-A8A1-6440-F7802692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Unit tests - code that tests code</a:t>
            </a:r>
            <a:endParaRPr lang="nb-NO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A8FC-8449-35AA-0FCA-7A0E8612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Reading unit tests show how the code is supposed to work. It is documentation in code. </a:t>
            </a:r>
          </a:p>
          <a:p>
            <a:r>
              <a:rPr lang="en-US" sz="2000"/>
              <a:t>Helps design code with low coupling, e.g. combined with test-driven development, TDD</a:t>
            </a:r>
          </a:p>
          <a:p>
            <a:r>
              <a:rPr lang="en-US" sz="2000"/>
              <a:t>Catches regressions</a:t>
            </a:r>
          </a:p>
        </p:txBody>
      </p:sp>
    </p:spTree>
    <p:extLst>
      <p:ext uri="{BB962C8B-B14F-4D97-AF65-F5344CB8AC3E}">
        <p14:creationId xmlns:p14="http://schemas.microsoft.com/office/powerpoint/2010/main" val="5831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178C-4D73-B110-C1AC-9A4C077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EDA0-0DF6-3659-3D8F-258115F0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 miles to km</a:t>
            </a:r>
          </a:p>
          <a:p>
            <a:pPr marL="0" indent="0">
              <a:buNone/>
            </a:pPr>
            <a:r>
              <a:rPr lang="en-US" dirty="0"/>
              <a:t>1 mile is 1.6 km.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unit test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326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390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Python for Testers</vt:lpstr>
      <vt:lpstr>Basic setup</vt:lpstr>
      <vt:lpstr>Install plugins</vt:lpstr>
      <vt:lpstr>Ambition level</vt:lpstr>
      <vt:lpstr>PowerPoint Presentation</vt:lpstr>
      <vt:lpstr>Basic built-in types </vt:lpstr>
      <vt:lpstr>Basic math operators </vt:lpstr>
      <vt:lpstr>Unit tests - code that tests code</vt:lpstr>
      <vt:lpstr>Exercise 1</vt:lpstr>
      <vt:lpstr>Test Driven Development (TDD)</vt:lpstr>
      <vt:lpstr>TDD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Bjarne Helgesen</dc:creator>
  <cp:lastModifiedBy>Bjarne Helgesen</cp:lastModifiedBy>
  <cp:revision>7</cp:revision>
  <dcterms:created xsi:type="dcterms:W3CDTF">2025-02-23T22:17:13Z</dcterms:created>
  <dcterms:modified xsi:type="dcterms:W3CDTF">2025-04-28T20:30:38Z</dcterms:modified>
</cp:coreProperties>
</file>