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75" d="100"/>
          <a:sy n="75" d="100"/>
        </p:scale>
        <p:origin x="96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234C-A879-4FAD-A7C3-8C529C0CD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B, C, C with classes, C++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F2D7B-CDB8-4B53-A76F-3A3487352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784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904D-541B-4E75-8597-83998E6C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	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A2E3-B013-44F7-8378-4738F8100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types (int, char, float, double and pointers). Void is a “no value” type. Use it for both function parameters, return types and variables. </a:t>
            </a:r>
            <a:endParaRPr lang="nb-NO" dirty="0"/>
          </a:p>
          <a:p>
            <a:r>
              <a:rPr lang="en-US" dirty="0"/>
              <a:t>Data of different types are semi-interchangeable</a:t>
            </a:r>
          </a:p>
        </p:txBody>
      </p:sp>
    </p:spTree>
    <p:extLst>
      <p:ext uri="{BB962C8B-B14F-4D97-AF65-F5344CB8AC3E}">
        <p14:creationId xmlns:p14="http://schemas.microsoft.com/office/powerpoint/2010/main" val="33924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7C63-688C-4E6D-87E4-51EE5F6A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2660-B3E2-47CB-A3AA-11C3B9A5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B, local variables are put in consecutive memory</a:t>
            </a:r>
          </a:p>
          <a:p>
            <a:r>
              <a:rPr lang="en-US" dirty="0"/>
              <a:t>There are no gaps, since all variables are a full word</a:t>
            </a:r>
          </a:p>
          <a:p>
            <a:r>
              <a:rPr lang="en-US" dirty="0"/>
              <a:t>In C/C++, there may or may not be gaps. Unless specified, the insertions of gaps is undefined behavior. </a:t>
            </a:r>
          </a:p>
          <a:p>
            <a:r>
              <a:rPr lang="en-US" dirty="0"/>
              <a:t>A </a:t>
            </a:r>
            <a:r>
              <a:rPr lang="en-US" b="1" dirty="0"/>
              <a:t>pointer </a:t>
            </a:r>
            <a:r>
              <a:rPr lang="en-US" dirty="0"/>
              <a:t>is a memory address, indicating.</a:t>
            </a:r>
          </a:p>
          <a:p>
            <a:r>
              <a:rPr lang="en-US" dirty="0"/>
              <a:t>The address of a variable can be retrieved with ampersand. </a:t>
            </a:r>
          </a:p>
          <a:p>
            <a:pPr lvl="1"/>
            <a:r>
              <a:rPr lang="en-US" dirty="0"/>
              <a:t>&amp;var is the memory address of the variable var</a:t>
            </a:r>
          </a:p>
          <a:p>
            <a:pPr lvl="1"/>
            <a:endParaRPr lang="en-US" dirty="0"/>
          </a:p>
          <a:p>
            <a:r>
              <a:rPr lang="en-US" dirty="0"/>
              <a:t>Strings are implemented as pointers to the first character in </a:t>
            </a:r>
            <a:r>
              <a:rPr lang="en-US"/>
              <a:t>the string.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2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DFF2-06FE-4475-ABA4-2DC6BCCA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Utvikling</a:t>
            </a:r>
            <a:r>
              <a:rPr lang="en-US" dirty="0"/>
              <a:t> av </a:t>
            </a:r>
            <a:r>
              <a:rPr lang="en-US" dirty="0" err="1"/>
              <a:t>språket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5732-1EEB-4571-9993-DF3B186D1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				</a:t>
            </a:r>
          </a:p>
          <a:p>
            <a:r>
              <a:rPr lang="en-US" dirty="0"/>
              <a:t>C				</a:t>
            </a:r>
          </a:p>
          <a:p>
            <a:r>
              <a:rPr lang="en-US" dirty="0"/>
              <a:t>C with classes	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C++ 98 (03)</a:t>
            </a:r>
          </a:p>
          <a:p>
            <a:r>
              <a:rPr lang="en-US" dirty="0"/>
              <a:t>C++ 11 (14)</a:t>
            </a:r>
          </a:p>
          <a:p>
            <a:r>
              <a:rPr lang="en-US" dirty="0"/>
              <a:t>C++ 20			</a:t>
            </a:r>
            <a:endParaRPr lang="en-US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936D3-FF12-44D6-9855-4CAB88C72E41}"/>
              </a:ext>
            </a:extLst>
          </p:cNvPr>
          <p:cNvSpPr txBox="1"/>
          <p:nvPr/>
        </p:nvSpPr>
        <p:spPr>
          <a:xfrm>
            <a:off x="9000565" y="190051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endParaRPr lang="nb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DD90E-2E49-4058-8874-34EBDFBDEFFF}"/>
              </a:ext>
            </a:extLst>
          </p:cNvPr>
          <p:cNvSpPr txBox="1"/>
          <p:nvPr/>
        </p:nvSpPr>
        <p:spPr>
          <a:xfrm>
            <a:off x="2589212" y="1723003"/>
            <a:ext cx="312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Inspirasjon</a:t>
            </a:r>
            <a:r>
              <a:rPr lang="en-US" dirty="0"/>
              <a:t>: BCPL </a:t>
            </a:r>
            <a:r>
              <a:rPr lang="en-US" dirty="0" err="1"/>
              <a:t>og</a:t>
            </a:r>
            <a:r>
              <a:rPr lang="en-US" dirty="0"/>
              <a:t> Algol</a:t>
            </a:r>
            <a:endParaRPr lang="nb-N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E29FB2-79C0-46C4-B7C8-EC97463F72F4}"/>
              </a:ext>
            </a:extLst>
          </p:cNvPr>
          <p:cNvCxnSpPr/>
          <p:nvPr/>
        </p:nvCxnSpPr>
        <p:spPr>
          <a:xfrm>
            <a:off x="7649289" y="2269850"/>
            <a:ext cx="0" cy="1999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19D4B93-F66E-4927-BEC5-849891CF5886}"/>
              </a:ext>
            </a:extLst>
          </p:cNvPr>
          <p:cNvSpPr/>
          <p:nvPr/>
        </p:nvSpPr>
        <p:spPr>
          <a:xfrm>
            <a:off x="6687327" y="1715852"/>
            <a:ext cx="1923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Ikke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typet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språk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333E7-8014-4D69-8718-5969D7DABB26}"/>
              </a:ext>
            </a:extLst>
          </p:cNvPr>
          <p:cNvSpPr/>
          <p:nvPr/>
        </p:nvSpPr>
        <p:spPr>
          <a:xfrm>
            <a:off x="6225490" y="4435684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Moderat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sterkt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typet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språk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0943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4402-603E-4F40-8989-A9D8A315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FCA0-D54E-432B-9EED-F91DDF6E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Bruke</a:t>
            </a:r>
            <a:r>
              <a:rPr lang="en-US" dirty="0"/>
              <a:t> C++ </a:t>
            </a:r>
            <a:r>
              <a:rPr lang="en-US" dirty="0" err="1"/>
              <a:t>kompilator</a:t>
            </a:r>
            <a:endParaRPr lang="en-US" dirty="0"/>
          </a:p>
          <a:p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oppgaver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Utvikle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B/C for å </a:t>
            </a:r>
            <a:r>
              <a:rPr lang="en-US" dirty="0" err="1"/>
              <a:t>lære</a:t>
            </a:r>
            <a:r>
              <a:rPr lang="en-US" dirty="0"/>
              <a:t> det </a:t>
            </a:r>
            <a:r>
              <a:rPr lang="en-US" dirty="0" err="1"/>
              <a:t>lavnivå</a:t>
            </a:r>
            <a:r>
              <a:rPr lang="en-US" dirty="0"/>
              <a:t> </a:t>
            </a:r>
            <a:r>
              <a:rPr lang="en-US" dirty="0" err="1"/>
              <a:t>utviking</a:t>
            </a:r>
            <a:r>
              <a:rPr lang="en-US" dirty="0"/>
              <a:t> </a:t>
            </a:r>
            <a:r>
              <a:rPr lang="en-US" dirty="0" err="1"/>
              <a:t>uten</a:t>
            </a:r>
            <a:r>
              <a:rPr lang="en-US" dirty="0"/>
              <a:t> </a:t>
            </a:r>
            <a:r>
              <a:rPr lang="en-US" dirty="0" err="1"/>
              <a:t>opbjektorientering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Utvikle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gammel</a:t>
            </a:r>
            <a:r>
              <a:rPr lang="en-US" dirty="0"/>
              <a:t> C++ for å </a:t>
            </a:r>
            <a:r>
              <a:rPr lang="en-US" dirty="0" err="1"/>
              <a:t>lære</a:t>
            </a:r>
            <a:r>
              <a:rPr lang="en-US" dirty="0"/>
              <a:t> </a:t>
            </a:r>
            <a:r>
              <a:rPr lang="en-US" dirty="0" err="1"/>
              <a:t>grunnleggende</a:t>
            </a:r>
            <a:r>
              <a:rPr lang="en-US" dirty="0"/>
              <a:t> </a:t>
            </a:r>
            <a:r>
              <a:rPr lang="en-US" dirty="0" err="1"/>
              <a:t>objektorientering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Utvikle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moderne</a:t>
            </a:r>
            <a:r>
              <a:rPr lang="en-US" dirty="0"/>
              <a:t> C++  </a:t>
            </a:r>
          </a:p>
          <a:p>
            <a:endParaRPr lang="en-US" dirty="0"/>
          </a:p>
          <a:p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5875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36BE-889A-4B25-B1A8-119402C9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103710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B syntax</a:t>
            </a:r>
            <a:endParaRPr lang="nb-NO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E938-A042-44A6-9E37-BA443B85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4197070" cy="2142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00A61E-DE57-4D22-BCD4-A722AFA3F33F}"/>
              </a:ext>
            </a:extLst>
          </p:cNvPr>
          <p:cNvSpPr txBox="1">
            <a:spLocks/>
          </p:cNvSpPr>
          <p:nvPr/>
        </p:nvSpPr>
        <p:spPr>
          <a:xfrm>
            <a:off x="7281468" y="624110"/>
            <a:ext cx="410371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Modern C/C++ syntax</a:t>
            </a:r>
            <a:endParaRPr lang="nb-NO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571CD-6AEC-4C77-A0EB-9CE6F109BF44}"/>
              </a:ext>
            </a:extLst>
          </p:cNvPr>
          <p:cNvSpPr txBox="1">
            <a:spLocks/>
          </p:cNvSpPr>
          <p:nvPr/>
        </p:nvSpPr>
        <p:spPr>
          <a:xfrm>
            <a:off x="7277754" y="2133600"/>
            <a:ext cx="4528764" cy="203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World");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3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5048-F132-41B5-8DC0-B747FD7A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conditions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F2D6-5B49-4BDC-8581-A4F165C4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== b</a:t>
            </a:r>
          </a:p>
          <a:p>
            <a:r>
              <a:rPr lang="en-US" dirty="0"/>
              <a:t>a &lt; b </a:t>
            </a:r>
          </a:p>
          <a:p>
            <a:r>
              <a:rPr lang="en-US" dirty="0"/>
              <a:t>a &gt; b</a:t>
            </a:r>
          </a:p>
          <a:p>
            <a:r>
              <a:rPr lang="en-US" dirty="0"/>
              <a:t>a  		(interpreted as a != 0)</a:t>
            </a:r>
          </a:p>
          <a:p>
            <a:r>
              <a:rPr lang="en-US" dirty="0"/>
              <a:t>!a 		(interpreted as a==0)</a:t>
            </a:r>
          </a:p>
          <a:p>
            <a:r>
              <a:rPr lang="en-US" dirty="0"/>
              <a:t>a &amp;&amp; b	(a != 0 and b != 0)</a:t>
            </a:r>
          </a:p>
          <a:p>
            <a:r>
              <a:rPr lang="en-US" dirty="0"/>
              <a:t>a || b	(a != 0 or b!= 0, or both) </a:t>
            </a:r>
          </a:p>
          <a:p>
            <a:r>
              <a:rPr lang="en-US" dirty="0"/>
              <a:t>(any expression is interpreted as true if it is nonzero) </a:t>
            </a:r>
          </a:p>
        </p:txBody>
      </p:sp>
    </p:spTree>
    <p:extLst>
      <p:ext uri="{BB962C8B-B14F-4D97-AF65-F5344CB8AC3E}">
        <p14:creationId xmlns:p14="http://schemas.microsoft.com/office/powerpoint/2010/main" val="134084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D534-C706-43A1-9060-F534BF64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3019"/>
          </a:xfrm>
        </p:spPr>
        <p:txBody>
          <a:bodyPr>
            <a:normAutofit/>
          </a:bodyPr>
          <a:lstStyle/>
          <a:p>
            <a:r>
              <a:rPr lang="en-US" sz="2400" b="1" dirty="0"/>
              <a:t>B Statements and compound statements</a:t>
            </a:r>
            <a:endParaRPr lang="nb-NO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C5-ABD8-4EDF-8B4B-F7A56EF6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953" y="1479176"/>
            <a:ext cx="9460659" cy="537882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Compound statement can be used instead of ordinary statements. All statements are terminated with semicolon. Control flow statements that require a statement don’t need extra </a:t>
            </a:r>
            <a:r>
              <a:rPr lang="en-US" dirty="0" err="1"/>
              <a:t>spemicolon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{ </a:t>
            </a:r>
          </a:p>
          <a:p>
            <a:pPr marL="0" indent="0">
              <a:buNone/>
            </a:pPr>
            <a:r>
              <a:rPr lang="en-US" dirty="0"/>
              <a:t>		statement1</a:t>
            </a:r>
          </a:p>
          <a:p>
            <a:pPr marL="0" indent="0">
              <a:buNone/>
            </a:pPr>
            <a:r>
              <a:rPr lang="en-US" dirty="0"/>
              <a:t>		statement2</a:t>
            </a:r>
          </a:p>
          <a:p>
            <a:pPr marL="0" indent="0">
              <a:buNone/>
            </a:pPr>
            <a:r>
              <a:rPr lang="en-US" dirty="0"/>
              <a:t>		statement3</a:t>
            </a:r>
          </a:p>
          <a:p>
            <a:pPr marL="0" indent="0">
              <a:buNone/>
            </a:pPr>
            <a:r>
              <a:rPr lang="en-US" dirty="0"/>
              <a:t>		…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r>
              <a:rPr lang="en-US" dirty="0"/>
              <a:t>Typical usage in control flow statement: </a:t>
            </a:r>
          </a:p>
          <a:p>
            <a:pPr lvl="1"/>
            <a:r>
              <a:rPr lang="en-US" dirty="0"/>
              <a:t>If (&lt;condition&gt;) </a:t>
            </a:r>
            <a:r>
              <a:rPr lang="en-US" b="1" dirty="0"/>
              <a:t>statement</a:t>
            </a:r>
            <a:endParaRPr lang="en-US" dirty="0"/>
          </a:p>
          <a:p>
            <a:pPr lvl="1"/>
            <a:r>
              <a:rPr lang="en-US" dirty="0"/>
              <a:t>while (&lt;condition&gt;) </a:t>
            </a:r>
            <a:r>
              <a:rPr lang="en-US" b="1" dirty="0"/>
              <a:t>statement</a:t>
            </a:r>
            <a:endParaRPr lang="en-US" dirty="0"/>
          </a:p>
          <a:p>
            <a:pPr lvl="1"/>
            <a:r>
              <a:rPr lang="en-US" dirty="0"/>
              <a:t>for (&lt;initializer statement&gt;;&lt;condition&gt;;&lt;iterator statement&gt;) </a:t>
            </a:r>
            <a:r>
              <a:rPr lang="en-US" b="1" dirty="0"/>
              <a:t>statement</a:t>
            </a:r>
            <a:endParaRPr lang="en-US" dirty="0"/>
          </a:p>
          <a:p>
            <a:pPr lvl="1"/>
            <a:r>
              <a:rPr lang="en-US" dirty="0"/>
              <a:t>&lt;function name&gt;(&lt;parameters&gt;) </a:t>
            </a:r>
            <a:r>
              <a:rPr lang="en-US" b="1" dirty="0"/>
              <a:t>statement</a:t>
            </a:r>
          </a:p>
          <a:p>
            <a:pPr lvl="1"/>
            <a:r>
              <a:rPr lang="en-US" dirty="0"/>
              <a:t>switch (&lt;condition&gt;) 	</a:t>
            </a:r>
          </a:p>
          <a:p>
            <a:pPr marL="914400" lvl="2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case: &lt;value1&gt;:</a:t>
            </a:r>
          </a:p>
          <a:p>
            <a:pPr marL="914400" lvl="2" indent="0">
              <a:buNone/>
            </a:pPr>
            <a:r>
              <a:rPr lang="en-US" b="1" dirty="0"/>
              <a:t>    statement</a:t>
            </a:r>
          </a:p>
          <a:p>
            <a:pPr marL="914400" lvl="2" indent="0">
              <a:buNone/>
            </a:pPr>
            <a:r>
              <a:rPr lang="en-US" dirty="0"/>
              <a:t>case: &lt;value2&gt;:</a:t>
            </a:r>
          </a:p>
          <a:p>
            <a:pPr marL="914400" lvl="2" indent="0">
              <a:buNone/>
            </a:pPr>
            <a:r>
              <a:rPr lang="en-US" b="1" dirty="0"/>
              <a:t>    statement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2534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975F-162C-4B03-BE3F-1F653540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variables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E2DA-45B6-405F-BCF5-2BE9F0A9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variables are word length (e.g. 64 bits on a 64 bits processor)</a:t>
            </a:r>
          </a:p>
          <a:p>
            <a:r>
              <a:rPr lang="en-US" dirty="0"/>
              <a:t>Declaration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auto &lt;variable name&gt;;</a:t>
            </a:r>
          </a:p>
          <a:p>
            <a:pPr marL="457200" lvl="1" indent="0">
              <a:buNone/>
            </a:pPr>
            <a:r>
              <a:rPr lang="en-US" sz="1800" dirty="0" err="1"/>
              <a:t>Eksempel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auto length;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Initial value is unknown</a:t>
            </a:r>
          </a:p>
          <a:p>
            <a:r>
              <a:rPr lang="en-US" dirty="0"/>
              <a:t>All variables are machine word length (e.g. 64 bits on a 64 bits processor)</a:t>
            </a:r>
          </a:p>
          <a:p>
            <a:r>
              <a:rPr lang="en-US" dirty="0"/>
              <a:t>Variables are simply bytes in memory. Pointers, integers floating point, are interchangeable.</a:t>
            </a:r>
          </a:p>
          <a:p>
            <a:r>
              <a:rPr lang="en-US" dirty="0"/>
              <a:t>No type checking.  </a:t>
            </a:r>
          </a:p>
          <a:p>
            <a:pPr lvl="1"/>
            <a:r>
              <a:rPr lang="en-US" dirty="0"/>
              <a:t>E.g. the following is legal:  1 + ‘a’ – ‘A’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247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5765-879C-4DF1-A34F-70B45DDE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9CA2-9488-4595-BE46-4B7B5070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- * / (plus, minus, multiply divide) </a:t>
            </a:r>
          </a:p>
          <a:p>
            <a:r>
              <a:rPr lang="en-US" dirty="0"/>
              <a:t>++var, var++ (inline increment)</a:t>
            </a:r>
          </a:p>
          <a:p>
            <a:r>
              <a:rPr lang="en-US" dirty="0"/>
              <a:t>--var, var— (inline decrement)</a:t>
            </a:r>
          </a:p>
          <a:p>
            <a:r>
              <a:rPr lang="en-US" dirty="0"/>
              <a:t>&lt;&lt;, &gt;&gt;  (shift left, right)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6547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3D56-EED4-4F7E-8104-A02B3E7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output	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4C72-C84A-4970-A187-12550FA2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(&lt;format string&gt;, var_1, var_2,…, </a:t>
            </a:r>
            <a:r>
              <a:rPr lang="en-US" dirty="0" err="1"/>
              <a:t>var_n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format string can contain placeholders for variables such as: </a:t>
            </a:r>
          </a:p>
          <a:p>
            <a:pPr marL="0" indent="0">
              <a:buNone/>
            </a:pPr>
            <a:r>
              <a:rPr lang="en-US" dirty="0"/>
              <a:t>%d for integer</a:t>
            </a:r>
          </a:p>
          <a:p>
            <a:pPr marL="0" indent="0">
              <a:buNone/>
            </a:pPr>
            <a:r>
              <a:rPr lang="en-US" dirty="0"/>
              <a:t>%f for floating point</a:t>
            </a:r>
          </a:p>
          <a:p>
            <a:pPr marL="0" indent="0">
              <a:buNone/>
            </a:pPr>
            <a:r>
              <a:rPr lang="en-US" dirty="0"/>
              <a:t>%p for pointer (covered later)</a:t>
            </a:r>
          </a:p>
          <a:p>
            <a:pPr marL="0" indent="0">
              <a:buNone/>
            </a:pPr>
            <a:r>
              <a:rPr lang="en-US" dirty="0"/>
              <a:t>%s for string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e.g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(“The number %d is the answer”, 42);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6439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943</TotalTime>
  <Words>647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Wingdings 3</vt:lpstr>
      <vt:lpstr>Wisp</vt:lpstr>
      <vt:lpstr>B, C, C with classes, C++</vt:lpstr>
      <vt:lpstr>Utvikling av språket</vt:lpstr>
      <vt:lpstr>Plan</vt:lpstr>
      <vt:lpstr>B syntax</vt:lpstr>
      <vt:lpstr>B conditions</vt:lpstr>
      <vt:lpstr>B Statements and compound statements</vt:lpstr>
      <vt:lpstr>B variables</vt:lpstr>
      <vt:lpstr>Operators</vt:lpstr>
      <vt:lpstr>Simple output </vt:lpstr>
      <vt:lpstr>C  </vt:lpstr>
      <vt:lpstr>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B, C, C with classes, C++</dc:title>
  <dc:creator>Bjarne Helgesen</dc:creator>
  <cp:lastModifiedBy>Bjarne Helgesen</cp:lastModifiedBy>
  <cp:revision>19</cp:revision>
  <dcterms:created xsi:type="dcterms:W3CDTF">2023-12-25T21:06:58Z</dcterms:created>
  <dcterms:modified xsi:type="dcterms:W3CDTF">2023-12-26T12:50:38Z</dcterms:modified>
</cp:coreProperties>
</file>