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3600450"/>
  <p:notesSz cx="6858000" cy="9144000"/>
  <p:defaultTextStyle>
    <a:defPPr>
      <a:defRPr lang="de-DE"/>
    </a:defPPr>
    <a:lvl1pPr marL="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746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492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238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69848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3731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0477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223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3969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1446" y="-90"/>
      </p:cViewPr>
      <p:guideLst>
        <p:guide orient="horz" pos="1134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2078" y="1118473"/>
            <a:ext cx="4896882" cy="7717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156" y="2040255"/>
            <a:ext cx="403272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8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632474" y="75843"/>
            <a:ext cx="816147" cy="16127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81033" y="75843"/>
            <a:ext cx="2355424" cy="16127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70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1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082" y="2313623"/>
            <a:ext cx="4896882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5082" y="1526025"/>
            <a:ext cx="4896882" cy="78759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4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49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23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698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731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477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22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396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8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033" y="440889"/>
            <a:ext cx="1585285" cy="12476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62336" y="440889"/>
            <a:ext cx="1586286" cy="12476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41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52" y="144185"/>
            <a:ext cx="5184934" cy="6000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52" y="805934"/>
            <a:ext cx="2545459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8052" y="1141809"/>
            <a:ext cx="2545459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926528" y="805934"/>
            <a:ext cx="2546459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926528" y="1141809"/>
            <a:ext cx="2546459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14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52" y="143351"/>
            <a:ext cx="1895342" cy="61007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2406" y="143352"/>
            <a:ext cx="3220580" cy="30728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52" y="753428"/>
            <a:ext cx="1895342" cy="2462808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8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9204" y="2520315"/>
            <a:ext cx="3456623" cy="29753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29204" y="321707"/>
            <a:ext cx="3456623" cy="2160270"/>
          </a:xfrm>
        </p:spPr>
        <p:txBody>
          <a:bodyPr/>
          <a:lstStyle>
            <a:lvl1pPr marL="0" indent="0">
              <a:buNone/>
              <a:defRPr sz="1900"/>
            </a:lvl1pPr>
            <a:lvl2pPr marL="267462" indent="0">
              <a:buNone/>
              <a:defRPr sz="1600"/>
            </a:lvl2pPr>
            <a:lvl3pPr marL="534924" indent="0">
              <a:buNone/>
              <a:defRPr sz="1400"/>
            </a:lvl3pPr>
            <a:lvl4pPr marL="802386" indent="0">
              <a:buNone/>
              <a:defRPr sz="1200"/>
            </a:lvl4pPr>
            <a:lvl5pPr marL="1069848" indent="0">
              <a:buNone/>
              <a:defRPr sz="1200"/>
            </a:lvl5pPr>
            <a:lvl6pPr marL="1337310" indent="0">
              <a:buNone/>
              <a:defRPr sz="1200"/>
            </a:lvl6pPr>
            <a:lvl7pPr marL="1604772" indent="0">
              <a:buNone/>
              <a:defRPr sz="1200"/>
            </a:lvl7pPr>
            <a:lvl8pPr marL="1872234" indent="0">
              <a:buNone/>
              <a:defRPr sz="1200"/>
            </a:lvl8pPr>
            <a:lvl9pPr marL="2139696" indent="0">
              <a:buNone/>
              <a:defRPr sz="12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29204" y="2817852"/>
            <a:ext cx="3456623" cy="422553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3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8052" y="144185"/>
            <a:ext cx="5184934" cy="600075"/>
          </a:xfrm>
          <a:prstGeom prst="rect">
            <a:avLst/>
          </a:prstGeom>
        </p:spPr>
        <p:txBody>
          <a:bodyPr vert="horz" lIns="53492" tIns="26746" rIns="53492" bIns="2674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52" y="840105"/>
            <a:ext cx="5184934" cy="2376131"/>
          </a:xfrm>
          <a:prstGeom prst="rect">
            <a:avLst/>
          </a:prstGeom>
        </p:spPr>
        <p:txBody>
          <a:bodyPr vert="horz" lIns="53492" tIns="26746" rIns="53492" bIns="2674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52" y="3337084"/>
            <a:ext cx="1344242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6E38-33CD-4862-A32F-754CADA8A3E9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8355" y="3337084"/>
            <a:ext cx="1824329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28744" y="3337084"/>
            <a:ext cx="1344242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AE7A-98C9-475C-9812-0389DFD46F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2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24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97" indent="-200597" algn="l" defTabSz="534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4626" indent="-167164" algn="l" defTabSz="5349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8655" indent="-133731" algn="l" defTabSz="534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117" indent="-133731" algn="l" defTabSz="5349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3579" indent="-133731" algn="l" defTabSz="534924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041" indent="-133731" algn="l" defTabSz="534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8503" indent="-133731" algn="l" defTabSz="534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5965" indent="-133731" algn="l" defTabSz="534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427" indent="-133731" algn="l" defTabSz="534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238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3731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3969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4774744" y="111744"/>
            <a:ext cx="720080" cy="3240360"/>
            <a:chOff x="7769174" y="260648"/>
            <a:chExt cx="1440160" cy="5976664"/>
          </a:xfrm>
        </p:grpSpPr>
        <p:sp>
          <p:nvSpPr>
            <p:cNvPr id="39" name="Rechteck 38"/>
            <p:cNvSpPr/>
            <p:nvPr/>
          </p:nvSpPr>
          <p:spPr bwMode="auto">
            <a:xfrm>
              <a:off x="7805178" y="260648"/>
              <a:ext cx="1368152" cy="5976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de-DE" sz="9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769174" y="260648"/>
              <a:ext cx="1440160" cy="48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b="1" dirty="0" smtClean="0">
                  <a:latin typeface="+mj-lt"/>
                </a:rPr>
                <a:t>Bob:</a:t>
              </a:r>
              <a:endParaRPr lang="de-DE" sz="1100" b="1" dirty="0" smtClean="0">
                <a:latin typeface="+mj-lt"/>
              </a:endParaRPr>
            </a:p>
          </p:txBody>
        </p:sp>
      </p:grpSp>
      <p:sp>
        <p:nvSpPr>
          <p:cNvPr id="6" name="Pfeil nach rechts 5"/>
          <p:cNvSpPr/>
          <p:nvPr/>
        </p:nvSpPr>
        <p:spPr bwMode="auto">
          <a:xfrm>
            <a:off x="987839" y="2520305"/>
            <a:ext cx="3708000" cy="31921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de-DE" sz="900" b="1" dirty="0" smtClean="0">
                <a:solidFill>
                  <a:srgbClr val="000000"/>
                </a:solidFill>
                <a:latin typeface="Arial"/>
              </a:rPr>
              <a:t>    3</a:t>
            </a:r>
            <a:endParaRPr lang="de-DE" sz="9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 flipH="1">
            <a:off x="987839" y="1264986"/>
            <a:ext cx="3708000" cy="31921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0" rIns="144000" bIns="0" rtlCol="0" anchor="ctr">
            <a:noAutofit/>
          </a:bodyPr>
          <a:lstStyle/>
          <a:p>
            <a:pPr algn="r"/>
            <a:r>
              <a:rPr lang="de-DE" sz="900" b="1" dirty="0" smtClean="0">
                <a:solidFill>
                  <a:srgbClr val="000000"/>
                </a:solidFill>
                <a:latin typeface="Arial"/>
              </a:rPr>
              <a:t>   2   </a:t>
            </a:r>
            <a:endParaRPr lang="de-DE" sz="9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feil nach rechts 7"/>
          <p:cNvSpPr/>
          <p:nvPr/>
        </p:nvSpPr>
        <p:spPr bwMode="auto">
          <a:xfrm>
            <a:off x="987839" y="688922"/>
            <a:ext cx="3708000" cy="31921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de-DE" sz="900" b="1" dirty="0" smtClean="0">
                <a:solidFill>
                  <a:srgbClr val="000000"/>
                </a:solidFill>
                <a:latin typeface="Arial"/>
              </a:rPr>
              <a:t>    1</a:t>
            </a:r>
            <a:endParaRPr lang="de-DE" sz="90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195765" y="111744"/>
            <a:ext cx="720080" cy="3240360"/>
            <a:chOff x="107504" y="260648"/>
            <a:chExt cx="1440160" cy="5976664"/>
          </a:xfrm>
        </p:grpSpPr>
        <p:sp>
          <p:nvSpPr>
            <p:cNvPr id="36" name="Rechteck 35"/>
            <p:cNvSpPr/>
            <p:nvPr/>
          </p:nvSpPr>
          <p:spPr bwMode="auto">
            <a:xfrm>
              <a:off x="143508" y="260648"/>
              <a:ext cx="1368152" cy="5976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de-DE" sz="9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Smiley 36"/>
            <p:cNvSpPr/>
            <p:nvPr/>
          </p:nvSpPr>
          <p:spPr bwMode="auto">
            <a:xfrm>
              <a:off x="431584" y="725572"/>
              <a:ext cx="792000" cy="730400"/>
            </a:xfrm>
            <a:prstGeom prst="smileyFac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9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07504" y="260648"/>
              <a:ext cx="1440160" cy="48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b="1" dirty="0" smtClean="0">
                  <a:latin typeface="+mj-lt"/>
                </a:rPr>
                <a:t>Alice:</a:t>
              </a:r>
              <a:endParaRPr lang="de-DE" sz="1100" b="1" dirty="0" smtClean="0">
                <a:latin typeface="+mj-lt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958750" y="1080145"/>
            <a:ext cx="464066" cy="184666"/>
            <a:chOff x="7964349" y="1295461"/>
            <a:chExt cx="928131" cy="369332"/>
          </a:xfrm>
        </p:grpSpPr>
        <p:sp>
          <p:nvSpPr>
            <p:cNvPr id="34" name="Rechteck 33"/>
            <p:cNvSpPr/>
            <p:nvPr/>
          </p:nvSpPr>
          <p:spPr bwMode="auto">
            <a:xfrm>
              <a:off x="8081736" y="1331125"/>
              <a:ext cx="810744" cy="314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de-DE" sz="8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964349" y="1295461"/>
              <a:ext cx="747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>
                  <a:latin typeface="+mj-lt"/>
                </a:rPr>
                <a:t>Alice</a:t>
              </a:r>
              <a:r>
                <a:rPr lang="de-DE" sz="600" dirty="0" smtClean="0">
                  <a:latin typeface="+mj-lt"/>
                </a:rPr>
                <a:t>:</a:t>
              </a:r>
              <a:endParaRPr lang="de-DE" sz="600" dirty="0" smtClean="0">
                <a:latin typeface="+mj-lt"/>
              </a:endParaRPr>
            </a:p>
          </p:txBody>
        </p:sp>
      </p:grpSp>
      <p:sp>
        <p:nvSpPr>
          <p:cNvPr id="11" name="Bogen 10"/>
          <p:cNvSpPr/>
          <p:nvPr/>
        </p:nvSpPr>
        <p:spPr bwMode="auto">
          <a:xfrm>
            <a:off x="4684734" y="846431"/>
            <a:ext cx="414046" cy="383028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2" name="Bogen 11"/>
          <p:cNvSpPr/>
          <p:nvPr/>
        </p:nvSpPr>
        <p:spPr bwMode="auto">
          <a:xfrm rot="16200000" flipH="1" flipV="1">
            <a:off x="4745487" y="1084477"/>
            <a:ext cx="310146" cy="396440"/>
          </a:xfrm>
          <a:prstGeom prst="arc">
            <a:avLst>
              <a:gd name="adj1" fmla="val 16200000"/>
              <a:gd name="adj2" fmla="val 3751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3" name="Textfeld 12"/>
          <p:cNvSpPr txBox="1"/>
          <p:nvPr/>
        </p:nvSpPr>
        <p:spPr>
          <a:xfrm>
            <a:off x="5004135" y="792113"/>
            <a:ext cx="87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latin typeface="+mj-lt"/>
              </a:rPr>
              <a:t>save </a:t>
            </a:r>
            <a:r>
              <a:rPr lang="de-DE" sz="800" dirty="0" err="1" smtClean="0">
                <a:latin typeface="+mj-lt"/>
              </a:rPr>
              <a:t>key</a:t>
            </a:r>
            <a:endParaRPr lang="de-DE" sz="800" dirty="0" smtClean="0">
              <a:latin typeface="+mj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10959" y="1368757"/>
            <a:ext cx="87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+mj-lt"/>
              </a:rPr>
              <a:t>use</a:t>
            </a:r>
            <a:r>
              <a:rPr lang="de-DE" sz="800" dirty="0" smtClean="0">
                <a:latin typeface="+mj-lt"/>
              </a:rPr>
              <a:t> </a:t>
            </a:r>
            <a:r>
              <a:rPr lang="de-DE" sz="800" dirty="0" err="1" smtClean="0">
                <a:latin typeface="+mj-lt"/>
              </a:rPr>
              <a:t>key</a:t>
            </a:r>
            <a:endParaRPr lang="de-DE" sz="800" dirty="0" smtClean="0">
              <a:latin typeface="+mj-lt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377669" y="1759575"/>
            <a:ext cx="443594" cy="184666"/>
            <a:chOff x="8005293" y="1300241"/>
            <a:chExt cx="887187" cy="369332"/>
          </a:xfrm>
        </p:grpSpPr>
        <p:sp>
          <p:nvSpPr>
            <p:cNvPr id="31" name="Rechteck 30"/>
            <p:cNvSpPr/>
            <p:nvPr/>
          </p:nvSpPr>
          <p:spPr bwMode="auto">
            <a:xfrm>
              <a:off x="8081736" y="1331125"/>
              <a:ext cx="810744" cy="314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de-DE" sz="900" b="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2" name="Grafik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78" b="14691"/>
            <a:stretch/>
          </p:blipFill>
          <p:spPr>
            <a:xfrm>
              <a:off x="8560778" y="1403133"/>
              <a:ext cx="304843" cy="196718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8005293" y="1300241"/>
              <a:ext cx="686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>
                  <a:latin typeface="+mj-lt"/>
                </a:rPr>
                <a:t>Bob:</a:t>
              </a:r>
              <a:endParaRPr lang="de-DE" sz="600" dirty="0" smtClean="0">
                <a:latin typeface="+mj-lt"/>
              </a:endParaRPr>
            </a:p>
          </p:txBody>
        </p:sp>
      </p:grpSp>
      <p:sp>
        <p:nvSpPr>
          <p:cNvPr id="16" name="Bogen 15"/>
          <p:cNvSpPr/>
          <p:nvPr/>
        </p:nvSpPr>
        <p:spPr bwMode="auto">
          <a:xfrm flipH="1">
            <a:off x="555805" y="1437771"/>
            <a:ext cx="414046" cy="650486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7" name="Bogen 16"/>
          <p:cNvSpPr/>
          <p:nvPr/>
        </p:nvSpPr>
        <p:spPr bwMode="auto">
          <a:xfrm rot="5400000" flipV="1">
            <a:off x="231861" y="1764132"/>
            <a:ext cx="1151952" cy="504059"/>
          </a:xfrm>
          <a:prstGeom prst="arc">
            <a:avLst>
              <a:gd name="adj1" fmla="val 16200000"/>
              <a:gd name="adj2" fmla="val 671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8" name="Textfeld 17"/>
          <p:cNvSpPr txBox="1"/>
          <p:nvPr/>
        </p:nvSpPr>
        <p:spPr>
          <a:xfrm>
            <a:off x="186423" y="2285522"/>
            <a:ext cx="87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+mj-lt"/>
              </a:rPr>
              <a:t>use</a:t>
            </a:r>
            <a:r>
              <a:rPr lang="de-DE" sz="800" dirty="0" smtClean="0">
                <a:latin typeface="+mj-lt"/>
              </a:rPr>
              <a:t> </a:t>
            </a:r>
            <a:r>
              <a:rPr lang="de-DE" sz="800" dirty="0" err="1" smtClean="0">
                <a:latin typeface="+mj-lt"/>
              </a:rPr>
              <a:t>key</a:t>
            </a:r>
            <a:endParaRPr lang="de-DE" sz="800" dirty="0" smtClean="0"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70155" y="1355787"/>
            <a:ext cx="87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latin typeface="+mj-lt"/>
              </a:rPr>
              <a:t>save </a:t>
            </a:r>
            <a:r>
              <a:rPr lang="de-DE" sz="800" dirty="0" err="1" smtClean="0">
                <a:latin typeface="+mj-lt"/>
              </a:rPr>
              <a:t>key</a:t>
            </a:r>
            <a:endParaRPr lang="de-DE" sz="800" dirty="0" smtClean="0">
              <a:latin typeface="+mj-lt"/>
            </a:endParaRPr>
          </a:p>
        </p:txBody>
      </p:sp>
      <p:sp>
        <p:nvSpPr>
          <p:cNvPr id="20" name="Smiley 19"/>
          <p:cNvSpPr/>
          <p:nvPr/>
        </p:nvSpPr>
        <p:spPr bwMode="auto">
          <a:xfrm>
            <a:off x="4927784" y="353708"/>
            <a:ext cx="414000" cy="360000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9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3" b="15869"/>
          <a:stretch/>
        </p:blipFill>
        <p:spPr>
          <a:xfrm>
            <a:off x="5256444" y="1127624"/>
            <a:ext cx="152381" cy="101834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1368679" y="471784"/>
            <a:ext cx="295200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tIns="36000" rIns="36000" bIns="36000" rtlCol="0">
            <a:no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alice@a.example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bob@b.example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Autocrypt</a:t>
            </a:r>
            <a:r>
              <a:rPr lang="en-US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to=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alice@a.example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; type=p; prefer-encrypted=yes; key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=...</a:t>
            </a:r>
          </a:p>
          <a:p>
            <a:endParaRPr lang="en-US" sz="600" dirty="0">
              <a:latin typeface="+mj-lt"/>
            </a:endParaRPr>
          </a:p>
          <a:p>
            <a:r>
              <a:rPr lang="de-DE" sz="600" dirty="0" smtClean="0">
                <a:latin typeface="+mj-lt"/>
              </a:rPr>
              <a:t>Hi </a:t>
            </a:r>
            <a:r>
              <a:rPr lang="de-DE" sz="600" dirty="0" smtClean="0">
                <a:latin typeface="+mj-lt"/>
              </a:rPr>
              <a:t>Bob!</a:t>
            </a:r>
            <a:endParaRPr lang="en-US" sz="600" dirty="0" smtClean="0">
              <a:latin typeface="+mj-lt"/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3" b="15869"/>
          <a:stretch/>
        </p:blipFill>
        <p:spPr>
          <a:xfrm>
            <a:off x="4112416" y="720106"/>
            <a:ext cx="169172" cy="109999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1368679" y="1120834"/>
            <a:ext cx="2952000" cy="1160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tIns="36000" rIns="36000" bIns="36000" rtlCol="0">
            <a:no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bob@b.example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alice@a.example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Autocrypt</a:t>
            </a:r>
            <a:r>
              <a:rPr lang="en-US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to=</a:t>
            </a:r>
            <a:r>
              <a:rPr lang="en-U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bob@b.example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; type=p; prefer-encrypted=yes; key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=...</a:t>
            </a:r>
          </a:p>
          <a:p>
            <a:endParaRPr lang="en-US" sz="500" dirty="0">
              <a:latin typeface="+mj-lt"/>
            </a:endParaRPr>
          </a:p>
          <a:p>
            <a:r>
              <a:rPr lang="en-US" sz="500" dirty="0"/>
              <a:t>-----BEGIN PGP MESSAGE-----</a:t>
            </a:r>
            <a:br>
              <a:rPr lang="en-US" sz="500" dirty="0"/>
            </a:br>
            <a:r>
              <a:rPr lang="en-US" sz="400" dirty="0"/>
              <a:t>Charset: ISO-8859-15 Version: GnuPG v2.0.22 (MingW32</a:t>
            </a:r>
            <a:r>
              <a:rPr lang="en-US" sz="400" dirty="0" smtClean="0"/>
              <a:t>)</a:t>
            </a:r>
            <a:r>
              <a:rPr lang="en-US" sz="400" dirty="0"/>
              <a:t/>
            </a:r>
            <a:br>
              <a:rPr lang="en-US" sz="400" dirty="0"/>
            </a:b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hQIMA+Le3/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uAwUWEAQ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/+LJU8/UIN0xNr9kDCex+lUryf/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OXqEi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G5uVBXXT4JIWBIPSrLTDkkpNZ4YNLR8QErRS9whKHh68IB56pP</a:t>
            </a:r>
          </a:p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xRYbkjw0VBpnEA/bSTl2UaMEVEmjiRhGaQjNAC1KH9dGaN7w7p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5DW660nuSnQXMFY+zA1lFb3ONdA+68tMyMRVFiOO/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wZVdG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/DHR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WeWJFAbk8OsyeG01sbIG8ZQjGxCniKXpTh1BkXka0f1PWrNwp6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fdSqNZ9p/lZ0hPjWdhtUu4tbx8MTRFwUN9ccJvb/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HbVP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/GB1Fz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+9js7av1kwOQmv83Z9tFUfXz3tJ NixPJB4Fi8VCNzM3niT2N3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hbCi8/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SvMw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9jR8</a:t>
            </a:r>
            <a:endParaRPr lang="en-US" sz="400" dirty="0"/>
          </a:p>
          <a:p>
            <a:r>
              <a:rPr lang="en-US" sz="500" dirty="0"/>
              <a:t>-----END PGP MESSAGE-</a:t>
            </a:r>
            <a:r>
              <a:rPr lang="en-US" sz="500" dirty="0" smtClean="0"/>
              <a:t>----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8" b="14691"/>
          <a:stretch/>
        </p:blipFill>
        <p:spPr>
          <a:xfrm>
            <a:off x="4081928" y="1374660"/>
            <a:ext cx="169172" cy="106218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368679" y="2376417"/>
            <a:ext cx="2952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tIns="36000" rIns="36000" bIns="36000" rtlCol="0">
            <a:no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alice@a.example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To: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bob@b.example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Autocrypt</a:t>
            </a:r>
            <a:r>
              <a:rPr lang="en-US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to=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alice@a.example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; type=p; prefer-encrypted=yes; key=...</a:t>
            </a:r>
          </a:p>
          <a:p>
            <a:endParaRPr lang="en-US" sz="500" dirty="0">
              <a:latin typeface="+mj-lt"/>
            </a:endParaRPr>
          </a:p>
          <a:p>
            <a:r>
              <a:rPr lang="en-US" sz="500" dirty="0" smtClean="0"/>
              <a:t>-----BEGIN PGP MESSAGE-----</a:t>
            </a:r>
            <a:br>
              <a:rPr lang="en-US" sz="500" dirty="0" smtClean="0"/>
            </a:br>
            <a:r>
              <a:rPr lang="en-US" sz="400" dirty="0" smtClean="0"/>
              <a:t>Charset: ISO-8859-15 Version: GnuPG v2.0.22 (MingW32)</a:t>
            </a:r>
            <a:br>
              <a:rPr lang="en-US" sz="400" dirty="0" smtClean="0"/>
            </a:b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+9js7av1kwOQmv83Z9tFUfXz3tJ NixPJB4Fi8VCNzM3niT2N3</a:t>
            </a:r>
          </a:p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Fs3bZ6ihkj6DaUWqnnLwom6YGQCkf9WPQ8NjPSJ07SzJ6SCcGJ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hQIMA+Le3/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uAwUWEAQ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/+LJU8/UIN0xNr9kDCex+lUryf/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OXqEi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xRYbkjw0VBpnEA/bSTl2UaMEVEmjiRhGaQjNAC1KH9dGaN7w7p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9x2joqZNPcL9icf3BKmyrhCSBSyQTs9gcJZP1+dJOi9kvunGUP</a:t>
            </a:r>
          </a:p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WeWJFAbk8OsyeG01sbIG8ZQjGxCniKXpTh1BkXka0f1PWrNwp6</a:t>
            </a:r>
          </a:p>
          <a:p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5DW660nuSnQlFb3ONdA+68tMyMRVFiOO/</a:t>
            </a:r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wZVdG</a:t>
            </a:r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/DHRXMFY+zA1</a:t>
            </a:r>
          </a:p>
          <a:p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vMw</a:t>
            </a:r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SnFq</a:t>
            </a: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/>
              <a:t>-----END PGP MESSAGE-----</a:t>
            </a: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3" b="15869"/>
          <a:stretch/>
        </p:blipFill>
        <p:spPr>
          <a:xfrm>
            <a:off x="4112416" y="2630559"/>
            <a:ext cx="169172" cy="1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Benutzerdefiniert</PresentationFormat>
  <Paragraphs>40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IT Communication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Nicolai Josuttis</dc:creator>
  <cp:lastModifiedBy>Nicolai Josuttis</cp:lastModifiedBy>
  <cp:revision>13</cp:revision>
  <dcterms:created xsi:type="dcterms:W3CDTF">2016-12-22T14:02:36Z</dcterms:created>
  <dcterms:modified xsi:type="dcterms:W3CDTF">2016-12-22T14:16:30Z</dcterms:modified>
</cp:coreProperties>
</file>