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11" r:id="rId2"/>
    <p:sldId id="415" r:id="rId3"/>
    <p:sldId id="380" r:id="rId4"/>
    <p:sldId id="405" r:id="rId5"/>
    <p:sldId id="406" r:id="rId6"/>
    <p:sldId id="416" r:id="rId7"/>
  </p:sldIdLst>
  <p:sldSz cx="12192000" cy="6858000"/>
  <p:notesSz cx="6858000" cy="9144000"/>
  <p:custDataLst>
    <p:tags r:id="rId9"/>
  </p:custData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BF"/>
    <a:srgbClr val="CED0D3"/>
    <a:srgbClr val="697078"/>
    <a:srgbClr val="4E5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CECDA-0F99-1C41-A2C2-89AE213DD280}" v="5" dt="2024-08-19T18:02:08.08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3"/>
    <p:restoredTop sz="94279"/>
  </p:normalViewPr>
  <p:slideViewPr>
    <p:cSldViewPr snapToGrid="0">
      <p:cViewPr>
        <p:scale>
          <a:sx n="105" d="100"/>
          <a:sy n="105" d="100"/>
        </p:scale>
        <p:origin x="480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7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3372-C556-4678-ADCC-3266A1490628}" type="datetimeFigureOut">
              <a:rPr lang="nb-NO" smtClean="0"/>
              <a:t>19.08.2024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E8C22-00AC-4214-B956-F6F3EF5B7F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0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049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8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299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355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059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jpe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A04FFC8B-8507-4971-90CF-18E06BA18C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A2B6300E-F1D0-4E99-927E-4D8E729BA0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050544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7" progId="TCLayout.ActiveDocument.1">
                  <p:embed/>
                </p:oleObj>
              </mc:Choice>
              <mc:Fallback>
                <p:oleObj name="think-cell Slide" r:id="rId5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ktangel 8"/>
          <p:cNvSpPr/>
          <p:nvPr userDrawn="1"/>
        </p:nvSpPr>
        <p:spPr>
          <a:xfrm>
            <a:off x="504" y="3607651"/>
            <a:ext cx="12190491" cy="2635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4293099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4100735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2"/>
          </p:nvPr>
        </p:nvSpPr>
        <p:spPr>
          <a:xfrm>
            <a:off x="720091" y="6518975"/>
            <a:ext cx="5664708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A271FE-A3BC-41C8-BA7B-87AC3FF0748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D0544-5789-44C1-9A9A-B3619B3BBEA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C11FFF-9033-4CE4-958A-31D14286BD4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E6B5D8-5BF7-4B00-B603-54140A6AEAF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2761660A-A099-4D6D-8E9F-0667221561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10" name="Plassholder for lysbildenummer 5">
            <a:extLst>
              <a:ext uri="{FF2B5EF4-FFF2-40B4-BE49-F238E27FC236}">
                <a16:creationId xmlns:a16="http://schemas.microsoft.com/office/drawing/2014/main" id="{67D0CA04-7BA6-49F7-9AA7-F3A8B800B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0107BE7A-D25D-44D7-83F7-415179822359}"/>
              </a:ext>
            </a:extLst>
          </p:cNvPr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>
            <a:extLst>
              <a:ext uri="{FF2B5EF4-FFF2-40B4-BE49-F238E27FC236}">
                <a16:creationId xmlns:a16="http://schemas.microsoft.com/office/drawing/2014/main" id="{C5AE5843-E707-4657-BE77-0B784C8939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7" name="Bilde 20">
            <a:extLst>
              <a:ext uri="{FF2B5EF4-FFF2-40B4-BE49-F238E27FC236}">
                <a16:creationId xmlns:a16="http://schemas.microsoft.com/office/drawing/2014/main" id="{EBFC77C3-A081-4CAE-BB5B-4E0F5B200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17F5E75-CF4C-41B1-895B-F7C0EF3FEF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9" name="Bilde 20">
            <a:extLst>
              <a:ext uri="{FF2B5EF4-FFF2-40B4-BE49-F238E27FC236}">
                <a16:creationId xmlns:a16="http://schemas.microsoft.com/office/drawing/2014/main" id="{80DF4948-A775-4B30-8100-40A60FC5E0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15" name="Bilde 20">
            <a:extLst>
              <a:ext uri="{FF2B5EF4-FFF2-40B4-BE49-F238E27FC236}">
                <a16:creationId xmlns:a16="http://schemas.microsoft.com/office/drawing/2014/main" id="{29F110AA-2A61-4DA3-8386-92072BF2E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162"/>
            <a:ext cx="12192000" cy="6016752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4B32C8C-B3FB-46BB-8134-8308C1F68D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D827C2E4-FA16-457D-B48B-3A5FE25931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0885178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2" imgH="357" progId="TCLayout.ActiveDocument.1">
                  <p:embed/>
                </p:oleObj>
              </mc:Choice>
              <mc:Fallback>
                <p:oleObj name="think-cell Slide" r:id="rId6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2720983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2528619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1"/>
          </p:nvPr>
        </p:nvSpPr>
        <p:spPr>
          <a:xfrm>
            <a:off x="720092" y="6518975"/>
            <a:ext cx="5663941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FD5A64-6217-4874-A328-F894CA1BA4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DF4371-BDB7-49AE-BFDD-7E5F3B8280A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E3D3EC-BA4E-431C-9C63-E195EFEE948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97C59F-B293-4C9E-8B74-99076A1FAAC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453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59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6192091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145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28533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3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10938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25099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4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0" name="Plassholder for innhold 2"/>
          <p:cNvSpPr>
            <a:spLocks noGrp="1"/>
          </p:cNvSpPr>
          <p:nvPr>
            <p:ph idx="15"/>
          </p:nvPr>
        </p:nvSpPr>
        <p:spPr>
          <a:xfrm>
            <a:off x="6193615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34127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202879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7" progId="TCLayout.ActiveDocument.1">
                  <p:embed/>
                </p:oleObj>
              </mc:Choice>
              <mc:Fallback>
                <p:oleObj name="think-cell Slide" r:id="rId3" imgW="352" imgH="357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4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Plassholder for innhold 2"/>
          <p:cNvSpPr>
            <a:spLocks noGrp="1"/>
          </p:cNvSpPr>
          <p:nvPr>
            <p:ph idx="13"/>
          </p:nvPr>
        </p:nvSpPr>
        <p:spPr>
          <a:xfrm>
            <a:off x="720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4" name="Plassholder for tekst 2"/>
          <p:cNvSpPr>
            <a:spLocks noGrp="1"/>
          </p:cNvSpPr>
          <p:nvPr>
            <p:ph type="body" idx="14"/>
          </p:nvPr>
        </p:nvSpPr>
        <p:spPr>
          <a:xfrm>
            <a:off x="6196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5" name="Plassholder for innhold 2"/>
          <p:cNvSpPr>
            <a:spLocks noGrp="1"/>
          </p:cNvSpPr>
          <p:nvPr>
            <p:ph idx="15"/>
          </p:nvPr>
        </p:nvSpPr>
        <p:spPr>
          <a:xfrm>
            <a:off x="6192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942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>
            <a:extLst>
              <a:ext uri="{FF2B5EF4-FFF2-40B4-BE49-F238E27FC236}">
                <a16:creationId xmlns:a16="http://schemas.microsoft.com/office/drawing/2014/main" id="{8A2348A0-15E3-4362-9782-EE3A08E8AF4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33400" y="1429023"/>
            <a:ext cx="10938691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3400" y="1912862"/>
            <a:ext cx="10938691" cy="42799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9" name="Rett linje 8"/>
          <p:cNvCxnSpPr>
            <a:cxnSpLocks/>
          </p:cNvCxnSpPr>
          <p:nvPr userDrawn="1"/>
        </p:nvCxnSpPr>
        <p:spPr>
          <a:xfrm>
            <a:off x="533400" y="18000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Bilde 20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900601F6-A1B9-4858-8413-6C09ADD9E5B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42A6663-FEE6-4609-9351-4BD47781FC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23" name="Bilde 20">
            <a:extLst>
              <a:ext uri="{FF2B5EF4-FFF2-40B4-BE49-F238E27FC236}">
                <a16:creationId xmlns:a16="http://schemas.microsoft.com/office/drawing/2014/main" id="{1C9621FE-2E3F-4A46-B718-1612A431E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24" name="Bilde 20">
            <a:extLst>
              <a:ext uri="{FF2B5EF4-FFF2-40B4-BE49-F238E27FC236}">
                <a16:creationId xmlns:a16="http://schemas.microsoft.com/office/drawing/2014/main" id="{3CE2D302-7046-4945-84FE-150D17D45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53" r:id="rId9"/>
    <p:sldLayoutId id="214748365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rgbClr val="828990"/>
        </a:buClr>
        <a:buFont typeface="Arial" pitchFamily="34" charset="0"/>
        <a:buChar char="›"/>
        <a:defRPr sz="1600" kern="1200">
          <a:solidFill>
            <a:srgbClr val="4E5761"/>
          </a:solidFill>
          <a:latin typeface="+mn-lt"/>
          <a:ea typeface="+mn-ea"/>
          <a:cs typeface="+mn-cs"/>
        </a:defRPr>
      </a:lvl1pPr>
      <a:lvl2pPr marL="355600" indent="-174625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4E5761"/>
          </a:solidFill>
          <a:latin typeface="+mn-lt"/>
          <a:ea typeface="+mn-ea"/>
          <a:cs typeface="+mn-cs"/>
        </a:defRPr>
      </a:lvl2pPr>
      <a:lvl3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1200" kern="1200">
          <a:solidFill>
            <a:srgbClr val="697078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rgbClr val="697078"/>
          </a:solidFill>
          <a:latin typeface="+mn-lt"/>
          <a:ea typeface="+mn-ea"/>
          <a:cs typeface="+mn-cs"/>
        </a:defRPr>
      </a:lvl4pPr>
      <a:lvl5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800" kern="1200">
          <a:solidFill>
            <a:srgbClr val="69707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2127627"/>
            <a:ext cx="11038772" cy="1107996"/>
          </a:xfrm>
        </p:spPr>
        <p:txBody>
          <a:bodyPr/>
          <a:lstStyle/>
          <a:p>
            <a:r>
              <a:rPr lang="en-US" sz="3600" dirty="0" err="1"/>
              <a:t>NorCPMX</a:t>
            </a:r>
            <a:r>
              <a:rPr lang="en-US" sz="3600" dirty="0"/>
              <a:t> – A development and user-friendly code structure for the Norwegian Climate Prediction Model</a:t>
            </a:r>
            <a:endParaRPr lang="nb-NO" sz="36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145" y="3776021"/>
            <a:ext cx="9815359" cy="1871282"/>
          </a:xfrm>
        </p:spPr>
        <p:txBody>
          <a:bodyPr/>
          <a:lstStyle/>
          <a:p>
            <a:r>
              <a:rPr lang="nb-NO" sz="1600" dirty="0"/>
              <a:t>Ingo bethke</a:t>
            </a:r>
            <a:r>
              <a:rPr lang="nb-NO" sz="1600" baseline="30000" dirty="0"/>
              <a:t>1,2</a:t>
            </a:r>
            <a:r>
              <a:rPr lang="nb-NO" sz="1600" dirty="0"/>
              <a:t>, </a:t>
            </a:r>
            <a:r>
              <a:rPr lang="nb-NO" sz="1600" dirty="0" err="1"/>
              <a:t>Fran</a:t>
            </a:r>
            <a:r>
              <a:rPr lang="en-GB" sz="1600" dirty="0" err="1">
                <a:effectLst/>
              </a:rPr>
              <a:t>ç</a:t>
            </a:r>
            <a:r>
              <a:rPr lang="nb-NO" sz="1600" dirty="0" err="1"/>
              <a:t>ois</a:t>
            </a:r>
            <a:r>
              <a:rPr lang="nb-NO" sz="1600" dirty="0"/>
              <a:t> counillon</a:t>
            </a:r>
            <a:r>
              <a:rPr lang="nb-NO" sz="1600" baseline="30000" dirty="0"/>
              <a:t>1,2,3</a:t>
            </a:r>
            <a:r>
              <a:rPr lang="nb-NO" sz="1600" dirty="0"/>
              <a:t>, Ping-gin Chiu</a:t>
            </a:r>
            <a:r>
              <a:rPr lang="nb-NO" sz="1600" baseline="30000" dirty="0"/>
              <a:t>1,2</a:t>
            </a:r>
            <a:r>
              <a:rPr lang="nb-NO" sz="1600" dirty="0"/>
              <a:t>, </a:t>
            </a:r>
            <a:r>
              <a:rPr lang="nb-NO" sz="1600" dirty="0" err="1"/>
              <a:t>akhilesh</a:t>
            </a:r>
            <a:r>
              <a:rPr lang="nb-NO" sz="1600" dirty="0"/>
              <a:t> Nair</a:t>
            </a:r>
            <a:r>
              <a:rPr lang="nb-NO" sz="1600" baseline="30000" dirty="0"/>
              <a:t>1,2</a:t>
            </a:r>
            <a:r>
              <a:rPr lang="nb-NO" sz="1600" dirty="0"/>
              <a:t> and </a:t>
            </a:r>
            <a:r>
              <a:rPr lang="nb-NO" sz="1600" dirty="0" err="1"/>
              <a:t>others</a:t>
            </a:r>
            <a:r>
              <a:rPr lang="nb-NO" sz="1600" dirty="0"/>
              <a:t> </a:t>
            </a:r>
          </a:p>
          <a:p>
            <a:endParaRPr lang="nb-NO" sz="1600" dirty="0"/>
          </a:p>
          <a:p>
            <a:r>
              <a:rPr lang="nb-NO" sz="1200" baseline="30000" dirty="0"/>
              <a:t>1</a:t>
            </a:r>
            <a:r>
              <a:rPr lang="nb-NO" sz="1200" dirty="0"/>
              <a:t>University </a:t>
            </a:r>
            <a:r>
              <a:rPr lang="nb-NO" sz="1200" dirty="0" err="1"/>
              <a:t>of</a:t>
            </a:r>
            <a:r>
              <a:rPr lang="nb-NO" sz="1200" dirty="0"/>
              <a:t> Bergen</a:t>
            </a:r>
          </a:p>
          <a:p>
            <a:r>
              <a:rPr lang="nb-NO" sz="1200" baseline="30000" dirty="0"/>
              <a:t>2</a:t>
            </a:r>
            <a:r>
              <a:rPr lang="nb-NO" sz="1200" dirty="0"/>
              <a:t>Bjerknes </a:t>
            </a:r>
            <a:r>
              <a:rPr lang="nb-NO" sz="1200" dirty="0" err="1"/>
              <a:t>centre</a:t>
            </a:r>
            <a:r>
              <a:rPr lang="nb-NO" sz="1200" dirty="0"/>
              <a:t> for </a:t>
            </a:r>
            <a:r>
              <a:rPr lang="nb-NO" sz="1200" dirty="0" err="1"/>
              <a:t>climate</a:t>
            </a:r>
            <a:r>
              <a:rPr lang="nb-NO" sz="1200" dirty="0"/>
              <a:t> </a:t>
            </a:r>
            <a:r>
              <a:rPr lang="nb-NO" sz="1200" dirty="0" err="1"/>
              <a:t>research</a:t>
            </a:r>
            <a:r>
              <a:rPr lang="nb-NO" sz="1200" dirty="0"/>
              <a:t> </a:t>
            </a:r>
          </a:p>
          <a:p>
            <a:r>
              <a:rPr lang="nb-NO" sz="1200" baseline="30000" dirty="0"/>
              <a:t>3</a:t>
            </a:r>
            <a:r>
              <a:rPr lang="nb-NO" sz="1200" dirty="0"/>
              <a:t>Nansen </a:t>
            </a:r>
            <a:r>
              <a:rPr lang="nb-NO" sz="1200" dirty="0" err="1"/>
              <a:t>environmental</a:t>
            </a:r>
            <a:r>
              <a:rPr lang="nb-NO" sz="1200" dirty="0"/>
              <a:t> and </a:t>
            </a:r>
            <a:r>
              <a:rPr lang="nb-NO" sz="1200" dirty="0" err="1"/>
              <a:t>remote</a:t>
            </a:r>
            <a:r>
              <a:rPr lang="nb-NO" sz="1200" dirty="0"/>
              <a:t> </a:t>
            </a:r>
            <a:r>
              <a:rPr lang="nb-NO" sz="1200" dirty="0" err="1"/>
              <a:t>sensing</a:t>
            </a:r>
            <a:r>
              <a:rPr lang="nb-NO" sz="1200" dirty="0"/>
              <a:t> </a:t>
            </a:r>
            <a:r>
              <a:rPr lang="nb-NO" sz="1200" dirty="0" err="1"/>
              <a:t>center</a:t>
            </a:r>
            <a:endParaRPr lang="nb-NO" sz="1200" dirty="0"/>
          </a:p>
          <a:p>
            <a:r>
              <a:rPr lang="nb-NO" sz="1200" baseline="30000" dirty="0"/>
              <a:t>4</a:t>
            </a:r>
            <a:r>
              <a:rPr lang="nb-NO" sz="1200" dirty="0"/>
              <a:t>Institute </a:t>
            </a:r>
            <a:r>
              <a:rPr lang="nb-NO" sz="1200" dirty="0" err="1"/>
              <a:t>of</a:t>
            </a:r>
            <a:r>
              <a:rPr lang="nb-NO" sz="1200" dirty="0"/>
              <a:t> marine </a:t>
            </a:r>
            <a:r>
              <a:rPr lang="nb-NO" sz="1200" dirty="0" err="1"/>
              <a:t>research</a:t>
            </a:r>
            <a:endParaRPr lang="nb-NO" sz="1200" dirty="0"/>
          </a:p>
          <a:p>
            <a:endParaRPr lang="nb-NO" sz="1200" dirty="0"/>
          </a:p>
          <a:p>
            <a:r>
              <a:rPr lang="nb-NO" sz="1200" dirty="0" err="1"/>
              <a:t>Contact</a:t>
            </a:r>
            <a:r>
              <a:rPr lang="nb-NO" sz="1200" dirty="0"/>
              <a:t>: </a:t>
            </a:r>
            <a:r>
              <a:rPr lang="nb-NO" sz="1200" dirty="0" err="1"/>
              <a:t>ingo.bethke@uib.no</a:t>
            </a:r>
            <a:endParaRPr lang="nb-NO" sz="120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720092" y="6518975"/>
            <a:ext cx="5898422" cy="192360"/>
          </a:xfrm>
        </p:spPr>
        <p:txBody>
          <a:bodyPr/>
          <a:lstStyle/>
          <a:p>
            <a:r>
              <a:rPr lang="nb-NO" dirty="0"/>
              <a:t>19 August 2024, </a:t>
            </a:r>
            <a:r>
              <a:rPr lang="nb-NO" dirty="0" err="1"/>
              <a:t>bjerknes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, Bergen</a:t>
            </a:r>
          </a:p>
        </p:txBody>
      </p:sp>
    </p:spTree>
    <p:extLst>
      <p:ext uri="{BB962C8B-B14F-4D97-AF65-F5344CB8AC3E}">
        <p14:creationId xmlns:p14="http://schemas.microsoft.com/office/powerpoint/2010/main" val="22310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32" y="1234799"/>
            <a:ext cx="11366500" cy="5623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Code and input data spread over many locations</a:t>
            </a:r>
            <a:endParaRPr lang="en-GB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 err="1">
                <a:solidFill>
                  <a:schemeClr val="tx1"/>
                </a:solidFill>
              </a:rPr>
              <a:t>github.com</a:t>
            </a:r>
            <a:r>
              <a:rPr lang="en-GB" sz="1400" i="1" dirty="0">
                <a:solidFill>
                  <a:schemeClr val="tx1"/>
                </a:solidFill>
              </a:rPr>
              <a:t>/</a:t>
            </a:r>
            <a:r>
              <a:rPr lang="en-GB" sz="1400" i="1" dirty="0" err="1">
                <a:solidFill>
                  <a:schemeClr val="tx1"/>
                </a:solidFill>
              </a:rPr>
              <a:t>BjerknesCPU</a:t>
            </a:r>
            <a:r>
              <a:rPr lang="en-GB" sz="1400" i="1" dirty="0">
                <a:solidFill>
                  <a:schemeClr val="tx1"/>
                </a:solidFill>
              </a:rPr>
              <a:t>/</a:t>
            </a:r>
            <a:r>
              <a:rPr lang="en-GB" sz="1400" i="1" dirty="0" err="1">
                <a:solidFill>
                  <a:schemeClr val="tx1"/>
                </a:solidFill>
              </a:rPr>
              <a:t>NorCPM.git</a:t>
            </a:r>
            <a:r>
              <a:rPr lang="en-NO" sz="1400" i="1" dirty="0">
                <a:solidFill>
                  <a:schemeClr val="tx1"/>
                </a:solidFill>
              </a:rPr>
              <a:t> </a:t>
            </a:r>
            <a:r>
              <a:rPr lang="en-NO" sz="1400" dirty="0">
                <a:solidFill>
                  <a:schemeClr val="tx1"/>
                </a:solidFill>
              </a:rPr>
              <a:t>(NorESM code, scripts for setting up simulations ensembles)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000000"/>
                </a:solidFill>
                <a:effectLst/>
              </a:rPr>
              <a:t>/cluster/shared/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noresm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inputdata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dirty="0">
                <a:solidFill>
                  <a:srgbClr val="000000"/>
                </a:solidFill>
              </a:rPr>
              <a:t>(</a:t>
            </a:r>
            <a:r>
              <a:rPr lang="en-NO" sz="1400" dirty="0">
                <a:solidFill>
                  <a:schemeClr val="tx1"/>
                </a:solidFill>
              </a:rPr>
              <a:t>NorESM input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000000"/>
                </a:solidFill>
                <a:effectLst/>
              </a:rPr>
              <a:t>/cluster/shared/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noresm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norcpm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/Input </a:t>
            </a:r>
            <a:r>
              <a:rPr lang="en-GB" sz="1400" dirty="0">
                <a:solidFill>
                  <a:srgbClr val="000000"/>
                </a:solidFill>
                <a:effectLst/>
              </a:rPr>
              <a:t>(assimilation settings)</a:t>
            </a:r>
            <a:endParaRPr lang="en-NO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chemeClr val="tx1"/>
                </a:solidFill>
                <a:effectLst/>
              </a:rPr>
              <a:t>/cluster/shared/</a:t>
            </a:r>
            <a:r>
              <a:rPr lang="en-GB" sz="1400" i="1" dirty="0" err="1">
                <a:solidFill>
                  <a:schemeClr val="tx1"/>
                </a:solidFill>
                <a:effectLst/>
              </a:rPr>
              <a:t>noresm</a:t>
            </a:r>
            <a:r>
              <a:rPr lang="en-GB" sz="1400" i="1" dirty="0">
                <a:solidFill>
                  <a:schemeClr val="tx1"/>
                </a:solidFill>
                <a:effectLst/>
              </a:rPr>
              <a:t>/</a:t>
            </a:r>
            <a:r>
              <a:rPr lang="en-GB" sz="1400" i="1" dirty="0" err="1">
                <a:solidFill>
                  <a:schemeClr val="tx1"/>
                </a:solidFill>
                <a:effectLst/>
              </a:rPr>
              <a:t>norcpm</a:t>
            </a:r>
            <a:r>
              <a:rPr lang="en-GB" sz="1400" i="1" dirty="0">
                <a:solidFill>
                  <a:schemeClr val="tx1"/>
                </a:solidFill>
                <a:effectLst/>
              </a:rPr>
              <a:t>/bin </a:t>
            </a:r>
            <a:r>
              <a:rPr lang="en-GB" sz="1400" dirty="0">
                <a:solidFill>
                  <a:schemeClr val="tx1"/>
                </a:solidFill>
                <a:effectLst/>
              </a:rPr>
              <a:t>(</a:t>
            </a:r>
            <a:r>
              <a:rPr lang="en-NO" sz="1400" dirty="0">
                <a:solidFill>
                  <a:schemeClr val="tx1"/>
                </a:solidFill>
              </a:rPr>
              <a:t>assimilation executables)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chemeClr val="tx1"/>
                </a:solidFill>
                <a:effectLst/>
              </a:rPr>
              <a:t>/cluster/projects/nn9039k/</a:t>
            </a:r>
            <a:r>
              <a:rPr lang="en-GB" sz="1400" i="1" dirty="0" err="1">
                <a:solidFill>
                  <a:schemeClr val="tx1"/>
                </a:solidFill>
                <a:effectLst/>
              </a:rPr>
              <a:t>NorCPM</a:t>
            </a:r>
            <a:r>
              <a:rPr lang="en-GB" sz="1400" i="1" dirty="0">
                <a:solidFill>
                  <a:schemeClr val="tx1"/>
                </a:solidFill>
                <a:effectLst/>
              </a:rPr>
              <a:t>/Code </a:t>
            </a:r>
            <a:r>
              <a:rPr lang="en-GB" sz="1400" dirty="0">
                <a:solidFill>
                  <a:schemeClr val="tx1"/>
                </a:solidFill>
                <a:effectLst/>
              </a:rPr>
              <a:t>(assimilation </a:t>
            </a:r>
            <a:r>
              <a:rPr lang="en-GB" sz="1400" dirty="0">
                <a:solidFill>
                  <a:schemeClr val="tx1"/>
                </a:solidFill>
              </a:rPr>
              <a:t>source code)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000000"/>
                </a:solidFill>
                <a:effectLst/>
              </a:rPr>
              <a:t>/cluster/projects/nn9039k/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NorCPM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Obs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dirty="0">
                <a:solidFill>
                  <a:srgbClr val="000000"/>
                </a:solidFill>
                <a:effectLst/>
              </a:rPr>
              <a:t>(assimilation observations) </a:t>
            </a: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Many variants of assimilation code locally on Betzy</a:t>
            </a:r>
          </a:p>
          <a:p>
            <a:pPr marL="0" indent="0">
              <a:buNone/>
            </a:pPr>
            <a:endParaRPr lang="en-NO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O" sz="1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Limited technical documentation (some info on </a:t>
            </a:r>
            <a:r>
              <a:rPr lang="en-GB" sz="2000" dirty="0" err="1">
                <a:solidFill>
                  <a:schemeClr val="tx1"/>
                </a:solidFill>
              </a:rPr>
              <a:t>wiki.uib.no</a:t>
            </a:r>
            <a:r>
              <a:rPr lang="en-GB" sz="2000" dirty="0">
                <a:solidFill>
                  <a:schemeClr val="tx1"/>
                </a:solidFill>
              </a:rPr>
              <a:t>/</a:t>
            </a:r>
            <a:r>
              <a:rPr lang="en-GB" sz="2000" dirty="0" err="1">
                <a:solidFill>
                  <a:schemeClr val="tx1"/>
                </a:solidFill>
              </a:rPr>
              <a:t>norcpm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  <a:r>
              <a:rPr lang="en-NO" sz="2000" dirty="0">
                <a:solidFill>
                  <a:schemeClr val="tx1"/>
                </a:solidFill>
              </a:rPr>
              <a:t>, no version control via git</a:t>
            </a:r>
            <a:endParaRPr lang="en-NO" sz="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O" sz="5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Lack of strategy/best-practice/governance for collaborative NorCPM development</a:t>
            </a:r>
            <a:endParaRPr lang="en-NO" sz="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No user-guide, test suits, examples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6A87F3-1691-DFC6-F3DB-028FE972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95159"/>
            <a:ext cx="8214360" cy="1607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0938691" cy="338554"/>
          </a:xfrm>
        </p:spPr>
        <p:txBody>
          <a:bodyPr/>
          <a:lstStyle/>
          <a:p>
            <a:r>
              <a:rPr lang="en-NO" sz="2200" dirty="0"/>
              <a:t>NorCPM classic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466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NorCPM (NorESM+assimilation) code, scripts and settings in single git-repository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https://github.com/BjerknesCPU/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NorCPMX</a:t>
            </a:r>
            <a:endParaRPr lang="en-GB" sz="18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000" dirty="0" err="1">
                <a:solidFill>
                  <a:schemeClr val="tx1"/>
                </a:solidFill>
              </a:rPr>
              <a:t>NorCPM</a:t>
            </a:r>
            <a:r>
              <a:rPr lang="en-GB" sz="2000" dirty="0">
                <a:solidFill>
                  <a:schemeClr val="tx1"/>
                </a:solidFill>
              </a:rPr>
              <a:t> (</a:t>
            </a:r>
            <a:r>
              <a:rPr lang="en-GB" sz="2000" dirty="0" err="1">
                <a:solidFill>
                  <a:schemeClr val="tx1"/>
                </a:solidFill>
              </a:rPr>
              <a:t>NorESM+assimilation</a:t>
            </a:r>
            <a:r>
              <a:rPr lang="en-GB" sz="2000" dirty="0">
                <a:solidFill>
                  <a:schemeClr val="tx1"/>
                </a:solidFill>
              </a:rPr>
              <a:t>) input data in single location on </a:t>
            </a:r>
            <a:r>
              <a:rPr lang="en-GB" sz="2000" dirty="0" err="1">
                <a:solidFill>
                  <a:schemeClr val="tx1"/>
                </a:solidFill>
              </a:rPr>
              <a:t>Betzy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/cluster/shared/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noresm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inputdata</a:t>
            </a:r>
            <a:endParaRPr lang="en-NO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Full experiment customization via setting files and command line options (allows better git-version control because scripts remain more “static”)</a:t>
            </a:r>
          </a:p>
          <a:p>
            <a:pPr>
              <a:buFont typeface="Wingdings" pitchFamily="2" charset="2"/>
              <a:buChar char="Ø"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Code compilation for each experiment (ensures consistency, traceability, portability) </a:t>
            </a:r>
          </a:p>
          <a:p>
            <a:pPr marL="0" indent="0">
              <a:buNone/>
            </a:pPr>
            <a:r>
              <a:rPr lang="en-NO" sz="1000" dirty="0">
                <a:solidFill>
                  <a:schemeClr val="tx1"/>
                </a:solidFill>
              </a:rPr>
              <a:t> </a:t>
            </a: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Flexibility to add mulitple models and assimilation schemes in a structured and organized manner </a:t>
            </a: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Rigerous logging of building and running the system (traceability, reproducability)</a:t>
            </a:r>
          </a:p>
          <a:p>
            <a:pPr>
              <a:buFont typeface="Wingdings" pitchFamily="2" charset="2"/>
              <a:buChar char="Ø"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Documentation: user-guide with examples for running NorCPM</a:t>
            </a:r>
          </a:p>
          <a:p>
            <a:pPr marL="0" indent="0">
              <a:buNone/>
            </a:pPr>
            <a:r>
              <a:rPr lang="en-NO" sz="2000" i="1" dirty="0">
                <a:solidFill>
                  <a:schemeClr val="tx1"/>
                </a:solidFill>
                <a:effectLst/>
              </a:rPr>
              <a:t>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https://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github.com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BjerknesCPU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NorCPMX</a:t>
            </a:r>
            <a:endParaRPr lang="en-GB" sz="1800" i="1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GB" sz="1800" dirty="0">
              <a:solidFill>
                <a:srgbClr val="000000"/>
              </a:solidFill>
              <a:effectLst/>
            </a:endParaRPr>
          </a:p>
          <a:p>
            <a:pPr marL="174625" lvl="1" indent="0">
              <a:buNone/>
            </a:pPr>
            <a:endParaRPr lang="en-GB" sz="1800" dirty="0">
              <a:solidFill>
                <a:srgbClr val="000000"/>
              </a:solidFill>
              <a:effectLst/>
            </a:endParaRPr>
          </a:p>
          <a:p>
            <a:pPr>
              <a:buFont typeface="Wingdings" pitchFamily="2" charset="2"/>
              <a:buChar char="Ø"/>
            </a:pPr>
            <a:endParaRPr lang="en-GB" sz="5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781312" cy="338554"/>
          </a:xfrm>
        </p:spPr>
        <p:txBody>
          <a:bodyPr/>
          <a:lstStyle/>
          <a:p>
            <a:r>
              <a:rPr lang="en-NO" sz="2200" dirty="0"/>
              <a:t>NorCPMX  </a:t>
            </a:r>
            <a:r>
              <a:rPr lang="en-US" sz="2200" dirty="0"/>
              <a:t> 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22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F0120C-0E93-B030-765F-CD70CFE7781B}"/>
              </a:ext>
            </a:extLst>
          </p:cNvPr>
          <p:cNvSpPr txBox="1"/>
          <p:nvPr/>
        </p:nvSpPr>
        <p:spPr>
          <a:xfrm>
            <a:off x="7241463" y="4886766"/>
            <a:ext cx="50193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norcpm1-1_historical_18500101_start.sh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norcpm1-1_piControl_18500101_start.sh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norcpm1_piControl_19500101_start.sh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norcpm-cf-system1_assim_19811115_start.sh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norcpm-cf-system1_assim_19811115_continue20220915.sh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norcpm-cf-system1_assimtest_19811115_start.sh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norcpm-cf-system1_hindcast1_20230115_start.sh</a:t>
            </a:r>
          </a:p>
          <a:p>
            <a:r>
              <a:rPr lang="en-GB" sz="1200" dirty="0" err="1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setmach.sh</a:t>
            </a:r>
            <a:endParaRPr lang="en-GB" sz="1200" dirty="0">
              <a:solidFill>
                <a:srgbClr val="2FBD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103F84-D778-4555-0B08-CBD4FFE9DBEF}"/>
              </a:ext>
            </a:extLst>
          </p:cNvPr>
          <p:cNvSpPr txBox="1"/>
          <p:nvPr/>
        </p:nvSpPr>
        <p:spPr>
          <a:xfrm>
            <a:off x="399010" y="1075823"/>
            <a:ext cx="9914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allows </a:t>
            </a:r>
            <a:r>
              <a:rPr lang="en-NO" b="1" dirty="0"/>
              <a:t>multiple </a:t>
            </a:r>
            <a:r>
              <a:rPr lang="en-NO" b="1" i="1" dirty="0"/>
              <a:t>assimilation schemes</a:t>
            </a:r>
            <a:r>
              <a:rPr lang="en-NO" b="1" dirty="0"/>
              <a:t> and </a:t>
            </a:r>
            <a:r>
              <a:rPr lang="en-NO" b="1" i="1" dirty="0"/>
              <a:t>experiment setup environments</a:t>
            </a:r>
            <a:r>
              <a:rPr lang="en-NO" i="1" dirty="0"/>
              <a:t> – </a:t>
            </a:r>
            <a:r>
              <a:rPr lang="en-GB" dirty="0"/>
              <a:t>multiple users can contribute to the same repository without interfering with each other's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flexible; structured and organized; fully version controlled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full integration with </a:t>
            </a:r>
            <a:r>
              <a:rPr lang="en-GB" dirty="0" err="1"/>
              <a:t>NorESM</a:t>
            </a:r>
            <a:r>
              <a:rPr lang="en-GB" dirty="0"/>
              <a:t>; structure suitable for use with NorESM2 and later versions   </a:t>
            </a:r>
            <a:r>
              <a:rPr lang="en-NO" dirty="0"/>
              <a:t>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C514B9-A85F-2C23-DCCA-CF6828A410A5}"/>
              </a:ext>
            </a:extLst>
          </p:cNvPr>
          <p:cNvSpPr/>
          <p:nvPr/>
        </p:nvSpPr>
        <p:spPr>
          <a:xfrm>
            <a:off x="3418726" y="2224738"/>
            <a:ext cx="1072900" cy="4435246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CC0DEC-4A1C-BAB0-C9EF-3F1AC081F224}"/>
              </a:ext>
            </a:extLst>
          </p:cNvPr>
          <p:cNvSpPr txBox="1"/>
          <p:nvPr/>
        </p:nvSpPr>
        <p:spPr>
          <a:xfrm>
            <a:off x="49518" y="2276349"/>
            <a:ext cx="12087063" cy="4383634"/>
          </a:xfrm>
          <a:prstGeom prst="rect">
            <a:avLst/>
          </a:prstGeom>
          <a:noFill/>
          <a:ln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87063"/>
                      <a:gd name="connsiteY0" fmla="*/ 0 h 4383634"/>
                      <a:gd name="connsiteX1" fmla="*/ 454704 w 12087063"/>
                      <a:gd name="connsiteY1" fmla="*/ 0 h 4383634"/>
                      <a:gd name="connsiteX2" fmla="*/ 667666 w 12087063"/>
                      <a:gd name="connsiteY2" fmla="*/ 0 h 4383634"/>
                      <a:gd name="connsiteX3" fmla="*/ 1484982 w 12087063"/>
                      <a:gd name="connsiteY3" fmla="*/ 0 h 4383634"/>
                      <a:gd name="connsiteX4" fmla="*/ 1939686 w 12087063"/>
                      <a:gd name="connsiteY4" fmla="*/ 0 h 4383634"/>
                      <a:gd name="connsiteX5" fmla="*/ 2394390 w 12087063"/>
                      <a:gd name="connsiteY5" fmla="*/ 0 h 4383634"/>
                      <a:gd name="connsiteX6" fmla="*/ 3211705 w 12087063"/>
                      <a:gd name="connsiteY6" fmla="*/ 0 h 4383634"/>
                      <a:gd name="connsiteX7" fmla="*/ 3545538 w 12087063"/>
                      <a:gd name="connsiteY7" fmla="*/ 0 h 4383634"/>
                      <a:gd name="connsiteX8" fmla="*/ 4362854 w 12087063"/>
                      <a:gd name="connsiteY8" fmla="*/ 0 h 4383634"/>
                      <a:gd name="connsiteX9" fmla="*/ 5180170 w 12087063"/>
                      <a:gd name="connsiteY9" fmla="*/ 0 h 4383634"/>
                      <a:gd name="connsiteX10" fmla="*/ 5755744 w 12087063"/>
                      <a:gd name="connsiteY10" fmla="*/ 0 h 4383634"/>
                      <a:gd name="connsiteX11" fmla="*/ 6573060 w 12087063"/>
                      <a:gd name="connsiteY11" fmla="*/ 0 h 4383634"/>
                      <a:gd name="connsiteX12" fmla="*/ 7027764 w 12087063"/>
                      <a:gd name="connsiteY12" fmla="*/ 0 h 4383634"/>
                      <a:gd name="connsiteX13" fmla="*/ 7482468 w 12087063"/>
                      <a:gd name="connsiteY13" fmla="*/ 0 h 4383634"/>
                      <a:gd name="connsiteX14" fmla="*/ 8178913 w 12087063"/>
                      <a:gd name="connsiteY14" fmla="*/ 0 h 4383634"/>
                      <a:gd name="connsiteX15" fmla="*/ 8633616 w 12087063"/>
                      <a:gd name="connsiteY15" fmla="*/ 0 h 4383634"/>
                      <a:gd name="connsiteX16" fmla="*/ 9450932 w 12087063"/>
                      <a:gd name="connsiteY16" fmla="*/ 0 h 4383634"/>
                      <a:gd name="connsiteX17" fmla="*/ 10268248 w 12087063"/>
                      <a:gd name="connsiteY17" fmla="*/ 0 h 4383634"/>
                      <a:gd name="connsiteX18" fmla="*/ 10843822 w 12087063"/>
                      <a:gd name="connsiteY18" fmla="*/ 0 h 4383634"/>
                      <a:gd name="connsiteX19" fmla="*/ 11298526 w 12087063"/>
                      <a:gd name="connsiteY19" fmla="*/ 0 h 4383634"/>
                      <a:gd name="connsiteX20" fmla="*/ 11511489 w 12087063"/>
                      <a:gd name="connsiteY20" fmla="*/ 0 h 4383634"/>
                      <a:gd name="connsiteX21" fmla="*/ 12087063 w 12087063"/>
                      <a:gd name="connsiteY21" fmla="*/ 0 h 4383634"/>
                      <a:gd name="connsiteX22" fmla="*/ 12087063 w 12087063"/>
                      <a:gd name="connsiteY22" fmla="*/ 460282 h 4383634"/>
                      <a:gd name="connsiteX23" fmla="*/ 12087063 w 12087063"/>
                      <a:gd name="connsiteY23" fmla="*/ 964399 h 4383634"/>
                      <a:gd name="connsiteX24" fmla="*/ 12087063 w 12087063"/>
                      <a:gd name="connsiteY24" fmla="*/ 1424681 h 4383634"/>
                      <a:gd name="connsiteX25" fmla="*/ 12087063 w 12087063"/>
                      <a:gd name="connsiteY25" fmla="*/ 2016472 h 4383634"/>
                      <a:gd name="connsiteX26" fmla="*/ 12087063 w 12087063"/>
                      <a:gd name="connsiteY26" fmla="*/ 2564426 h 4383634"/>
                      <a:gd name="connsiteX27" fmla="*/ 12087063 w 12087063"/>
                      <a:gd name="connsiteY27" fmla="*/ 3112380 h 4383634"/>
                      <a:gd name="connsiteX28" fmla="*/ 12087063 w 12087063"/>
                      <a:gd name="connsiteY28" fmla="*/ 3748007 h 4383634"/>
                      <a:gd name="connsiteX29" fmla="*/ 12087063 w 12087063"/>
                      <a:gd name="connsiteY29" fmla="*/ 4383634 h 4383634"/>
                      <a:gd name="connsiteX30" fmla="*/ 11874100 w 12087063"/>
                      <a:gd name="connsiteY30" fmla="*/ 4383634 h 4383634"/>
                      <a:gd name="connsiteX31" fmla="*/ 11177655 w 12087063"/>
                      <a:gd name="connsiteY31" fmla="*/ 4383634 h 4383634"/>
                      <a:gd name="connsiteX32" fmla="*/ 10964693 w 12087063"/>
                      <a:gd name="connsiteY32" fmla="*/ 4383634 h 4383634"/>
                      <a:gd name="connsiteX33" fmla="*/ 10268248 w 12087063"/>
                      <a:gd name="connsiteY33" fmla="*/ 4383634 h 4383634"/>
                      <a:gd name="connsiteX34" fmla="*/ 9934415 w 12087063"/>
                      <a:gd name="connsiteY34" fmla="*/ 4383634 h 4383634"/>
                      <a:gd name="connsiteX35" fmla="*/ 9721452 w 12087063"/>
                      <a:gd name="connsiteY35" fmla="*/ 4383634 h 4383634"/>
                      <a:gd name="connsiteX36" fmla="*/ 9387619 w 12087063"/>
                      <a:gd name="connsiteY36" fmla="*/ 4383634 h 4383634"/>
                      <a:gd name="connsiteX37" fmla="*/ 8691174 w 12087063"/>
                      <a:gd name="connsiteY37" fmla="*/ 4383634 h 4383634"/>
                      <a:gd name="connsiteX38" fmla="*/ 8357341 w 12087063"/>
                      <a:gd name="connsiteY38" fmla="*/ 4383634 h 4383634"/>
                      <a:gd name="connsiteX39" fmla="*/ 8144378 w 12087063"/>
                      <a:gd name="connsiteY39" fmla="*/ 4383634 h 4383634"/>
                      <a:gd name="connsiteX40" fmla="*/ 7810545 w 12087063"/>
                      <a:gd name="connsiteY40" fmla="*/ 4383634 h 4383634"/>
                      <a:gd name="connsiteX41" fmla="*/ 7355841 w 12087063"/>
                      <a:gd name="connsiteY41" fmla="*/ 4383634 h 4383634"/>
                      <a:gd name="connsiteX42" fmla="*/ 6780267 w 12087063"/>
                      <a:gd name="connsiteY42" fmla="*/ 4383634 h 4383634"/>
                      <a:gd name="connsiteX43" fmla="*/ 6446434 w 12087063"/>
                      <a:gd name="connsiteY43" fmla="*/ 4383634 h 4383634"/>
                      <a:gd name="connsiteX44" fmla="*/ 5629118 w 12087063"/>
                      <a:gd name="connsiteY44" fmla="*/ 4383634 h 4383634"/>
                      <a:gd name="connsiteX45" fmla="*/ 5053543 w 12087063"/>
                      <a:gd name="connsiteY45" fmla="*/ 4383634 h 4383634"/>
                      <a:gd name="connsiteX46" fmla="*/ 4236228 w 12087063"/>
                      <a:gd name="connsiteY46" fmla="*/ 4383634 h 4383634"/>
                      <a:gd name="connsiteX47" fmla="*/ 3539783 w 12087063"/>
                      <a:gd name="connsiteY47" fmla="*/ 4383634 h 4383634"/>
                      <a:gd name="connsiteX48" fmla="*/ 3085079 w 12087063"/>
                      <a:gd name="connsiteY48" fmla="*/ 4383634 h 4383634"/>
                      <a:gd name="connsiteX49" fmla="*/ 2388634 w 12087063"/>
                      <a:gd name="connsiteY49" fmla="*/ 4383634 h 4383634"/>
                      <a:gd name="connsiteX50" fmla="*/ 2054801 w 12087063"/>
                      <a:gd name="connsiteY50" fmla="*/ 4383634 h 4383634"/>
                      <a:gd name="connsiteX51" fmla="*/ 1479226 w 12087063"/>
                      <a:gd name="connsiteY51" fmla="*/ 4383634 h 4383634"/>
                      <a:gd name="connsiteX52" fmla="*/ 1266264 w 12087063"/>
                      <a:gd name="connsiteY52" fmla="*/ 4383634 h 4383634"/>
                      <a:gd name="connsiteX53" fmla="*/ 0 w 12087063"/>
                      <a:gd name="connsiteY53" fmla="*/ 4383634 h 4383634"/>
                      <a:gd name="connsiteX54" fmla="*/ 0 w 12087063"/>
                      <a:gd name="connsiteY54" fmla="*/ 3835680 h 4383634"/>
                      <a:gd name="connsiteX55" fmla="*/ 0 w 12087063"/>
                      <a:gd name="connsiteY55" fmla="*/ 3243889 h 4383634"/>
                      <a:gd name="connsiteX56" fmla="*/ 0 w 12087063"/>
                      <a:gd name="connsiteY56" fmla="*/ 2652099 h 4383634"/>
                      <a:gd name="connsiteX57" fmla="*/ 0 w 12087063"/>
                      <a:gd name="connsiteY57" fmla="*/ 2191817 h 4383634"/>
                      <a:gd name="connsiteX58" fmla="*/ 0 w 12087063"/>
                      <a:gd name="connsiteY58" fmla="*/ 1556190 h 4383634"/>
                      <a:gd name="connsiteX59" fmla="*/ 0 w 12087063"/>
                      <a:gd name="connsiteY59" fmla="*/ 1008236 h 4383634"/>
                      <a:gd name="connsiteX60" fmla="*/ 0 w 12087063"/>
                      <a:gd name="connsiteY60" fmla="*/ 591791 h 4383634"/>
                      <a:gd name="connsiteX61" fmla="*/ 0 w 12087063"/>
                      <a:gd name="connsiteY61" fmla="*/ 0 h 4383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12087063" h="4383634" extrusionOk="0">
                        <a:moveTo>
                          <a:pt x="0" y="0"/>
                        </a:moveTo>
                        <a:cubicBezTo>
                          <a:pt x="213605" y="-46479"/>
                          <a:pt x="315435" y="34547"/>
                          <a:pt x="454704" y="0"/>
                        </a:cubicBezTo>
                        <a:cubicBezTo>
                          <a:pt x="593973" y="-34547"/>
                          <a:pt x="619658" y="2634"/>
                          <a:pt x="667666" y="0"/>
                        </a:cubicBezTo>
                        <a:cubicBezTo>
                          <a:pt x="715674" y="-2634"/>
                          <a:pt x="1279540" y="91298"/>
                          <a:pt x="1484982" y="0"/>
                        </a:cubicBezTo>
                        <a:cubicBezTo>
                          <a:pt x="1690424" y="-91298"/>
                          <a:pt x="1793342" y="49739"/>
                          <a:pt x="1939686" y="0"/>
                        </a:cubicBezTo>
                        <a:cubicBezTo>
                          <a:pt x="2086030" y="-49739"/>
                          <a:pt x="2226417" y="20199"/>
                          <a:pt x="2394390" y="0"/>
                        </a:cubicBezTo>
                        <a:cubicBezTo>
                          <a:pt x="2562363" y="-20199"/>
                          <a:pt x="3013495" y="30939"/>
                          <a:pt x="3211705" y="0"/>
                        </a:cubicBezTo>
                        <a:cubicBezTo>
                          <a:pt x="3409916" y="-30939"/>
                          <a:pt x="3426501" y="22435"/>
                          <a:pt x="3545538" y="0"/>
                        </a:cubicBezTo>
                        <a:cubicBezTo>
                          <a:pt x="3664575" y="-22435"/>
                          <a:pt x="4111513" y="8621"/>
                          <a:pt x="4362854" y="0"/>
                        </a:cubicBezTo>
                        <a:cubicBezTo>
                          <a:pt x="4614195" y="-8621"/>
                          <a:pt x="4841590" y="52153"/>
                          <a:pt x="5180170" y="0"/>
                        </a:cubicBezTo>
                        <a:cubicBezTo>
                          <a:pt x="5518750" y="-52153"/>
                          <a:pt x="5612086" y="41856"/>
                          <a:pt x="5755744" y="0"/>
                        </a:cubicBezTo>
                        <a:cubicBezTo>
                          <a:pt x="5899402" y="-41856"/>
                          <a:pt x="6351396" y="25466"/>
                          <a:pt x="6573060" y="0"/>
                        </a:cubicBezTo>
                        <a:cubicBezTo>
                          <a:pt x="6794724" y="-25466"/>
                          <a:pt x="6875143" y="29876"/>
                          <a:pt x="7027764" y="0"/>
                        </a:cubicBezTo>
                        <a:cubicBezTo>
                          <a:pt x="7180385" y="-29876"/>
                          <a:pt x="7275197" y="20112"/>
                          <a:pt x="7482468" y="0"/>
                        </a:cubicBezTo>
                        <a:cubicBezTo>
                          <a:pt x="7689739" y="-20112"/>
                          <a:pt x="7860349" y="76967"/>
                          <a:pt x="8178913" y="0"/>
                        </a:cubicBezTo>
                        <a:cubicBezTo>
                          <a:pt x="8497477" y="-76967"/>
                          <a:pt x="8506535" y="17072"/>
                          <a:pt x="8633616" y="0"/>
                        </a:cubicBezTo>
                        <a:cubicBezTo>
                          <a:pt x="8760697" y="-17072"/>
                          <a:pt x="9112787" y="34937"/>
                          <a:pt x="9450932" y="0"/>
                        </a:cubicBezTo>
                        <a:cubicBezTo>
                          <a:pt x="9789077" y="-34937"/>
                          <a:pt x="9981154" y="8654"/>
                          <a:pt x="10268248" y="0"/>
                        </a:cubicBezTo>
                        <a:cubicBezTo>
                          <a:pt x="10555342" y="-8654"/>
                          <a:pt x="10640365" y="4438"/>
                          <a:pt x="10843822" y="0"/>
                        </a:cubicBezTo>
                        <a:cubicBezTo>
                          <a:pt x="11047279" y="-4438"/>
                          <a:pt x="11146171" y="5765"/>
                          <a:pt x="11298526" y="0"/>
                        </a:cubicBezTo>
                        <a:cubicBezTo>
                          <a:pt x="11450881" y="-5765"/>
                          <a:pt x="11422041" y="2235"/>
                          <a:pt x="11511489" y="0"/>
                        </a:cubicBezTo>
                        <a:cubicBezTo>
                          <a:pt x="11600937" y="-2235"/>
                          <a:pt x="11863447" y="61228"/>
                          <a:pt x="12087063" y="0"/>
                        </a:cubicBezTo>
                        <a:cubicBezTo>
                          <a:pt x="12091134" y="130436"/>
                          <a:pt x="12070993" y="329818"/>
                          <a:pt x="12087063" y="460282"/>
                        </a:cubicBezTo>
                        <a:cubicBezTo>
                          <a:pt x="12103133" y="590746"/>
                          <a:pt x="12078471" y="752457"/>
                          <a:pt x="12087063" y="964399"/>
                        </a:cubicBezTo>
                        <a:cubicBezTo>
                          <a:pt x="12095655" y="1176341"/>
                          <a:pt x="12053688" y="1307244"/>
                          <a:pt x="12087063" y="1424681"/>
                        </a:cubicBezTo>
                        <a:cubicBezTo>
                          <a:pt x="12120438" y="1542118"/>
                          <a:pt x="12028396" y="1762599"/>
                          <a:pt x="12087063" y="2016472"/>
                        </a:cubicBezTo>
                        <a:cubicBezTo>
                          <a:pt x="12145730" y="2270345"/>
                          <a:pt x="12086110" y="2397708"/>
                          <a:pt x="12087063" y="2564426"/>
                        </a:cubicBezTo>
                        <a:cubicBezTo>
                          <a:pt x="12088016" y="2731144"/>
                          <a:pt x="12028402" y="2853459"/>
                          <a:pt x="12087063" y="3112380"/>
                        </a:cubicBezTo>
                        <a:cubicBezTo>
                          <a:pt x="12145724" y="3371301"/>
                          <a:pt x="12072735" y="3564426"/>
                          <a:pt x="12087063" y="3748007"/>
                        </a:cubicBezTo>
                        <a:cubicBezTo>
                          <a:pt x="12101391" y="3931588"/>
                          <a:pt x="12012035" y="4163429"/>
                          <a:pt x="12087063" y="4383634"/>
                        </a:cubicBezTo>
                        <a:cubicBezTo>
                          <a:pt x="11984718" y="4389576"/>
                          <a:pt x="11919515" y="4363620"/>
                          <a:pt x="11874100" y="4383634"/>
                        </a:cubicBezTo>
                        <a:cubicBezTo>
                          <a:pt x="11828685" y="4403648"/>
                          <a:pt x="11323291" y="4372871"/>
                          <a:pt x="11177655" y="4383634"/>
                        </a:cubicBezTo>
                        <a:cubicBezTo>
                          <a:pt x="11032019" y="4394397"/>
                          <a:pt x="11039569" y="4372505"/>
                          <a:pt x="10964693" y="4383634"/>
                        </a:cubicBezTo>
                        <a:cubicBezTo>
                          <a:pt x="10889817" y="4394763"/>
                          <a:pt x="10526703" y="4340138"/>
                          <a:pt x="10268248" y="4383634"/>
                        </a:cubicBezTo>
                        <a:cubicBezTo>
                          <a:pt x="10009793" y="4427130"/>
                          <a:pt x="10086522" y="4355034"/>
                          <a:pt x="9934415" y="4383634"/>
                        </a:cubicBezTo>
                        <a:cubicBezTo>
                          <a:pt x="9782308" y="4412234"/>
                          <a:pt x="9827883" y="4377219"/>
                          <a:pt x="9721452" y="4383634"/>
                        </a:cubicBezTo>
                        <a:cubicBezTo>
                          <a:pt x="9615021" y="4390049"/>
                          <a:pt x="9490708" y="4368182"/>
                          <a:pt x="9387619" y="4383634"/>
                        </a:cubicBezTo>
                        <a:cubicBezTo>
                          <a:pt x="9284530" y="4399086"/>
                          <a:pt x="9010311" y="4362615"/>
                          <a:pt x="8691174" y="4383634"/>
                        </a:cubicBezTo>
                        <a:cubicBezTo>
                          <a:pt x="8372037" y="4404653"/>
                          <a:pt x="8471544" y="4381493"/>
                          <a:pt x="8357341" y="4383634"/>
                        </a:cubicBezTo>
                        <a:cubicBezTo>
                          <a:pt x="8243138" y="4385775"/>
                          <a:pt x="8234451" y="4364495"/>
                          <a:pt x="8144378" y="4383634"/>
                        </a:cubicBezTo>
                        <a:cubicBezTo>
                          <a:pt x="8054305" y="4402773"/>
                          <a:pt x="7957573" y="4369930"/>
                          <a:pt x="7810545" y="4383634"/>
                        </a:cubicBezTo>
                        <a:cubicBezTo>
                          <a:pt x="7663517" y="4397338"/>
                          <a:pt x="7579465" y="4368727"/>
                          <a:pt x="7355841" y="4383634"/>
                        </a:cubicBezTo>
                        <a:cubicBezTo>
                          <a:pt x="7132217" y="4398541"/>
                          <a:pt x="7024513" y="4341201"/>
                          <a:pt x="6780267" y="4383634"/>
                        </a:cubicBezTo>
                        <a:cubicBezTo>
                          <a:pt x="6536021" y="4426067"/>
                          <a:pt x="6519114" y="4361483"/>
                          <a:pt x="6446434" y="4383634"/>
                        </a:cubicBezTo>
                        <a:cubicBezTo>
                          <a:pt x="6373754" y="4405785"/>
                          <a:pt x="5902185" y="4365035"/>
                          <a:pt x="5629118" y="4383634"/>
                        </a:cubicBezTo>
                        <a:cubicBezTo>
                          <a:pt x="5356051" y="4402233"/>
                          <a:pt x="5281558" y="4368226"/>
                          <a:pt x="5053543" y="4383634"/>
                        </a:cubicBezTo>
                        <a:cubicBezTo>
                          <a:pt x="4825529" y="4399042"/>
                          <a:pt x="4497060" y="4345485"/>
                          <a:pt x="4236228" y="4383634"/>
                        </a:cubicBezTo>
                        <a:cubicBezTo>
                          <a:pt x="3975397" y="4421783"/>
                          <a:pt x="3729662" y="4315083"/>
                          <a:pt x="3539783" y="4383634"/>
                        </a:cubicBezTo>
                        <a:cubicBezTo>
                          <a:pt x="3349905" y="4452185"/>
                          <a:pt x="3295517" y="4363604"/>
                          <a:pt x="3085079" y="4383634"/>
                        </a:cubicBezTo>
                        <a:cubicBezTo>
                          <a:pt x="2874641" y="4403664"/>
                          <a:pt x="2610747" y="4351654"/>
                          <a:pt x="2388634" y="4383634"/>
                        </a:cubicBezTo>
                        <a:cubicBezTo>
                          <a:pt x="2166521" y="4415614"/>
                          <a:pt x="2164880" y="4378977"/>
                          <a:pt x="2054801" y="4383634"/>
                        </a:cubicBezTo>
                        <a:cubicBezTo>
                          <a:pt x="1944722" y="4388291"/>
                          <a:pt x="1757394" y="4342480"/>
                          <a:pt x="1479226" y="4383634"/>
                        </a:cubicBezTo>
                        <a:cubicBezTo>
                          <a:pt x="1201058" y="4424788"/>
                          <a:pt x="1365093" y="4360446"/>
                          <a:pt x="1266264" y="4383634"/>
                        </a:cubicBezTo>
                        <a:cubicBezTo>
                          <a:pt x="1167435" y="4406822"/>
                          <a:pt x="566432" y="4359661"/>
                          <a:pt x="0" y="4383634"/>
                        </a:cubicBezTo>
                        <a:cubicBezTo>
                          <a:pt x="-44013" y="4255123"/>
                          <a:pt x="33575" y="3949423"/>
                          <a:pt x="0" y="3835680"/>
                        </a:cubicBezTo>
                        <a:cubicBezTo>
                          <a:pt x="-33575" y="3721937"/>
                          <a:pt x="58092" y="3371155"/>
                          <a:pt x="0" y="3243889"/>
                        </a:cubicBezTo>
                        <a:cubicBezTo>
                          <a:pt x="-58092" y="3116623"/>
                          <a:pt x="35673" y="2840011"/>
                          <a:pt x="0" y="2652099"/>
                        </a:cubicBezTo>
                        <a:cubicBezTo>
                          <a:pt x="-35673" y="2464187"/>
                          <a:pt x="11788" y="2327245"/>
                          <a:pt x="0" y="2191817"/>
                        </a:cubicBezTo>
                        <a:cubicBezTo>
                          <a:pt x="-11788" y="2056389"/>
                          <a:pt x="47526" y="1858290"/>
                          <a:pt x="0" y="1556190"/>
                        </a:cubicBezTo>
                        <a:cubicBezTo>
                          <a:pt x="-47526" y="1254090"/>
                          <a:pt x="22633" y="1121607"/>
                          <a:pt x="0" y="1008236"/>
                        </a:cubicBezTo>
                        <a:cubicBezTo>
                          <a:pt x="-22633" y="894865"/>
                          <a:pt x="31518" y="797496"/>
                          <a:pt x="0" y="591791"/>
                        </a:cubicBezTo>
                        <a:cubicBezTo>
                          <a:pt x="-31518" y="386087"/>
                          <a:pt x="60020" y="25042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603181" cy="338554"/>
          </a:xfrm>
        </p:spPr>
        <p:txBody>
          <a:bodyPr/>
          <a:lstStyle/>
          <a:p>
            <a:r>
              <a:rPr lang="en-NO" sz="2200" dirty="0"/>
              <a:t>NorCPMX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B605F-30D7-8F11-5CE9-0FA147E897E2}"/>
              </a:ext>
            </a:extLst>
          </p:cNvPr>
          <p:cNvSpPr txBox="1"/>
          <p:nvPr/>
        </p:nvSpPr>
        <p:spPr>
          <a:xfrm>
            <a:off x="2276013" y="3494656"/>
            <a:ext cx="877163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i="1" dirty="0" err="1">
                <a:solidFill>
                  <a:srgbClr val="00B050"/>
                </a:solidFill>
                <a:latin typeface="Menlo" panose="020B0609030804020204" pitchFamily="49" charset="0"/>
              </a:rPr>
              <a:t>a</a:t>
            </a:r>
            <a:r>
              <a:rPr lang="en-GB" sz="1500" b="1" i="1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ssim</a:t>
            </a:r>
            <a:endParaRPr lang="en-GB" sz="1500" b="1" i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cases</a:t>
            </a:r>
            <a:endParaRPr lang="en-GB" sz="1500" i="1" dirty="0">
              <a:solidFill>
                <a:schemeClr val="bg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docs</a:t>
            </a:r>
          </a:p>
          <a:p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l</a:t>
            </a:r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ogs</a:t>
            </a:r>
          </a:p>
          <a:p>
            <a:r>
              <a:rPr lang="en-GB" sz="1500" b="1" dirty="0">
                <a:solidFill>
                  <a:srgbClr val="00B050"/>
                </a:solidFill>
                <a:latin typeface="Menlo" panose="020B0609030804020204" pitchFamily="49" charset="0"/>
              </a:rPr>
              <a:t>models</a:t>
            </a:r>
            <a:endParaRPr lang="en-GB" sz="1500" b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b="1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setup</a:t>
            </a:r>
          </a:p>
          <a:p>
            <a:r>
              <a:rPr lang="en-GB" sz="1500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tools</a:t>
            </a:r>
          </a:p>
          <a:p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B94E2-EBD0-0AA2-4C1D-239D560937DD}"/>
              </a:ext>
            </a:extLst>
          </p:cNvPr>
          <p:cNvSpPr txBox="1"/>
          <p:nvPr/>
        </p:nvSpPr>
        <p:spPr>
          <a:xfrm>
            <a:off x="3383610" y="2697634"/>
            <a:ext cx="1107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cheme1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cheme2</a:t>
            </a:r>
          </a:p>
          <a:p>
            <a:r>
              <a:rPr lang="en-NO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myscheme</a:t>
            </a:r>
          </a:p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D1E24-56B4-26BA-2754-C5BAC7B1F5D9}"/>
              </a:ext>
            </a:extLst>
          </p:cNvPr>
          <p:cNvSpPr txBox="1"/>
          <p:nvPr/>
        </p:nvSpPr>
        <p:spPr>
          <a:xfrm flipH="1">
            <a:off x="4722036" y="2291241"/>
            <a:ext cx="5019322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ode1 (e.g. EnKF)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ode2 (e.g. prep_obs)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ode3 (e.g. micom_init)</a:t>
            </a:r>
          </a:p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ettings1.in (e.g. </a:t>
            </a:r>
            <a:r>
              <a:rPr lang="en-GB" sz="15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analysisfields_1.in)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ettings2.in (e.g. </a:t>
            </a:r>
            <a:r>
              <a:rPr lang="en-GB" sz="15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enkf.prm_1)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ssim_build.sh</a:t>
            </a:r>
          </a:p>
          <a:p>
            <a:r>
              <a:rPr lang="en-GB" sz="15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assim_step.sh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E7E33-969D-4A05-7230-70767CC8EFE1}"/>
              </a:ext>
            </a:extLst>
          </p:cNvPr>
          <p:cNvSpPr txBox="1"/>
          <p:nvPr/>
        </p:nvSpPr>
        <p:spPr>
          <a:xfrm>
            <a:off x="3383610" y="5434231"/>
            <a:ext cx="9925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noresm2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noresm3</a:t>
            </a:r>
          </a:p>
          <a:p>
            <a:r>
              <a:rPr lang="en-GB" sz="1500" i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mysetup</a:t>
            </a:r>
            <a:endParaRPr lang="en-GB" sz="1500" i="1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NO" sz="1500" i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B9ED5-A80A-F2AE-26EA-A3F8E52D0643}"/>
              </a:ext>
            </a:extLst>
          </p:cNvPr>
          <p:cNvSpPr txBox="1"/>
          <p:nvPr/>
        </p:nvSpPr>
        <p:spPr>
          <a:xfrm>
            <a:off x="4722039" y="5420836"/>
            <a:ext cx="327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>
                <a:solidFill>
                  <a:srgbClr val="2FBD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settings</a:t>
            </a:r>
            <a:endParaRPr lang="en-GB" sz="1500" b="1" i="1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create_experiment.sh</a:t>
            </a:r>
            <a:endParaRPr lang="en-GB" sz="1500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submit_experiment.sh</a:t>
            </a:r>
            <a:endParaRPr lang="en-GB" sz="1500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685D1-2B89-2E09-18F1-F9197830DB98}"/>
              </a:ext>
            </a:extLst>
          </p:cNvPr>
          <p:cNvSpPr txBox="1"/>
          <p:nvPr/>
        </p:nvSpPr>
        <p:spPr>
          <a:xfrm>
            <a:off x="608909" y="4231750"/>
            <a:ext cx="9925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sz="1500" b="1" i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</a:t>
            </a:r>
            <a:endParaRPr lang="en-GB" sz="1500" b="1" i="1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E2F610-D5CD-0150-EE39-D19B17D21A8D}"/>
              </a:ext>
            </a:extLst>
          </p:cNvPr>
          <p:cNvCxnSpPr>
            <a:cxnSpLocks/>
          </p:cNvCxnSpPr>
          <p:nvPr/>
        </p:nvCxnSpPr>
        <p:spPr>
          <a:xfrm flipV="1">
            <a:off x="1636604" y="4393332"/>
            <a:ext cx="423844" cy="1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A06C7-0BD0-E78B-30D2-F02A3107E528}"/>
              </a:ext>
            </a:extLst>
          </p:cNvPr>
          <p:cNvCxnSpPr>
            <a:cxnSpLocks/>
          </p:cNvCxnSpPr>
          <p:nvPr/>
        </p:nvCxnSpPr>
        <p:spPr>
          <a:xfrm flipV="1">
            <a:off x="2998816" y="3053473"/>
            <a:ext cx="316011" cy="526469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1EF149-7094-FDD2-7259-BF454E4422AD}"/>
              </a:ext>
            </a:extLst>
          </p:cNvPr>
          <p:cNvCxnSpPr>
            <a:cxnSpLocks/>
          </p:cNvCxnSpPr>
          <p:nvPr/>
        </p:nvCxnSpPr>
        <p:spPr>
          <a:xfrm>
            <a:off x="2998816" y="4864608"/>
            <a:ext cx="333649" cy="793565"/>
          </a:xfrm>
          <a:prstGeom prst="straightConnector1">
            <a:avLst/>
          </a:prstGeom>
          <a:ln cap="sq"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DE571A-91FE-F460-16FF-01A70E79071D}"/>
              </a:ext>
            </a:extLst>
          </p:cNvPr>
          <p:cNvCxnSpPr>
            <a:cxnSpLocks/>
          </p:cNvCxnSpPr>
          <p:nvPr/>
        </p:nvCxnSpPr>
        <p:spPr>
          <a:xfrm>
            <a:off x="4472265" y="3057745"/>
            <a:ext cx="253321" cy="0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D55E2F-1A72-1855-7E9C-AE310E27BB02}"/>
              </a:ext>
            </a:extLst>
          </p:cNvPr>
          <p:cNvCxnSpPr>
            <a:cxnSpLocks/>
          </p:cNvCxnSpPr>
          <p:nvPr/>
        </p:nvCxnSpPr>
        <p:spPr>
          <a:xfrm>
            <a:off x="4501892" y="5583706"/>
            <a:ext cx="22014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1571FA-7CF9-92EF-73DD-8EE30916C04A}"/>
              </a:ext>
            </a:extLst>
          </p:cNvPr>
          <p:cNvCxnSpPr>
            <a:cxnSpLocks/>
          </p:cNvCxnSpPr>
          <p:nvPr/>
        </p:nvCxnSpPr>
        <p:spPr>
          <a:xfrm>
            <a:off x="5785654" y="5569505"/>
            <a:ext cx="142979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DB77E7-79D5-0778-72B5-26EB07D98552}"/>
              </a:ext>
            </a:extLst>
          </p:cNvPr>
          <p:cNvSpPr txBox="1"/>
          <p:nvPr/>
        </p:nvSpPr>
        <p:spPr>
          <a:xfrm>
            <a:off x="9971768" y="2314324"/>
            <a:ext cx="216481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git-controlled</a:t>
            </a:r>
          </a:p>
          <a:p>
            <a:r>
              <a:rPr lang="en-GB" sz="15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git-controlled?</a:t>
            </a:r>
          </a:p>
          <a:p>
            <a:pPr algn="r"/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907B0-15AB-6807-6D2E-49C7F0F344DD}"/>
              </a:ext>
            </a:extLst>
          </p:cNvPr>
          <p:cNvCxnSpPr>
            <a:cxnSpLocks/>
          </p:cNvCxnSpPr>
          <p:nvPr/>
        </p:nvCxnSpPr>
        <p:spPr>
          <a:xfrm>
            <a:off x="3065126" y="4589141"/>
            <a:ext cx="318460" cy="0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EFB7EA-4E09-C7F8-A790-9D06FB8C355C}"/>
              </a:ext>
            </a:extLst>
          </p:cNvPr>
          <p:cNvSpPr txBox="1"/>
          <p:nvPr/>
        </p:nvSpPr>
        <p:spPr>
          <a:xfrm>
            <a:off x="3418726" y="3942802"/>
            <a:ext cx="9925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noresm2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noresm3</a:t>
            </a:r>
          </a:p>
          <a:p>
            <a:r>
              <a:rPr lang="en-GB" sz="1500" i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mymodel</a:t>
            </a:r>
            <a:endParaRPr lang="en-GB" sz="1500" i="1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NO" sz="1500" i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310DE19-F63E-EB53-38A1-8B2ED62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796" y="6359378"/>
            <a:ext cx="2807297" cy="123111"/>
          </a:xfrm>
        </p:spPr>
        <p:txBody>
          <a:bodyPr/>
          <a:lstStyle/>
          <a:p>
            <a:fld id="{0AE548F1-6D36-4902-B57A-69A845AA9B7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876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1E7156-5D76-D08F-1E7B-C5BE269A4CD4}"/>
              </a:ext>
            </a:extLst>
          </p:cNvPr>
          <p:cNvSpPr txBox="1"/>
          <p:nvPr/>
        </p:nvSpPr>
        <p:spPr>
          <a:xfrm>
            <a:off x="490889" y="1431911"/>
            <a:ext cx="11167711" cy="3580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b="0" i="0" u="none" strike="noStrike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Install </a:t>
            </a:r>
            <a:r>
              <a:rPr lang="en-GB" sz="1800" b="0" i="0" u="none" strike="noStrike" dirty="0" err="1">
                <a:solidFill>
                  <a:srgbClr val="1F2328"/>
                </a:solidFill>
                <a:effectLst/>
              </a:rPr>
              <a:t>NorCPMX</a:t>
            </a: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 in the nn9039k project space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-p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ssh://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BjerknesCPU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NorCPMX.git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Set up a NorESM1-ME assimilation test experiment with 4 members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/setup/noresm1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setup_experiment.sh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norcpm-cf-system1_assimtest_19811115.sh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Submit experiment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submit_experiment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norcpm-cf-system1_assimtest_19811115.sh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479161" cy="338554"/>
          </a:xfrm>
        </p:spPr>
        <p:txBody>
          <a:bodyPr/>
          <a:lstStyle/>
          <a:p>
            <a:r>
              <a:rPr lang="en-NO" sz="2200" dirty="0">
                <a:solidFill>
                  <a:schemeClr val="tx1"/>
                </a:solidFill>
              </a:rPr>
              <a:t>Tutorial for performing an assimilation experiment using NorESM1-ME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485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1E7156-5D76-D08F-1E7B-C5BE269A4CD4}"/>
              </a:ext>
            </a:extLst>
          </p:cNvPr>
          <p:cNvSpPr txBox="1"/>
          <p:nvPr/>
        </p:nvSpPr>
        <p:spPr>
          <a:xfrm>
            <a:off x="490889" y="1431910"/>
            <a:ext cx="11167711" cy="5050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b="0" i="0" u="none" strike="noStrike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Install </a:t>
            </a:r>
            <a:r>
              <a:rPr lang="en-GB" sz="1800" b="0" i="0" u="none" strike="noStrike" dirty="0" err="1">
                <a:solidFill>
                  <a:srgbClr val="1F2328"/>
                </a:solidFill>
                <a:effectLst/>
              </a:rPr>
              <a:t>NorCPMX</a:t>
            </a: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 in the nn9039k project space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-p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ssh://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BjerknesCPU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NorCPMX.git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Install NorESM2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/setup/noresm2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./install_noresm2.sh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Set up a NorESM2-LM assimilation test experiment with 10 members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setup_experiment.sh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noresm2-lm_odaday_19960101.sh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Submit experiment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submit_experiment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noresm2-lm_odaday_19960101.sh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479161" cy="338554"/>
          </a:xfrm>
        </p:spPr>
        <p:txBody>
          <a:bodyPr/>
          <a:lstStyle/>
          <a:p>
            <a:r>
              <a:rPr lang="en-NO" sz="2200" dirty="0">
                <a:solidFill>
                  <a:schemeClr val="tx1"/>
                </a:solidFill>
              </a:rPr>
              <a:t>Tutorial for performing an assimilation experiment using NorESM2-LM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09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Bjerknes Centre">
      <a:dk1>
        <a:sysClr val="windowText" lastClr="000000"/>
      </a:dk1>
      <a:lt1>
        <a:sysClr val="window" lastClr="FFFFFF"/>
      </a:lt1>
      <a:dk2>
        <a:srgbClr val="007194"/>
      </a:dk2>
      <a:lt2>
        <a:srgbClr val="8FC8FC"/>
      </a:lt2>
      <a:accent1>
        <a:srgbClr val="007194"/>
      </a:accent1>
      <a:accent2>
        <a:srgbClr val="8FC8FC"/>
      </a:accent2>
      <a:accent3>
        <a:srgbClr val="30A1A5"/>
      </a:accent3>
      <a:accent4>
        <a:srgbClr val="30302F"/>
      </a:accent4>
      <a:accent5>
        <a:srgbClr val="810048"/>
      </a:accent5>
      <a:accent6>
        <a:srgbClr val="CA0045"/>
      </a:accent6>
      <a:hlink>
        <a:srgbClr val="CA0045"/>
      </a:hlink>
      <a:folHlink>
        <a:srgbClr val="810048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erknes_PPT_16_9_v2.potx" id="{F5C35AE3-2B2E-4A4D-BD76-002FFE0A1658}" vid="{7E695B57-A21E-4A97-96BC-296B8590F30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23215</TotalTime>
  <Words>805</Words>
  <Application>Microsoft Macintosh PowerPoint</Application>
  <PresentationFormat>Widescreen</PresentationFormat>
  <Paragraphs>143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Menlo</vt:lpstr>
      <vt:lpstr>Wingdings</vt:lpstr>
      <vt:lpstr>blank</vt:lpstr>
      <vt:lpstr>think-cell Slide</vt:lpstr>
      <vt:lpstr>NorCPMX – A development and user-friendly code structure for the Norwegian Climate Prediction Model</vt:lpstr>
      <vt:lpstr>NorCPM classic</vt:lpstr>
      <vt:lpstr>NorCPMX   </vt:lpstr>
      <vt:lpstr>NorCPMX </vt:lpstr>
      <vt:lpstr>Tutorial for performing an assimilation experiment using NorESM1-ME</vt:lpstr>
      <vt:lpstr>Tutorial for performing an assimilation experiment using NorESM2-LM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Ingo Bethke</dc:creator>
  <cp:keywords/>
  <dc:description/>
  <cp:lastModifiedBy>Ingo Bethke</cp:lastModifiedBy>
  <cp:revision>45</cp:revision>
  <dcterms:created xsi:type="dcterms:W3CDTF">2019-06-05T13:39:33Z</dcterms:created>
  <dcterms:modified xsi:type="dcterms:W3CDTF">2024-08-19T18:05:07Z</dcterms:modified>
  <cp:category/>
</cp:coreProperties>
</file>