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89" r:id="rId3"/>
    <p:sldId id="269" r:id="rId4"/>
    <p:sldId id="258" r:id="rId5"/>
    <p:sldId id="281" r:id="rId6"/>
    <p:sldId id="285" r:id="rId7"/>
    <p:sldId id="283" r:id="rId8"/>
    <p:sldId id="270" r:id="rId9"/>
    <p:sldId id="263" r:id="rId10"/>
    <p:sldId id="264" r:id="rId11"/>
    <p:sldId id="265" r:id="rId12"/>
    <p:sldId id="266" r:id="rId13"/>
    <p:sldId id="275" r:id="rId14"/>
    <p:sldId id="268" r:id="rId15"/>
    <p:sldId id="267" r:id="rId16"/>
    <p:sldId id="277" r:id="rId17"/>
    <p:sldId id="276" r:id="rId18"/>
    <p:sldId id="272" r:id="rId19"/>
    <p:sldId id="271" r:id="rId20"/>
    <p:sldId id="273" r:id="rId21"/>
    <p:sldId id="274" r:id="rId22"/>
    <p:sldId id="291" r:id="rId23"/>
    <p:sldId id="290" r:id="rId24"/>
    <p:sldId id="286" r:id="rId25"/>
    <p:sldId id="284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4E413-0BE6-4AA1-BE5E-72B899F36F50}" type="datetimeFigureOut">
              <a:rPr lang="en-DE" smtClean="0"/>
              <a:t>11/09/2025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C3C40-E0B4-48D3-AC53-375B4F8E9B67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980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C3C40-E0B4-48D3-AC53-375B4F8E9B67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93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FC7CE-B048-28DA-B107-9BBEF4825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07B6C73-F107-4504-F59C-384370E6C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A4255F-07C6-4066-C24B-CF53A82140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70FAA8-7AD5-4400-7C7C-9AAFD0C9F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C3C40-E0B4-48D3-AC53-375B4F8E9B67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264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4C79D-EC6F-2534-3CDA-E11CA222D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Analysis of US Health Insurance data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966CF0-9E98-E0DB-217E-739900D43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/>
              <a:t>Björn Müller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2268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03504-3ABF-88A7-28DF-7B230BB3F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B5073-FA9D-718B-B8A1-3C18246F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distributions (2)</a:t>
            </a:r>
            <a:br>
              <a:rPr lang="en-GB" dirty="0"/>
            </a:br>
            <a:r>
              <a:rPr lang="en-GB" dirty="0"/>
              <a:t>+ String Check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23C0C8-3DFB-F240-C0CC-3B8E7A7A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408127" cy="367830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endParaRPr lang="en-GB" dirty="0"/>
          </a:p>
          <a:p>
            <a:r>
              <a:rPr lang="en-GB" dirty="0"/>
              <a:t>Relatively even distribution between sex and region</a:t>
            </a:r>
          </a:p>
          <a:p>
            <a:r>
              <a:rPr lang="en-GB" dirty="0"/>
              <a:t>Uneven distribution between</a:t>
            </a:r>
          </a:p>
          <a:p>
            <a:pPr lvl="1"/>
            <a:r>
              <a:rPr lang="en-GB" dirty="0"/>
              <a:t>Smokers</a:t>
            </a:r>
          </a:p>
          <a:p>
            <a:pPr lvl="1"/>
            <a:r>
              <a:rPr lang="en-GB" dirty="0"/>
              <a:t>Children (w/ has a far higher concentration)  </a:t>
            </a: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458868-1D2F-2A4E-3B99-3F5CFC95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88" y="1907780"/>
            <a:ext cx="4950220" cy="495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19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172CA-C9BA-C1C1-6B79-01B8BA887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1973D4-8714-9A64-E207-A0B26780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distributions (3)</a:t>
            </a:r>
            <a:br>
              <a:rPr lang="en-GB" dirty="0"/>
            </a:br>
            <a:r>
              <a:rPr lang="en-GB" dirty="0"/>
              <a:t>Sex, Region, Smoker Children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A285D-0A7E-E90C-B0E5-FDC98BB71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444704" cy="367830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endParaRPr lang="en-GB" dirty="0"/>
          </a:p>
          <a:p>
            <a:r>
              <a:rPr lang="en-GB" dirty="0"/>
              <a:t>Relatively even distribution between sex and region</a:t>
            </a:r>
          </a:p>
          <a:p>
            <a:r>
              <a:rPr lang="en-GB" dirty="0"/>
              <a:t>Uneven distribution between</a:t>
            </a:r>
          </a:p>
          <a:p>
            <a:pPr lvl="1"/>
            <a:r>
              <a:rPr lang="en-GB" dirty="0"/>
              <a:t>Smokers</a:t>
            </a:r>
          </a:p>
          <a:p>
            <a:pPr lvl="1"/>
            <a:r>
              <a:rPr lang="en-GB" dirty="0"/>
              <a:t>Children (w/ has a far higher concentration)  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DDB952-3A76-6DA7-090A-C3FCD93C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12" y="1819950"/>
            <a:ext cx="5167489" cy="516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7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F2407-0F50-6BD4-AC44-CCCF6016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10603-C60F-DBE2-9E33-C22E0B16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distributions (4)</a:t>
            </a:r>
            <a:br>
              <a:rPr lang="en-GB" dirty="0"/>
            </a:br>
            <a:r>
              <a:rPr lang="en-GB" dirty="0"/>
              <a:t>(Non) Smokers per Sex &amp; Region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6D801-C505-A10F-8010-D442DE249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029920" cy="367830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endParaRPr lang="en-GB" dirty="0"/>
          </a:p>
          <a:p>
            <a:r>
              <a:rPr lang="en-GB" dirty="0"/>
              <a:t>No great variation of smokers by region</a:t>
            </a:r>
          </a:p>
          <a:p>
            <a:r>
              <a:rPr lang="en-GB" dirty="0"/>
              <a:t>Small outlier: Southeast</a:t>
            </a: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6F2532D-82FD-2DEE-20F3-E85243A5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44" y="1858305"/>
            <a:ext cx="4999695" cy="49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97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34D5-A824-5AF3-405B-F6CC0F18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8D0D6-FEB9-385F-1229-B97925C9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distributions (5)</a:t>
            </a:r>
            <a:br>
              <a:rPr lang="en-GB" dirty="0"/>
            </a:br>
            <a:r>
              <a:rPr lang="en-GB" dirty="0"/>
              <a:t>(Non) Smokers per Sex &amp; Region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E401A3-9033-C7EC-FC11-755BB1861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6" y="2899604"/>
            <a:ext cx="5486411" cy="548641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6135D16-428C-A0C5-1D42-7377895E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117" y="2180496"/>
            <a:ext cx="5967670" cy="447575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77A25-D191-712D-1F90-2DDBFBB0A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429719" cy="3678303"/>
          </a:xfrm>
        </p:spPr>
        <p:txBody>
          <a:bodyPr anchor="t"/>
          <a:lstStyle/>
          <a:p>
            <a:pPr marL="0" indent="0">
              <a:buNone/>
            </a:pPr>
            <a:r>
              <a:rPr lang="en-GB" b="1" dirty="0"/>
              <a:t>Observation</a:t>
            </a:r>
            <a:endParaRPr lang="en-GB" dirty="0"/>
          </a:p>
          <a:p>
            <a:r>
              <a:rPr lang="en-GB" dirty="0"/>
              <a:t>Relatively even distribution of smokers at a certain sex</a:t>
            </a:r>
          </a:p>
          <a:p>
            <a:r>
              <a:rPr lang="en-GB" dirty="0"/>
              <a:t>Males slightly higher than females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4365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DA7D4-4575-B677-B9EA-73DE44DF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Charges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671496-2F6B-B15A-432E-82BF08CC3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338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09BA4-1F38-051F-A54D-28203BB82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B1152-4857-F840-4821-0D02C094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Charges (1)</a:t>
            </a:r>
            <a:br>
              <a:rPr lang="en-GB" dirty="0"/>
            </a:br>
            <a:r>
              <a:rPr lang="en-GB" dirty="0"/>
              <a:t>Correlations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FF156-B0B4-8632-ACBC-8FF071D7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8" cy="2793839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endParaRPr lang="en-GB" dirty="0"/>
          </a:p>
          <a:p>
            <a:r>
              <a:rPr lang="en-GB" dirty="0"/>
              <a:t>Look on heatmap </a:t>
            </a:r>
            <a:r>
              <a:rPr lang="en-GB" dirty="0">
                <a:sym typeface="Wingdings" panose="05000000000000000000" pitchFamily="2" charset="2"/>
              </a:rPr>
              <a:t> lowest horizontal line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Greatest impact by age and BMI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Low impact by number of children</a:t>
            </a:r>
            <a:endParaRPr lang="en-GB" dirty="0"/>
          </a:p>
          <a:p>
            <a:pPr lvl="1"/>
            <a:endParaRPr lang="en-DE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25DBBE4-C56F-D5B7-E53B-A096F1FEF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sns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rgbClr val="008ABC"/>
                </a:solidFill>
                <a:effectLst/>
                <a:latin typeface="inherit"/>
              </a:rPr>
              <a:t>.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pairplot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(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df_cleaned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)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plt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rgbClr val="008ABC"/>
                </a:solidFill>
                <a:effectLst/>
                <a:latin typeface="inherit"/>
              </a:rPr>
              <a:t>.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show</a:t>
            </a:r>
            <a:r>
              <a:rPr kumimoji="0" lang="en-DE" altLang="en-DE" sz="1000" b="0" i="0" u="none" strike="noStrike" cap="none" normalizeH="0" baseline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()</a:t>
            </a:r>
            <a:r>
              <a:rPr kumimoji="0" lang="en-DE" altLang="en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AA8764B-4DEA-B60C-9E89-A569431F3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1" y="4814461"/>
            <a:ext cx="6940742" cy="193213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BD53D28-4C54-D5C9-4F41-0CFE1FD79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6412"/>
            <a:ext cx="6464148" cy="430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4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B5058-7BA4-84A5-0CC6-441670CC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8490E-4016-9199-B3C4-403233CA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Charges (2)</a:t>
            </a:r>
            <a:br>
              <a:rPr lang="en-GB" dirty="0"/>
            </a:br>
            <a:r>
              <a:rPr lang="en-GB" dirty="0"/>
              <a:t>Correlations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EFC9E0-C37C-62CE-4071-59E684E0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545822" cy="367830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</a:p>
          <a:p>
            <a:r>
              <a:rPr lang="en-GB" dirty="0"/>
              <a:t>Impact by sex is evenly distributed by male and female</a:t>
            </a:r>
          </a:p>
          <a:p>
            <a:r>
              <a:rPr lang="en-GB" dirty="0"/>
              <a:t>Age is a higher impact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94AA15-47BC-8F01-BDB7-1D466155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38" y="2180496"/>
            <a:ext cx="5653067" cy="43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13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6EFFC-0CD2-CB36-D4BC-B5A6C00CC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EC0E1-F808-3B8B-44B4-11419B6C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Charges (3)</a:t>
            </a:r>
            <a:br>
              <a:rPr lang="en-GB" dirty="0"/>
            </a:br>
            <a:r>
              <a:rPr lang="en-GB" dirty="0"/>
              <a:t>Correlations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62688A-BDE0-FAC5-103E-E37C78D2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731472" cy="367830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endParaRPr lang="en-GB" dirty="0"/>
          </a:p>
          <a:p>
            <a:r>
              <a:rPr lang="en-GB" dirty="0"/>
              <a:t>Critical impact by smoking</a:t>
            </a:r>
          </a:p>
          <a:p>
            <a:r>
              <a:rPr lang="en-GB" dirty="0"/>
              <a:t>Age has an impact, too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4B6D96-0257-A2F7-4972-834D5B8E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23" y="2180496"/>
            <a:ext cx="6040384" cy="434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8B47-0CA2-8346-2D60-2167D4D8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A797F-2655-FFCB-2A87-0FCA1396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Charges (4)</a:t>
            </a:r>
            <a:br>
              <a:rPr lang="en-GB" dirty="0"/>
            </a:br>
            <a:r>
              <a:rPr lang="en-GB" dirty="0"/>
              <a:t>Correlations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481EFC-A2D5-079E-AB09-08C5AB78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801218" cy="367830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endParaRPr lang="en-GB" dirty="0"/>
          </a:p>
          <a:p>
            <a:r>
              <a:rPr lang="en-GB" dirty="0"/>
              <a:t>Number of children has almost no impact until a number of 3</a:t>
            </a:r>
          </a:p>
          <a:p>
            <a:r>
              <a:rPr lang="en-GB" dirty="0"/>
              <a:t>Great decrease at 4 and 5 children</a:t>
            </a:r>
          </a:p>
          <a:p>
            <a:r>
              <a:rPr lang="en-GB" dirty="0"/>
              <a:t>Great impact by smoking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AB7FAE-30F9-FDA2-36CA-B002380A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64" y="1799073"/>
            <a:ext cx="6745236" cy="505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9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AB5FD-CA44-11DA-BB8B-9D823A0F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78D58-5038-1DE1-38E4-20176D72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Charges (5)</a:t>
            </a:r>
            <a:br>
              <a:rPr lang="en-GB" dirty="0"/>
            </a:br>
            <a:r>
              <a:rPr lang="en-GB" dirty="0"/>
              <a:t>Correlations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F6AE8C-EA11-4683-1F9B-2B8A1720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627583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Clustering</a:t>
            </a:r>
          </a:p>
          <a:p>
            <a:r>
              <a:rPr lang="en-GB" dirty="0"/>
              <a:t>Clustering of BMI according to current standards:</a:t>
            </a:r>
          </a:p>
          <a:p>
            <a:pPr lvl="1"/>
            <a:r>
              <a:rPr lang="en-GB" dirty="0"/>
              <a:t>BMI &gt; 18.5 </a:t>
            </a:r>
            <a:r>
              <a:rPr lang="en-GB" dirty="0">
                <a:sym typeface="Wingdings" panose="05000000000000000000" pitchFamily="2" charset="2"/>
              </a:rPr>
              <a:t> Underweight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18.5 &lt; BMI &lt; </a:t>
            </a:r>
            <a:r>
              <a:rPr lang="en-GB">
                <a:sym typeface="Wingdings" panose="05000000000000000000" pitchFamily="2" charset="2"/>
              </a:rPr>
              <a:t>25  </a:t>
            </a:r>
            <a:r>
              <a:rPr lang="en-GB" dirty="0">
                <a:sym typeface="Wingdings" panose="05000000000000000000" pitchFamily="2" charset="2"/>
              </a:rPr>
              <a:t>Normal Weight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25 =&lt; BMI &lt; 30  Overweight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30 &lt; BMI  Obesity</a:t>
            </a: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Observation</a:t>
            </a:r>
          </a:p>
          <a:p>
            <a:r>
              <a:rPr lang="en-GB" dirty="0"/>
              <a:t>High percentage of obesity and overweight</a:t>
            </a:r>
          </a:p>
          <a:p>
            <a:r>
              <a:rPr lang="en-GB" dirty="0"/>
              <a:t>Keep in mind: BMI one of the highest impacts on charges</a:t>
            </a:r>
          </a:p>
          <a:p>
            <a:pPr lvl="1"/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FFB3224-88FF-36D7-1685-CB0C10A5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369" y="1824469"/>
            <a:ext cx="5381488" cy="53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7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70637-740C-3EC1-EF74-370E9672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6CE20-0350-CA0A-E8DA-2FEF42BC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Data Cleaning</a:t>
            </a:r>
          </a:p>
          <a:p>
            <a:r>
              <a:rPr lang="en-US" dirty="0"/>
              <a:t>Analysis of Data (mainly Distribution)</a:t>
            </a:r>
          </a:p>
          <a:p>
            <a:r>
              <a:rPr lang="en-US" dirty="0"/>
              <a:t>Check of Charges</a:t>
            </a:r>
          </a:p>
          <a:p>
            <a:pPr lvl="1"/>
            <a:r>
              <a:rPr lang="en-US" dirty="0"/>
              <a:t>Check of Influence of the single Factors</a:t>
            </a:r>
          </a:p>
          <a:p>
            <a:pPr lvl="1"/>
            <a:r>
              <a:rPr lang="en-US" dirty="0"/>
              <a:t>Enhanced Analysis of the Influence of Weight (BMI) and Smoking</a:t>
            </a:r>
          </a:p>
          <a:p>
            <a:r>
              <a:rPr lang="en-US" dirty="0"/>
              <a:t>Linear Regression</a:t>
            </a:r>
          </a:p>
          <a:p>
            <a:pPr lvl="1"/>
            <a:r>
              <a:rPr lang="en-US" dirty="0"/>
              <a:t>Additional Data Cleaning</a:t>
            </a:r>
          </a:p>
          <a:p>
            <a:pPr lvl="1"/>
            <a:r>
              <a:rPr lang="en-US" dirty="0"/>
              <a:t>Comparison of original and predicted Data</a:t>
            </a:r>
          </a:p>
        </p:txBody>
      </p:sp>
    </p:spTree>
    <p:extLst>
      <p:ext uri="{BB962C8B-B14F-4D97-AF65-F5344CB8AC3E}">
        <p14:creationId xmlns:p14="http://schemas.microsoft.com/office/powerpoint/2010/main" val="109544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B9558-DC96-4662-9E55-94375D60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2A6C9-1780-D286-3C4A-3BF27B5D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Charges (6)</a:t>
            </a:r>
            <a:br>
              <a:rPr lang="en-GB" dirty="0"/>
            </a:br>
            <a:r>
              <a:rPr lang="en-GB" dirty="0"/>
              <a:t>Correlations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BE0CC-5BE5-4524-06A8-5BEA8E96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042368" cy="367830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endParaRPr lang="en-GB" dirty="0"/>
          </a:p>
          <a:p>
            <a:r>
              <a:rPr lang="en-GB" dirty="0"/>
              <a:t>No underweight people in southeast</a:t>
            </a:r>
          </a:p>
          <a:p>
            <a:r>
              <a:rPr lang="en-GB" dirty="0"/>
              <a:t>Highest charges for obesity</a:t>
            </a:r>
          </a:p>
          <a:p>
            <a:r>
              <a:rPr lang="en-GB" dirty="0"/>
              <a:t>Tie 2</a:t>
            </a:r>
            <a:r>
              <a:rPr lang="en-GB" baseline="30000" dirty="0"/>
              <a:t>nd</a:t>
            </a:r>
            <a:r>
              <a:rPr lang="en-GB" dirty="0"/>
              <a:t> highest charges for normal and overweight</a:t>
            </a:r>
          </a:p>
          <a:p>
            <a:pPr lvl="1"/>
            <a:r>
              <a:rPr lang="en-GB" dirty="0"/>
              <a:t>Assumption: affect by smokers 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D81A8-E89A-B13E-3B83-F37DCE5E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32" y="1834570"/>
            <a:ext cx="6554175" cy="49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4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819D3-C7D6-BD27-9E77-6DEC735CA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6CB00-A7F6-9DB0-D4CE-3F3E543A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Charges (7)</a:t>
            </a:r>
            <a:br>
              <a:rPr lang="en-GB" dirty="0"/>
            </a:br>
            <a:r>
              <a:rPr lang="en-GB" dirty="0"/>
              <a:t>Correlations</a:t>
            </a: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8FA9E0F-38A4-48E9-5547-62351358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360" y="2596896"/>
            <a:ext cx="5225353" cy="338941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3F3CBE-7CF0-27A4-192F-0540CFB9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09" y="2207928"/>
            <a:ext cx="4704039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Clustering</a:t>
            </a:r>
          </a:p>
          <a:p>
            <a:r>
              <a:rPr lang="en-GB" dirty="0"/>
              <a:t>Clustering to risk level:</a:t>
            </a:r>
          </a:p>
          <a:p>
            <a:pPr lvl="1"/>
            <a:r>
              <a:rPr lang="en-GB" dirty="0"/>
              <a:t>High risk: Obesity + Smoker</a:t>
            </a:r>
          </a:p>
          <a:p>
            <a:pPr lvl="1"/>
            <a:r>
              <a:rPr lang="en-GB" dirty="0"/>
              <a:t>Moderate risk: normal/overweight + smoker</a:t>
            </a:r>
          </a:p>
          <a:p>
            <a:pPr lvl="1"/>
            <a:r>
              <a:rPr lang="en-GB" dirty="0"/>
              <a:t>Else: low risk</a:t>
            </a:r>
          </a:p>
          <a:p>
            <a:r>
              <a:rPr lang="en-GB" dirty="0"/>
              <a:t>Clustering by age:</a:t>
            </a:r>
          </a:p>
          <a:p>
            <a:pPr lvl="1"/>
            <a:r>
              <a:rPr lang="en-GB" dirty="0"/>
              <a:t>Age &lt; 30 years</a:t>
            </a:r>
          </a:p>
          <a:p>
            <a:pPr lvl="1"/>
            <a:r>
              <a:rPr lang="en-GB" dirty="0"/>
              <a:t>30 years &lt; Age &lt; 50 years</a:t>
            </a:r>
          </a:p>
          <a:p>
            <a:pPr lvl="1"/>
            <a:r>
              <a:rPr lang="en-GB" dirty="0"/>
              <a:t>Age &gt; 50 years</a:t>
            </a:r>
          </a:p>
        </p:txBody>
      </p:sp>
    </p:spTree>
    <p:extLst>
      <p:ext uri="{BB962C8B-B14F-4D97-AF65-F5344CB8AC3E}">
        <p14:creationId xmlns:p14="http://schemas.microsoft.com/office/powerpoint/2010/main" val="394268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789C7-E170-3BC1-DB78-E03392FB5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D10C0F-208E-CC06-182E-40FE1E27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Charges (8)</a:t>
            </a:r>
            <a:br>
              <a:rPr lang="en-GB" dirty="0"/>
            </a:br>
            <a:r>
              <a:rPr lang="en-GB" dirty="0"/>
              <a:t>Correlations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DE04C9-B2A4-4C3C-4C54-FEFE3772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192" y="1798351"/>
            <a:ext cx="6746199" cy="505964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0656E-9936-853C-4663-D223E5EA5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09" y="2207928"/>
            <a:ext cx="3862791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Charges increase with risk level</a:t>
            </a:r>
          </a:p>
          <a:p>
            <a:r>
              <a:rPr lang="en-GB" dirty="0"/>
              <a:t>Age as greater impact</a:t>
            </a:r>
          </a:p>
        </p:txBody>
      </p:sp>
    </p:spTree>
    <p:extLst>
      <p:ext uri="{BB962C8B-B14F-4D97-AF65-F5344CB8AC3E}">
        <p14:creationId xmlns:p14="http://schemas.microsoft.com/office/powerpoint/2010/main" val="326378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AD94C-8712-DF9F-5198-A2AFEB38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09BD0-B2E4-AD56-840D-2BCE202DF8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r>
              <a:rPr lang="en-GB" dirty="0"/>
              <a:t>Findings (Data Distribution):</a:t>
            </a:r>
          </a:p>
          <a:p>
            <a:pPr lvl="1"/>
            <a:r>
              <a:rPr lang="en-GB" dirty="0"/>
              <a:t>Outliers:</a:t>
            </a:r>
          </a:p>
          <a:p>
            <a:pPr lvl="2"/>
            <a:r>
              <a:rPr lang="en-GB" dirty="0"/>
              <a:t>BMI: 9</a:t>
            </a:r>
          </a:p>
          <a:p>
            <a:pPr lvl="2"/>
            <a:r>
              <a:rPr lang="en-GB" dirty="0"/>
              <a:t>Charges: &gt; 100 + Skew to the right</a:t>
            </a:r>
          </a:p>
          <a:p>
            <a:pPr lvl="1"/>
            <a:r>
              <a:rPr lang="en-GB" dirty="0"/>
              <a:t>More or less balanced distribution per</a:t>
            </a:r>
          </a:p>
          <a:p>
            <a:pPr lvl="2"/>
            <a:r>
              <a:rPr lang="en-GB" dirty="0"/>
              <a:t>Age</a:t>
            </a:r>
          </a:p>
          <a:p>
            <a:pPr lvl="2"/>
            <a:r>
              <a:rPr lang="en-GB" dirty="0"/>
              <a:t>Sex</a:t>
            </a:r>
          </a:p>
          <a:p>
            <a:pPr lvl="2"/>
            <a:r>
              <a:rPr lang="en-GB" dirty="0"/>
              <a:t>Smokers</a:t>
            </a:r>
          </a:p>
          <a:p>
            <a:pPr lvl="2"/>
            <a:r>
              <a:rPr lang="en-GB" dirty="0"/>
              <a:t>Region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0896C4-0B9F-DE60-3C55-10134F890A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GB" dirty="0"/>
              <a:t>Insights</a:t>
            </a:r>
          </a:p>
          <a:p>
            <a:pPr lvl="1"/>
            <a:r>
              <a:rPr lang="en-GB" dirty="0"/>
              <a:t>Smoking has a high impact on charges</a:t>
            </a:r>
          </a:p>
          <a:p>
            <a:pPr lvl="1"/>
            <a:r>
              <a:rPr lang="en-US" dirty="0"/>
              <a:t>Also, obesity affects charges heavily</a:t>
            </a:r>
          </a:p>
          <a:p>
            <a:pPr lvl="1"/>
            <a:r>
              <a:rPr lang="en-US" dirty="0"/>
              <a:t>Charges rise continuously per age</a:t>
            </a:r>
          </a:p>
          <a:p>
            <a:pPr lvl="1"/>
            <a:r>
              <a:rPr lang="en-US" dirty="0"/>
              <a:t>Regional distribution of the factors including the sex mentioned above is relatively evenly done</a:t>
            </a:r>
          </a:p>
          <a:p>
            <a:pPr lvl="1"/>
            <a:r>
              <a:rPr lang="en-US" dirty="0"/>
              <a:t>Low impact on charges by the number of children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13288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58A35-F4C9-33CB-521E-20DD6595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887C2-BE97-6CF9-71CE-ECC1F4F3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Cleansing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3F3911-A4A3-EECE-C2DE-9E1B13ABD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5982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ADE31-B68E-9919-03C5-651C1B027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3DA1E-25FA-4721-F5C3-30CCEE1E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Data Cleansing</a:t>
            </a: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6B6E8C0-1740-9A74-836C-157646E8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338" y="2246258"/>
            <a:ext cx="7483488" cy="271295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DA064C-6ACD-24A5-0EC9-7274B8AD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515971" cy="3678303"/>
          </a:xfrm>
        </p:spPr>
        <p:txBody>
          <a:bodyPr anchor="t">
            <a:normAutofit/>
          </a:bodyPr>
          <a:lstStyle/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Missing Values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Duplicate Entries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Outliers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Inconsistent Formatting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Incorrect Data Types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String/Whitespace Issues</a:t>
            </a:r>
            <a:endParaRPr lang="en-GB" dirty="0">
              <a:solidFill>
                <a:srgbClr val="007A37"/>
              </a:solidFill>
            </a:endParaRP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</a:t>
            </a:r>
            <a:r>
              <a:rPr lang="en-GB" dirty="0"/>
              <a:t>	Mismatched Data </a:t>
            </a:r>
          </a:p>
          <a:p>
            <a:r>
              <a:rPr lang="en-GB" dirty="0"/>
              <a:t>( )	Scaling and Normalization 		Issues</a:t>
            </a:r>
            <a:endParaRPr lang="en-DE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3847173-F1F7-7FED-71F6-84602C0A3790}"/>
              </a:ext>
            </a:extLst>
          </p:cNvPr>
          <p:cNvSpPr/>
          <p:nvPr/>
        </p:nvSpPr>
        <p:spPr>
          <a:xfrm>
            <a:off x="8567928" y="3072384"/>
            <a:ext cx="704088" cy="859536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FC893A0-3B09-4E69-D40B-81A67454B93E}"/>
              </a:ext>
            </a:extLst>
          </p:cNvPr>
          <p:cNvSpPr/>
          <p:nvPr/>
        </p:nvSpPr>
        <p:spPr>
          <a:xfrm>
            <a:off x="10707624" y="3072384"/>
            <a:ext cx="1103376" cy="859536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3720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96880-BC43-4ED7-2940-1BBA53BAE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6DFE1-8995-ED1B-09C8-6CFD5ADC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Data Cleansing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51B2D7-0D16-612F-9102-B3175681F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414735" cy="3678303"/>
          </a:xfrm>
        </p:spPr>
        <p:txBody>
          <a:bodyPr anchor="t">
            <a:normAutofit/>
          </a:bodyPr>
          <a:lstStyle/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Missing Values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Duplicate Entries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Outliers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Inconsistent Formatting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Incorrect Data Types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String/Whitespace Issues</a:t>
            </a:r>
            <a:endParaRPr lang="en-GB" dirty="0">
              <a:solidFill>
                <a:srgbClr val="007A37"/>
              </a:solidFill>
            </a:endParaRP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</a:t>
            </a:r>
            <a:r>
              <a:rPr lang="en-GB" dirty="0"/>
              <a:t>	Mismatched Data 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Scaling and 					Normalization Issues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D4E60A-1C13-7DB8-8978-5472A680C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84" y="2103120"/>
            <a:ext cx="7587454" cy="268235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94C19A2-303F-AB4C-0EDC-DC7CF52C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776" y="4976555"/>
            <a:ext cx="7254869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955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6AF6E-CD7A-A299-060F-84BF71AE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Predicted vs. Actual Values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97C46-A1AF-0207-312A-70EAFAC8A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357325" cy="3678303"/>
          </a:xfrm>
        </p:spPr>
        <p:txBody>
          <a:bodyPr/>
          <a:lstStyle/>
          <a:p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DE1C5E-7513-C2B8-A1D9-D68351BB4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8" y="1825255"/>
            <a:ext cx="6250918" cy="503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5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86578-6048-26CB-F9A5-BECDBF214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17860-6C8C-3E18-D223-B1569FB4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Cleansing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E078C5-29B3-1EA7-D143-A2E089A52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9008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02346-A90F-0DB2-D131-76B5C817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Data Cleansing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DF932-2144-CFB0-CDF1-D6996935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GB" dirty="0"/>
              <a:t>( )	Missing Values</a:t>
            </a:r>
          </a:p>
          <a:p>
            <a:r>
              <a:rPr lang="en-GB" dirty="0"/>
              <a:t>( )	Duplicate Entries</a:t>
            </a:r>
          </a:p>
          <a:p>
            <a:r>
              <a:rPr lang="en-GB" dirty="0"/>
              <a:t>( )	Outliers</a:t>
            </a:r>
          </a:p>
          <a:p>
            <a:r>
              <a:rPr lang="en-GB" dirty="0"/>
              <a:t>( ) 	Inconsistent Formatting</a:t>
            </a:r>
          </a:p>
          <a:p>
            <a:r>
              <a:rPr lang="en-GB" dirty="0"/>
              <a:t>( ) 	Incorrect Data Types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String/Whitespace Issues</a:t>
            </a:r>
            <a:endParaRPr lang="en-GB" dirty="0">
              <a:solidFill>
                <a:srgbClr val="007A37"/>
              </a:solidFill>
            </a:endParaRP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</a:t>
            </a:r>
            <a:r>
              <a:rPr lang="en-GB" dirty="0"/>
              <a:t>	Mismatched Data – </a:t>
            </a:r>
            <a:r>
              <a:rPr lang="en-GB" dirty="0">
                <a:solidFill>
                  <a:srgbClr val="007A37"/>
                </a:solidFill>
              </a:rPr>
              <a:t>short Excel check</a:t>
            </a:r>
          </a:p>
          <a:p>
            <a:r>
              <a:rPr lang="en-GB" dirty="0"/>
              <a:t>( )	Scaling and Normalization Issues</a:t>
            </a:r>
            <a:endParaRPr lang="en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7A495D-FC0C-478F-71DB-1DEAB96BF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848" y="2377730"/>
            <a:ext cx="5968959" cy="32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E4FB-FFE7-1727-C51A-B10A7752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76116-464D-5EA8-420C-9A14E663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Data Cleansing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AA49CB-112E-ECBE-603C-0C9202729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950927" cy="3678303"/>
          </a:xfrm>
        </p:spPr>
        <p:txBody>
          <a:bodyPr anchor="t">
            <a:normAutofit/>
          </a:bodyPr>
          <a:lstStyle/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Missing Values</a:t>
            </a:r>
          </a:p>
          <a:p>
            <a:r>
              <a:rPr lang="en-GB" dirty="0"/>
              <a:t>( )	Duplicate Entries</a:t>
            </a:r>
          </a:p>
          <a:p>
            <a:r>
              <a:rPr lang="en-GB" dirty="0"/>
              <a:t>( )	Outliers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Inconsistent Formatting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Incorrect Data Types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String/Whitespace Issues</a:t>
            </a:r>
            <a:endParaRPr lang="en-GB" dirty="0">
              <a:solidFill>
                <a:srgbClr val="007A37"/>
              </a:solidFill>
            </a:endParaRP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</a:t>
            </a:r>
            <a:r>
              <a:rPr lang="en-GB" dirty="0"/>
              <a:t>	Mismatched Data – </a:t>
            </a:r>
            <a:r>
              <a:rPr lang="en-GB" dirty="0">
                <a:solidFill>
                  <a:srgbClr val="007A37"/>
                </a:solidFill>
              </a:rPr>
              <a:t>short Excel check</a:t>
            </a:r>
          </a:p>
          <a:p>
            <a:r>
              <a:rPr lang="en-GB" dirty="0"/>
              <a:t>( )	Scaling and Normalization Issues</a:t>
            </a: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8E05B2-3EC6-6D20-E6A2-87D7B978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883" y="1987289"/>
            <a:ext cx="4168484" cy="455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CB522-19ED-5159-5CC3-A705AC3E7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82485D-D858-E08F-C5C7-79F552E93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Data Cleansing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6A5734-7C9A-B1CE-EA12-6A738E736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950927" cy="3678303"/>
          </a:xfrm>
        </p:spPr>
        <p:txBody>
          <a:bodyPr anchor="t">
            <a:normAutofit/>
          </a:bodyPr>
          <a:lstStyle/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Missing Values</a:t>
            </a:r>
          </a:p>
          <a:p>
            <a:r>
              <a:rPr lang="en-GB" dirty="0"/>
              <a:t>( )	Duplicate Entries</a:t>
            </a:r>
          </a:p>
          <a:p>
            <a:r>
              <a:rPr lang="en-GB" dirty="0"/>
              <a:t>( )	Outliers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Inconsistent Formatting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Incorrect Data Types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String/Whitespace Issues</a:t>
            </a:r>
            <a:endParaRPr lang="en-GB" dirty="0">
              <a:solidFill>
                <a:srgbClr val="007A37"/>
              </a:solidFill>
            </a:endParaRP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</a:t>
            </a:r>
            <a:r>
              <a:rPr lang="en-GB" dirty="0"/>
              <a:t>	Mismatched Data – </a:t>
            </a:r>
            <a:r>
              <a:rPr lang="en-GB" dirty="0">
                <a:solidFill>
                  <a:srgbClr val="007A37"/>
                </a:solidFill>
              </a:rPr>
              <a:t>short Excel check</a:t>
            </a:r>
          </a:p>
          <a:p>
            <a:r>
              <a:rPr lang="en-GB" dirty="0"/>
              <a:t>( )	Scaling and Normalization Issues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5608EE-F6F4-BCFD-66B5-42C2157E7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00" y="2180496"/>
            <a:ext cx="4646205" cy="340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9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86B1A-A54C-7DAC-A153-5678ACEE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2D4E6-C723-0CFD-432E-9166F3D5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of Data Cleansing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042A5D-84E4-DE87-2FD9-BC486E576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795479" cy="3678303"/>
          </a:xfrm>
        </p:spPr>
        <p:txBody>
          <a:bodyPr anchor="t">
            <a:normAutofit/>
          </a:bodyPr>
          <a:lstStyle/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Missing Values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Duplicate Entries</a:t>
            </a:r>
          </a:p>
          <a:p>
            <a:r>
              <a:rPr lang="en-GB" dirty="0"/>
              <a:t>( )	Outliers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Inconsistent Formatting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Incorrect Data Types</a:t>
            </a: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 </a:t>
            </a:r>
            <a:r>
              <a:rPr lang="en-GB" dirty="0"/>
              <a:t>	String/Whitespace Issues</a:t>
            </a:r>
            <a:endParaRPr lang="en-GB" dirty="0">
              <a:solidFill>
                <a:srgbClr val="007A37"/>
              </a:solidFill>
            </a:endParaRPr>
          </a:p>
          <a:p>
            <a:r>
              <a:rPr lang="en-DE" b="0" i="0" dirty="0">
                <a:solidFill>
                  <a:srgbClr val="007A37"/>
                </a:solidFill>
                <a:effectLst/>
                <a:latin typeface="Arial" panose="020B0604020202020204" pitchFamily="34" charset="0"/>
              </a:rPr>
              <a:t>✔</a:t>
            </a:r>
            <a:r>
              <a:rPr lang="en-GB" dirty="0"/>
              <a:t>	Mismatched Data – </a:t>
            </a:r>
            <a:r>
              <a:rPr lang="en-GB" dirty="0">
                <a:solidFill>
                  <a:srgbClr val="007A37"/>
                </a:solidFill>
              </a:rPr>
              <a:t>short Excel check</a:t>
            </a:r>
          </a:p>
          <a:p>
            <a:r>
              <a:rPr lang="en-GB" dirty="0"/>
              <a:t>( )	Scaling and Normalization Issues</a:t>
            </a:r>
            <a:endParaRPr lang="en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E6AC4D-ED6B-8751-4B90-BD6EFF34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376631"/>
            <a:ext cx="6204911" cy="29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7E5C-24AC-7130-1648-6F967713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FCC05-7C59-5B16-E463-1D600369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Distribution</a:t>
            </a:r>
            <a:endParaRPr lang="en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A161CF-C81F-B305-1888-4F621ABD3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430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88592-B7F9-366B-EB98-DFE12615A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A02D5-7CDA-54E8-E1EA-3EF17C8E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of distributions (1)</a:t>
            </a:r>
            <a:br>
              <a:rPr lang="en-GB" dirty="0"/>
            </a:br>
            <a:r>
              <a:rPr lang="en-GB" dirty="0"/>
              <a:t>+ Outliers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DEF09-136D-566E-DCB8-C3743739C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3546590" cy="367830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endParaRPr lang="en-GB" dirty="0"/>
          </a:p>
          <a:p>
            <a:r>
              <a:rPr lang="en-GB" dirty="0"/>
              <a:t>Distribution</a:t>
            </a:r>
          </a:p>
          <a:p>
            <a:pPr lvl="1"/>
            <a:r>
              <a:rPr lang="en-GB" dirty="0"/>
              <a:t>Even distribution in age</a:t>
            </a:r>
          </a:p>
          <a:p>
            <a:pPr lvl="1"/>
            <a:r>
              <a:rPr lang="en-GB" dirty="0"/>
              <a:t>BMI: Gauss curve</a:t>
            </a:r>
          </a:p>
          <a:p>
            <a:pPr lvl="1"/>
            <a:r>
              <a:rPr lang="en-GB" dirty="0"/>
              <a:t>Charges: great left skew</a:t>
            </a:r>
          </a:p>
          <a:p>
            <a:r>
              <a:rPr lang="en-GB" dirty="0"/>
              <a:t>Outliers</a:t>
            </a:r>
          </a:p>
          <a:p>
            <a:pPr lvl="1"/>
            <a:r>
              <a:rPr lang="en-GB" dirty="0"/>
              <a:t>9 Outliers at BMI</a:t>
            </a:r>
          </a:p>
          <a:p>
            <a:pPr lvl="1"/>
            <a:r>
              <a:rPr lang="en-GB" dirty="0"/>
              <a:t>&gt; 100 Outliers at Charges</a:t>
            </a:r>
            <a:endParaRPr lang="en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A2D96EA-3DD8-08FE-3C94-545EDF1FF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07" y="1919384"/>
            <a:ext cx="6584824" cy="24693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914F383-9227-D646-9E50-ED918B30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391" y="4388692"/>
            <a:ext cx="6584824" cy="24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338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0</TotalTime>
  <Words>861</Words>
  <Application>Microsoft Office PowerPoint</Application>
  <PresentationFormat>Breitbild</PresentationFormat>
  <Paragraphs>168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Arial</vt:lpstr>
      <vt:lpstr>Calibri</vt:lpstr>
      <vt:lpstr>Gill Sans MT</vt:lpstr>
      <vt:lpstr>inherit</vt:lpstr>
      <vt:lpstr>Roboto Mono</vt:lpstr>
      <vt:lpstr>Wingdings</vt:lpstr>
      <vt:lpstr>Wingdings 2</vt:lpstr>
      <vt:lpstr>Dividende</vt:lpstr>
      <vt:lpstr>Analysis of US Health Insurance data</vt:lpstr>
      <vt:lpstr>Content</vt:lpstr>
      <vt:lpstr>Data Cleansing</vt:lpstr>
      <vt:lpstr>Steps of Data Cleansing</vt:lpstr>
      <vt:lpstr>Steps of Data Cleansing</vt:lpstr>
      <vt:lpstr>Steps of Data Cleansing</vt:lpstr>
      <vt:lpstr>Steps of Data Cleansing</vt:lpstr>
      <vt:lpstr>Check of Distribution</vt:lpstr>
      <vt:lpstr>Check of distributions (1) + Outliers</vt:lpstr>
      <vt:lpstr>Check of distributions (2) + String Check</vt:lpstr>
      <vt:lpstr>Check of distributions (3) Sex, Region, Smoker Children</vt:lpstr>
      <vt:lpstr>Check of distributions (4) (Non) Smokers per Sex &amp; Region</vt:lpstr>
      <vt:lpstr>Check of distributions (5) (Non) Smokers per Sex &amp; Region</vt:lpstr>
      <vt:lpstr>Check of Charges</vt:lpstr>
      <vt:lpstr>Check of Charges (1) Correlations</vt:lpstr>
      <vt:lpstr>Check of Charges (2) Correlations</vt:lpstr>
      <vt:lpstr>Check of Charges (3) Correlations</vt:lpstr>
      <vt:lpstr>Check of Charges (4) Correlations</vt:lpstr>
      <vt:lpstr>Check of Charges (5) Correlations</vt:lpstr>
      <vt:lpstr>Check of Charges (6) Correlations</vt:lpstr>
      <vt:lpstr>Check of Charges (7) Correlations</vt:lpstr>
      <vt:lpstr>Check of Charges (8) Correlations</vt:lpstr>
      <vt:lpstr>Key Findings</vt:lpstr>
      <vt:lpstr>Data Cleansing</vt:lpstr>
      <vt:lpstr>Steps of Data Cleansing</vt:lpstr>
      <vt:lpstr>Steps of Data Cleansing</vt:lpstr>
      <vt:lpstr>Comparison: Predicted vs. Actual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Björn Müller</dc:creator>
  <cp:lastModifiedBy>Björn Müller</cp:lastModifiedBy>
  <cp:revision>16</cp:revision>
  <dcterms:created xsi:type="dcterms:W3CDTF">2025-03-10T19:48:51Z</dcterms:created>
  <dcterms:modified xsi:type="dcterms:W3CDTF">2025-09-11T14:55:43Z</dcterms:modified>
</cp:coreProperties>
</file>