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e3e45b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e3e45b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6a9f1b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6a9f1b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ceee1fc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1ceee1fc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1ceee1fc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1ceee1fc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1ceee1fc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1ceee1fc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1ceee1f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1ceee1f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26a9f1bc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26a9f1bc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e3e45b8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1e3e45b8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26a9f1bc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26a9f1bc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6a9f1bc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26a9f1b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ceee1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ceee1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6f9423f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6f9423f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6f9423f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6f9423f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6f9423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6f9423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26f9423f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26f9423f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6f9423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6f9423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ceee1f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ceee1f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26a9f1bc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26a9f1bc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ws.amazon.com/devops/what-is-devop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artinfowler.com/bliki/ContinuousDelivery.html#footnote-whe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uru99.com/waterfall-vs-agile.html" TargetMode="External"/><Relationship Id="rId4" Type="http://schemas.openxmlformats.org/officeDocument/2006/relationships/hyperlink" Target="https://www.guru99.com/agile-vs-devop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Tools and Services on AWS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425" y="2285675"/>
            <a:ext cx="5522525" cy="271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24242"/>
                </a:solidFill>
                <a:highlight>
                  <a:srgbClr val="FFFFFF"/>
                </a:highlight>
              </a:rPr>
              <a:t>The DevOps movement is focused on </a:t>
            </a:r>
            <a:r>
              <a:rPr b="1" lang="en" sz="1400">
                <a:solidFill>
                  <a:srgbClr val="424242"/>
                </a:solidFill>
                <a:highlight>
                  <a:srgbClr val="FFFFFF"/>
                </a:highlight>
              </a:rPr>
              <a:t>delivering software faster and more efficiently</a:t>
            </a:r>
            <a:r>
              <a:rPr lang="en" sz="1400">
                <a:solidFill>
                  <a:srgbClr val="424242"/>
                </a:solidFill>
                <a:highlight>
                  <a:srgbClr val="FFFFFF"/>
                </a:highlight>
              </a:rPr>
              <a:t>, without breaking things as often. To meet these goals, businesses need to change </a:t>
            </a:r>
            <a:r>
              <a:rPr b="1" lang="en" sz="1400">
                <a:solidFill>
                  <a:srgbClr val="424242"/>
                </a:solidFill>
                <a:highlight>
                  <a:srgbClr val="FFFFFF"/>
                </a:highlight>
              </a:rPr>
              <a:t>organizational culture and structure</a:t>
            </a:r>
            <a:r>
              <a:rPr lang="en" sz="1400">
                <a:solidFill>
                  <a:srgbClr val="424242"/>
                </a:solidFill>
                <a:highlight>
                  <a:srgbClr val="FFFFFF"/>
                </a:highlight>
              </a:rPr>
              <a:t>, as well as the </a:t>
            </a:r>
            <a:r>
              <a:rPr b="1" lang="en" sz="1400">
                <a:solidFill>
                  <a:srgbClr val="424242"/>
                </a:solidFill>
                <a:highlight>
                  <a:srgbClr val="FFFFFF"/>
                </a:highlight>
              </a:rPr>
              <a:t>tools and processes </a:t>
            </a:r>
            <a:r>
              <a:rPr lang="en" sz="1400">
                <a:solidFill>
                  <a:srgbClr val="424242"/>
                </a:solidFill>
                <a:highlight>
                  <a:srgbClr val="FFFFFF"/>
                </a:highlight>
              </a:rPr>
              <a:t>they use.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Developers and Operations team work together. Communicate well . This enables software to be delivered faster. 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Introduction Reference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https://aws.amazon.com/devops/what-is-devops/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CONTINUOUS INTEGRATION</a:t>
            </a:r>
            <a:endParaRPr b="1" sz="30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Continuous Integration (CI) is a development practice that requires developers to integrate code into a shared repository several times a day. Each check-in is then verified by an automated build, allowing teams to detect problems early.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By integrating regularly, you can detect errors quickly, and locate them more easily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Reference: https://www.thoughtworks.com/continuous-integration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03633"/>
                </a:solidFill>
                <a:highlight>
                  <a:srgbClr val="FFFFFF"/>
                </a:highlight>
              </a:rPr>
              <a:t>Continuous Delivery is a software development discipline where you build software in such a way that the software can be released to production at any time.</a:t>
            </a:r>
            <a:endParaRPr sz="1200">
              <a:solidFill>
                <a:srgbClr val="3036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03633"/>
                </a:solidFill>
                <a:highlight>
                  <a:srgbClr val="FFFFFF"/>
                </a:highlight>
              </a:rPr>
              <a:t>You’re doing continuous delivery when: </a:t>
            </a:r>
            <a:endParaRPr sz="1200" u="sng">
              <a:solidFill>
                <a:srgbClr val="94388E"/>
              </a:solidFill>
              <a:highlight>
                <a:srgbClr val="FFFFFF"/>
              </a:highlight>
              <a:hlinkClick r:id="rId3"/>
            </a:endParaRPr>
          </a:p>
          <a:p>
            <a:pPr indent="-304800" lvl="0" marL="673100" rtl="0" algn="l">
              <a:spcBef>
                <a:spcPts val="1100"/>
              </a:spcBef>
              <a:spcAft>
                <a:spcPts val="0"/>
              </a:spcAft>
              <a:buClr>
                <a:srgbClr val="303633"/>
              </a:buClr>
              <a:buSzPts val="1200"/>
              <a:buChar char="●"/>
            </a:pPr>
            <a:r>
              <a:rPr lang="en" sz="1200">
                <a:solidFill>
                  <a:srgbClr val="303633"/>
                </a:solidFill>
                <a:highlight>
                  <a:srgbClr val="FFFFFF"/>
                </a:highlight>
              </a:rPr>
              <a:t>Your software is deployable throughout its lifecycle</a:t>
            </a:r>
            <a:endParaRPr sz="1200">
              <a:solidFill>
                <a:srgbClr val="303633"/>
              </a:solidFill>
              <a:highlight>
                <a:srgbClr val="FFFFFF"/>
              </a:highlight>
            </a:endParaRPr>
          </a:p>
          <a:p>
            <a:pPr indent="-304800" lvl="0" marL="673100" rtl="0" algn="l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1200"/>
              <a:buChar char="●"/>
            </a:pPr>
            <a:r>
              <a:rPr lang="en" sz="1200">
                <a:solidFill>
                  <a:srgbClr val="303633"/>
                </a:solidFill>
                <a:highlight>
                  <a:srgbClr val="FFFFFF"/>
                </a:highlight>
              </a:rPr>
              <a:t>Your team prioritizes keeping the software deployable over working on new features</a:t>
            </a:r>
            <a:endParaRPr sz="1200">
              <a:solidFill>
                <a:srgbClr val="303633"/>
              </a:solidFill>
              <a:highlight>
                <a:srgbClr val="FFFFFF"/>
              </a:highlight>
            </a:endParaRPr>
          </a:p>
          <a:p>
            <a:pPr indent="-304800" lvl="0" marL="673100" rtl="0" algn="l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1200"/>
              <a:buChar char="●"/>
            </a:pPr>
            <a:r>
              <a:rPr lang="en" sz="1200">
                <a:solidFill>
                  <a:srgbClr val="303633"/>
                </a:solidFill>
                <a:highlight>
                  <a:srgbClr val="FFFFFF"/>
                </a:highlight>
              </a:rPr>
              <a:t>Anybody can get fast, automated feedback on the production readiness of their systems any time somebody makes a change to them</a:t>
            </a:r>
            <a:endParaRPr sz="1200">
              <a:solidFill>
                <a:srgbClr val="303633"/>
              </a:solidFill>
              <a:highlight>
                <a:srgbClr val="FFFFFF"/>
              </a:highlight>
            </a:endParaRPr>
          </a:p>
          <a:p>
            <a:pPr indent="-304800" lvl="0" marL="673100" rtl="0" algn="l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1200"/>
              <a:buChar char="●"/>
            </a:pPr>
            <a:r>
              <a:rPr lang="en" sz="1200">
                <a:solidFill>
                  <a:srgbClr val="303633"/>
                </a:solidFill>
                <a:highlight>
                  <a:srgbClr val="FFFFFF"/>
                </a:highlight>
              </a:rPr>
              <a:t>You can perform push-button deployments of any version of the software to any environment on demand</a:t>
            </a:r>
            <a:endParaRPr sz="1200">
              <a:solidFill>
                <a:srgbClr val="3036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https://martinfowler.com/bliki/ContinuousDelivery.html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75" y="1695851"/>
            <a:ext cx="7372325" cy="15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Services we’ll look at	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675" y="1017725"/>
            <a:ext cx="8520600" cy="3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Infrastructure as code:Cloudformation ( Day 1)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Infrastructure as code: </a:t>
            </a:r>
            <a:r>
              <a:rPr lang="en"/>
              <a:t>Terraform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Monitoring and Logging: Cloudwatch Metrics + 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SCM: Git and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Serverless Automation: AWS Lambda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Configuration Management: Ansible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Continuous Integration: Jenkins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ChatOps: Slack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Alerting :  SNS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API Automation: AWS Command Line Interface, boto3 AWS SDK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Containers: Docker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9060150" cy="41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/>
        </p:nvSpPr>
        <p:spPr>
          <a:xfrm>
            <a:off x="1227225" y="4703625"/>
            <a:ext cx="73494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https://dzone.com/articles/the-ultimate-devops-tools-ecosystem-tutorial-part-2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companies have different combo of tools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the tools in the previous slides are open source. We can freely experiment. There are paid alternatives that abstract a lot of management.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lot of companies combine free and paid tools.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git 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git? 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https://git-scm.com/book/en/v1/Getting-Started-Git-Basics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use git?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LAB 1: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Let’s create a git repo. And push to a remote origin.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" sz="1800">
                <a:solidFill>
                  <a:schemeClr val="dk2"/>
                </a:solidFill>
              </a:rPr>
              <a:t>Create a github account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" sz="1800">
                <a:solidFill>
                  <a:schemeClr val="dk2"/>
                </a:solidFill>
              </a:rPr>
              <a:t>Create a repo and clone it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" sz="1800">
                <a:solidFill>
                  <a:schemeClr val="dk2"/>
                </a:solidFill>
              </a:rPr>
              <a:t>Add some files locally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" sz="1800">
                <a:solidFill>
                  <a:schemeClr val="dk2"/>
                </a:solidFill>
              </a:rPr>
              <a:t>Stage changes, Commit, Push to remote Repo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Refresher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EC2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Lambda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Cloudformation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Cloudwatch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IAM and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Waterfall, Agile and  DevOps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https://www.thoughtworks.com/insights/blog/path-devops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https://www.guru99.com/waterfall-vs-agile.html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https://www.guru99.com/agile-vs-devops.html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700" y="0"/>
            <a:ext cx="4174850" cy="446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IT Software delivery in the Old days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43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method: </a:t>
            </a:r>
            <a:endParaRPr/>
          </a:p>
          <a:p>
            <a:pPr indent="0" lvl="0" marL="0" rtl="0" algn="l">
              <a:lnSpc>
                <a:spcPct val="111111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1111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There is no scope of changing the requirements once the project development starts.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550" y="1017725"/>
            <a:ext cx="4077725" cy="38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SDLC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296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Agile is quite a flexible method which allows changes to be made in the project development requirements even if the initial planning has been completed.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073" y="805450"/>
            <a:ext cx="5301930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8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Waterfall, Agile, Devops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35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methods brought shorter cycles and faster integration of codebase.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Still, code wasn’t in production, it was just being integrated.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Devops solves this problem. 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078" y="658300"/>
            <a:ext cx="5131921" cy="39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DevOps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</a:rPr>
              <a:t>DevOps is the combination of </a:t>
            </a:r>
            <a:r>
              <a:rPr b="1" lang="en">
                <a:solidFill>
                  <a:srgbClr val="333333"/>
                </a:solidFill>
              </a:rPr>
              <a:t>cultural philosophies, practices, and tools </a:t>
            </a:r>
            <a:r>
              <a:rPr lang="en">
                <a:solidFill>
                  <a:srgbClr val="333333"/>
                </a:solidFill>
              </a:rPr>
              <a:t>that increases an organization’s ability to </a:t>
            </a:r>
            <a:r>
              <a:rPr b="1" lang="en">
                <a:solidFill>
                  <a:srgbClr val="333333"/>
                </a:solidFill>
              </a:rPr>
              <a:t>deliver applications and services at high velocity</a:t>
            </a:r>
            <a:r>
              <a:rPr lang="en">
                <a:solidFill>
                  <a:srgbClr val="333333"/>
                </a:solidFill>
              </a:rPr>
              <a:t>: evolving and improving products at a faster pace than organizations using traditional software development and infrastructure management processes. This speed enables organizations to better serve their customers and compete more effectively in the market.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A0A0A"/>
                </a:solidFill>
              </a:rPr>
              <a:t>What Does a DevOps Culture Look Like?</a:t>
            </a:r>
            <a:endParaRPr b="1" sz="2400">
              <a:solidFill>
                <a:srgbClr val="0A0A0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03633"/>
                </a:solidFill>
                <a:highlight>
                  <a:srgbClr val="FFFFFF"/>
                </a:highlight>
              </a:rPr>
              <a:t>Even with the best tools, DevOps is just another buzzword if you don't have the right culture</a:t>
            </a:r>
            <a:r>
              <a:rPr lang="en" sz="1200">
                <a:solidFill>
                  <a:srgbClr val="3036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036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03633"/>
                </a:solidFill>
                <a:highlight>
                  <a:srgbClr val="FFFFFF"/>
                </a:highlight>
              </a:rPr>
              <a:t>The primary characteristic of DevOps culture is </a:t>
            </a:r>
            <a:r>
              <a:rPr b="1" lang="en" sz="1200">
                <a:solidFill>
                  <a:srgbClr val="303633"/>
                </a:solidFill>
                <a:highlight>
                  <a:srgbClr val="FFFFFF"/>
                </a:highlight>
              </a:rPr>
              <a:t>increased collaboration</a:t>
            </a:r>
            <a:r>
              <a:rPr lang="en" sz="1200">
                <a:solidFill>
                  <a:srgbClr val="303633"/>
                </a:solidFill>
                <a:highlight>
                  <a:srgbClr val="FFFFFF"/>
                </a:highlight>
              </a:rPr>
              <a:t> between the roles of development and operations. There are some important cultural shifts, within teams and at an organizational level, that support this collaboration.</a:t>
            </a:r>
            <a:endParaRPr sz="1200">
              <a:solidFill>
                <a:srgbClr val="3036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Developers</a:t>
            </a:r>
            <a:r>
              <a:rPr lang="en"/>
              <a:t> and Ops team are co-located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Share responsibilities to get things done &amp; Maintain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Don’t blame each other , work together to solve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 to focus on high value tasks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https://www.ca.com/en/blog-automation/what-is-devops-culture.html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https://martinfowler.com/bliki/DevOpsCulture.html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