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425" r:id="rId3"/>
    <p:sldId id="407" r:id="rId4"/>
    <p:sldId id="400" r:id="rId5"/>
    <p:sldId id="408" r:id="rId6"/>
    <p:sldId id="401" r:id="rId7"/>
    <p:sldId id="402" r:id="rId8"/>
    <p:sldId id="409" r:id="rId9"/>
    <p:sldId id="410" r:id="rId10"/>
    <p:sldId id="411" r:id="rId11"/>
    <p:sldId id="412" r:id="rId12"/>
    <p:sldId id="403" r:id="rId13"/>
    <p:sldId id="404" r:id="rId14"/>
    <p:sldId id="413" r:id="rId15"/>
    <p:sldId id="414" r:id="rId16"/>
    <p:sldId id="415" r:id="rId17"/>
    <p:sldId id="416" r:id="rId18"/>
    <p:sldId id="406" r:id="rId19"/>
    <p:sldId id="405" r:id="rId20"/>
    <p:sldId id="418" r:id="rId21"/>
    <p:sldId id="417" r:id="rId22"/>
    <p:sldId id="419" r:id="rId23"/>
    <p:sldId id="420" r:id="rId24"/>
    <p:sldId id="421" r:id="rId25"/>
    <p:sldId id="422" r:id="rId26"/>
    <p:sldId id="424" r:id="rId27"/>
    <p:sldId id="383" r:id="rId28"/>
    <p:sldId id="426" r:id="rId29"/>
    <p:sldId id="427" r:id="rId30"/>
    <p:sldId id="428" r:id="rId31"/>
    <p:sldId id="436" r:id="rId32"/>
    <p:sldId id="437" r:id="rId33"/>
    <p:sldId id="438" r:id="rId34"/>
    <p:sldId id="434" r:id="rId35"/>
    <p:sldId id="433" r:id="rId36"/>
    <p:sldId id="432" r:id="rId37"/>
    <p:sldId id="435" r:id="rId38"/>
    <p:sldId id="440" r:id="rId39"/>
    <p:sldId id="441" r:id="rId40"/>
    <p:sldId id="439" r:id="rId41"/>
    <p:sldId id="444" r:id="rId42"/>
    <p:sldId id="443" r:id="rId43"/>
    <p:sldId id="445" r:id="rId44"/>
    <p:sldId id="446" r:id="rId45"/>
    <p:sldId id="447" r:id="rId46"/>
    <p:sldId id="448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52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Three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250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808" y="3042416"/>
            <a:ext cx="4257911" cy="175432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Function names </a:t>
            </a:r>
            <a:r>
              <a:rPr lang="en-US" dirty="0" smtClean="0"/>
              <a:t>should be meaningful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Arguments</a:t>
            </a:r>
            <a:r>
              <a:rPr lang="en-US" dirty="0" smtClean="0"/>
              <a:t> are </a:t>
            </a:r>
            <a:r>
              <a:rPr lang="en-US" i="1" dirty="0" smtClean="0"/>
              <a:t>arbitrary variable names</a:t>
            </a:r>
          </a:p>
          <a:p>
            <a:endParaRPr lang="en-US" i="1" dirty="0"/>
          </a:p>
          <a:p>
            <a:r>
              <a:rPr lang="en-US" dirty="0" smtClean="0">
                <a:solidFill>
                  <a:schemeClr val="accent3"/>
                </a:solidFill>
              </a:rPr>
              <a:t>Variables</a:t>
            </a:r>
            <a:r>
              <a:rPr lang="en-US" dirty="0" smtClean="0"/>
              <a:t> defined/used in the function </a:t>
            </a:r>
            <a:r>
              <a:rPr lang="en-US" i="1" dirty="0" smtClean="0"/>
              <a:t>exist only in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0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r>
              <a:rPr lang="en-US" dirty="0" smtClean="0">
                <a:latin typeface="Monaco"/>
                <a:cs typeface="Monaco"/>
              </a:rPr>
              <a:t>print j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NameError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name 'j' is not defined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808" y="3042416"/>
            <a:ext cx="4257911" cy="175432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Function names </a:t>
            </a:r>
            <a:r>
              <a:rPr lang="en-US" dirty="0" smtClean="0"/>
              <a:t>should be meaningful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Arguments</a:t>
            </a:r>
            <a:r>
              <a:rPr lang="en-US" dirty="0" smtClean="0"/>
              <a:t> are </a:t>
            </a:r>
            <a:r>
              <a:rPr lang="en-US" i="1" dirty="0" smtClean="0"/>
              <a:t>arbitrary variable names</a:t>
            </a:r>
          </a:p>
          <a:p>
            <a:endParaRPr lang="en-US" i="1" dirty="0"/>
          </a:p>
          <a:p>
            <a:r>
              <a:rPr lang="en-US" dirty="0" smtClean="0">
                <a:solidFill>
                  <a:schemeClr val="accent3"/>
                </a:solidFill>
              </a:rPr>
              <a:t>Variables</a:t>
            </a:r>
            <a:r>
              <a:rPr lang="en-US" dirty="0" smtClean="0"/>
              <a:t> defined/used in the function </a:t>
            </a:r>
            <a:r>
              <a:rPr lang="en-US" i="1" dirty="0" smtClean="0"/>
              <a:t>exist only in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7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674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673665" y="2258414"/>
            <a:ext cx="460376" cy="27206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4041" y="2375460"/>
            <a:ext cx="2640636" cy="38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Why 2.0 and not 2?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09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1601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2</a:t>
            </a:r>
          </a:p>
          <a:p>
            <a:r>
              <a:rPr lang="en-US" dirty="0" smtClean="0">
                <a:latin typeface="Monaco"/>
                <a:cs typeface="Monaco"/>
              </a:rPr>
              <a:t>length = 7</a:t>
            </a:r>
          </a:p>
          <a:p>
            <a:r>
              <a:rPr lang="en-US" dirty="0" smtClean="0">
                <a:latin typeface="Monaco"/>
                <a:cs typeface="Monaco"/>
              </a:rPr>
              <a:t>width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triangle_area(length, width)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093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2</a:t>
            </a:r>
          </a:p>
          <a:p>
            <a:r>
              <a:rPr lang="en-US" dirty="0" smtClean="0">
                <a:latin typeface="Monaco"/>
                <a:cs typeface="Monaco"/>
              </a:rPr>
              <a:t>length = 7</a:t>
            </a:r>
          </a:p>
          <a:p>
            <a:r>
              <a:rPr lang="en-US" dirty="0" smtClean="0">
                <a:latin typeface="Monaco"/>
                <a:cs typeface="Monaco"/>
              </a:rPr>
              <a:t>width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triangle_area(length, width)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3</a:t>
            </a:r>
          </a:p>
          <a:p>
            <a:r>
              <a:rPr lang="en-US" dirty="0" smtClean="0">
                <a:latin typeface="Monaco"/>
                <a:cs typeface="Monaco"/>
              </a:rPr>
              <a:t>l = 7</a:t>
            </a:r>
          </a:p>
          <a:p>
            <a:r>
              <a:rPr lang="en-US" dirty="0" smtClean="0">
                <a:latin typeface="Monaco"/>
                <a:cs typeface="Monaco"/>
              </a:rPr>
              <a:t>w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triangle_area(l, w)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093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know my function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test-cases!!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After writing a function, *always* test it with something that you know should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376602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Before using the function all over the place, make sure that l=7, w=6 prints 21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triangle_area(7,6)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8666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Scope: the portion of your code where a certain variable/function exists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 Python, scope is basically top-to-bottom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Punch-line: define functions at the *top* of your script!</a:t>
            </a:r>
          </a:p>
        </p:txBody>
      </p:sp>
    </p:spTree>
    <p:extLst>
      <p:ext uri="{BB962C8B-B14F-4D97-AF65-F5344CB8AC3E}">
        <p14:creationId xmlns:p14="http://schemas.microsoft.com/office/powerpoint/2010/main" val="318230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help()</a:t>
            </a:r>
            <a:r>
              <a:rPr lang="en-US" dirty="0" smtClean="0"/>
              <a:t> will return information about a particular function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dir</a:t>
            </a:r>
            <a:r>
              <a:rPr lang="en-US" dirty="0" smtClean="0">
                <a:latin typeface="Monaco"/>
                <a:cs typeface="Monaco"/>
              </a:rPr>
              <a:t>() </a:t>
            </a:r>
            <a:r>
              <a:rPr lang="en-US" dirty="0" smtClean="0"/>
              <a:t>will return a list of which methods/attributes/functions that can be used with a given object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Ignore the ones with __underscores__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0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square, cube    # separate values with a comma</a:t>
            </a:r>
          </a:p>
        </p:txBody>
      </p:sp>
    </p:spTree>
    <p:extLst>
      <p:ext uri="{BB962C8B-B14F-4D97-AF65-F5344CB8AC3E}">
        <p14:creationId xmlns:p14="http://schemas.microsoft.com/office/powerpoint/2010/main" val="1411696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7554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square</a:t>
            </a:r>
            <a:r>
              <a:rPr lang="en-US" dirty="0">
                <a:latin typeface="Monaco"/>
                <a:cs typeface="Monaco"/>
              </a:rPr>
              <a:t>, cube </a:t>
            </a:r>
            <a:r>
              <a:rPr lang="en-US" dirty="0" smtClean="0">
                <a:latin typeface="Monaco"/>
                <a:cs typeface="Monaco"/>
              </a:rPr>
              <a:t>   # </a:t>
            </a:r>
            <a:r>
              <a:rPr lang="en-US" dirty="0">
                <a:latin typeface="Monaco"/>
                <a:cs typeface="Monaco"/>
              </a:rPr>
              <a:t>separate values with a </a:t>
            </a:r>
            <a:r>
              <a:rPr lang="en-US" dirty="0" smtClean="0">
                <a:latin typeface="Monaco"/>
                <a:cs typeface="Monaco"/>
              </a:rPr>
              <a:t>comma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s, c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</a:p>
        </p:txBody>
      </p:sp>
    </p:spTree>
    <p:extLst>
      <p:ext uri="{BB962C8B-B14F-4D97-AF65-F5344CB8AC3E}">
        <p14:creationId xmlns:p14="http://schemas.microsoft.com/office/powerpoint/2010/main" val="4000329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7554"/>
            <a:ext cx="83384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square</a:t>
            </a:r>
            <a:r>
              <a:rPr lang="en-US" dirty="0">
                <a:latin typeface="Monaco"/>
                <a:cs typeface="Monaco"/>
              </a:rPr>
              <a:t>, cube </a:t>
            </a:r>
            <a:r>
              <a:rPr lang="en-US" dirty="0" smtClean="0">
                <a:latin typeface="Monaco"/>
                <a:cs typeface="Monaco"/>
              </a:rPr>
              <a:t>   # </a:t>
            </a:r>
            <a:r>
              <a:rPr lang="en-US" dirty="0">
                <a:latin typeface="Monaco"/>
                <a:cs typeface="Monaco"/>
              </a:rPr>
              <a:t>separate values with a </a:t>
            </a:r>
            <a:r>
              <a:rPr lang="en-US" dirty="0" smtClean="0">
                <a:latin typeface="Monaco"/>
                <a:cs typeface="Monaco"/>
              </a:rPr>
              <a:t>comma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s, c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Equivalent usage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answer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 answer[0]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answer[1]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00491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</p:txBody>
      </p:sp>
    </p:spTree>
    <p:extLst>
      <p:ext uri="{BB962C8B-B14F-4D97-AF65-F5344CB8AC3E}">
        <p14:creationId xmlns:p14="http://schemas.microsoft.com/office/powerpoint/2010/main" val="4277511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9, and 3 cubed is 27</a:t>
            </a: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72031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9, and 3 cubed is 27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/>
            </a:r>
            <a:br>
              <a:rPr lang="en-US" dirty="0" smtClean="0">
                <a:latin typeface="Monaco"/>
                <a:cs typeface="Monaco"/>
              </a:rPr>
            </a:b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What if you try to save a returned value?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square_cube</a:t>
            </a:r>
            <a:r>
              <a:rPr lang="en-US" dirty="0">
                <a:latin typeface="Monaco"/>
                <a:cs typeface="Monaco"/>
              </a:rPr>
              <a:t>(3)</a:t>
            </a: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42319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9, and 3 cubed is 27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/>
            </a:r>
            <a:br>
              <a:rPr lang="en-US" dirty="0" smtClean="0">
                <a:latin typeface="Monaco"/>
                <a:cs typeface="Monaco"/>
              </a:rPr>
            </a:b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What if you try to save a returned value?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square_cube</a:t>
            </a:r>
            <a:r>
              <a:rPr lang="en-US" dirty="0">
                <a:latin typeface="Monaco"/>
                <a:cs typeface="Monaco"/>
              </a:rPr>
              <a:t>(3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None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95982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errors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Error messages in Python are informative!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See attached error </a:t>
            </a:r>
            <a:r>
              <a:rPr lang="en-US" dirty="0" err="1" smtClean="0"/>
              <a:t>cheatsheet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06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This is where Python really shines!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5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used several built-in functions: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len(), sum(), round()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38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Python does not deal with files directly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We interact with files via special variables, called </a:t>
            </a:r>
            <a:r>
              <a:rPr lang="en-US" b="1" dirty="0" smtClean="0"/>
              <a:t>handles</a:t>
            </a:r>
          </a:p>
          <a:p>
            <a:pPr marL="914400" lvl="1" indent="-457200">
              <a:buFont typeface="Arial"/>
              <a:buChar char="•"/>
            </a:pPr>
            <a:endParaRPr lang="en-US" b="1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Interact with files in 3 main </a:t>
            </a:r>
            <a:r>
              <a:rPr lang="en-US" i="1" dirty="0" smtClean="0"/>
              <a:t>modes</a:t>
            </a:r>
            <a:r>
              <a:rPr lang="en-US" dirty="0" smtClean="0"/>
              <a:t>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Read-only (</a:t>
            </a:r>
            <a:r>
              <a:rPr lang="en-US" dirty="0" smtClean="0">
                <a:latin typeface="Monaco"/>
                <a:cs typeface="Monaco"/>
              </a:rPr>
              <a:t>"r"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Write-only (</a:t>
            </a:r>
            <a:r>
              <a:rPr lang="en-US" dirty="0" smtClean="0">
                <a:latin typeface="Monaco"/>
                <a:cs typeface="Monaco"/>
              </a:rPr>
              <a:t>"w"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Append (</a:t>
            </a:r>
            <a:r>
              <a:rPr lang="en-US" dirty="0" smtClean="0">
                <a:latin typeface="Monaco"/>
                <a:cs typeface="Monaco"/>
              </a:rPr>
              <a:t>"a"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4607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38855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420" y="3705247"/>
            <a:ext cx="1865885" cy="27206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55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file_contents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Line 1 of file.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3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of file.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420" y="3705247"/>
            <a:ext cx="1865885" cy="27206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031751" y="536215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8956" y="5745948"/>
            <a:ext cx="4375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The entire body of the file, as a </a:t>
            </a:r>
            <a:r>
              <a:rPr lang="en-US" sz="1600" b="1" dirty="0" smtClean="0">
                <a:solidFill>
                  <a:srgbClr val="DC5924"/>
                </a:solidFill>
              </a:rPr>
              <a:t>single string</a:t>
            </a:r>
            <a:r>
              <a:rPr lang="en-US" sz="1600" dirty="0" smtClean="0">
                <a:solidFill>
                  <a:srgbClr val="DC5924"/>
                </a:solidFill>
              </a:rPr>
              <a:t>!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855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file_handle.read()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80765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file_handle.read()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We can convert file_contents to a list using </a:t>
            </a:r>
            <a:r>
              <a:rPr lang="en-US" i="1" dirty="0" smtClean="0">
                <a:latin typeface="Monaco"/>
                <a:cs typeface="Monaco"/>
              </a:rPr>
              <a:t>.split()</a:t>
            </a:r>
            <a:endParaRPr lang="en-US" i="1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file_contents_list = file_contents.split(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"\n"</a:t>
            </a:r>
            <a:r>
              <a:rPr lang="en-US" dirty="0" smtClean="0">
                <a:latin typeface="Monaco"/>
                <a:cs typeface="Monaco"/>
              </a:rPr>
              <a:t>)  # or \r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80765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 better option is the to use the </a:t>
            </a:r>
            <a:r>
              <a:rPr lang="en-US" i="1" dirty="0" smtClean="0">
                <a:latin typeface="Monaco"/>
                <a:cs typeface="Monaco"/>
              </a:rPr>
              <a:t>.readlines()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file_lines = 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.readlines()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</a:t>
            </a:r>
            <a:r>
              <a:rPr lang="en-US" dirty="0">
                <a:latin typeface="Monaco"/>
                <a:cs typeface="Monaco"/>
              </a:rPr>
              <a:t>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file_lines is a list</a:t>
            </a:r>
          </a:p>
          <a:p>
            <a:r>
              <a:rPr lang="en-US" dirty="0" smtClean="0">
                <a:latin typeface="Monaco"/>
                <a:cs typeface="Monaco"/>
              </a:rPr>
              <a:t>print file_lines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["Line 1 of file.\n", "Line 2 of file.\n", "Line 3 of 	file.\n", ...]</a:t>
            </a:r>
          </a:p>
        </p:txBody>
      </p:sp>
    </p:spTree>
    <p:extLst>
      <p:ext uri="{BB962C8B-B14F-4D97-AF65-F5344CB8AC3E}">
        <p14:creationId xmlns:p14="http://schemas.microsoft.com/office/powerpoint/2010/main" val="3885851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 better option is the to use the </a:t>
            </a:r>
            <a:r>
              <a:rPr lang="en-US" i="1" dirty="0" smtClean="0">
                <a:latin typeface="Monaco"/>
                <a:cs typeface="Monaco"/>
              </a:rPr>
              <a:t>.readlines()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file_lines = 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.readlines()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</a:t>
            </a:r>
            <a:r>
              <a:rPr lang="en-US" dirty="0">
                <a:latin typeface="Monaco"/>
                <a:cs typeface="Monaco"/>
              </a:rPr>
              <a:t>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file_lines is a </a:t>
            </a:r>
            <a:r>
              <a:rPr lang="en-US" dirty="0" smtClean="0">
                <a:latin typeface="Monaco"/>
                <a:cs typeface="Monaco"/>
              </a:rPr>
              <a:t>list</a:t>
            </a:r>
          </a:p>
          <a:p>
            <a:r>
              <a:rPr lang="en-US" dirty="0" smtClean="0">
                <a:latin typeface="Monaco"/>
                <a:cs typeface="Monaco"/>
              </a:rPr>
              <a:t>print file_lines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["Line 1 of file.\n", "Line 2 of file.\n", "Line 3 of 	file.\n", ...]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for line in file_lines: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line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1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2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3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4946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file.\n"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file.\n"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88144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file.\n"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file.\n"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2201" y="5745948"/>
            <a:ext cx="730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CAUTION: writing to file </a:t>
            </a:r>
            <a:r>
              <a:rPr lang="en-US" sz="2000" b="1" dirty="0" smtClean="0">
                <a:solidFill>
                  <a:srgbClr val="DC5924"/>
                </a:solidFill>
              </a:rPr>
              <a:t>overwrites</a:t>
            </a:r>
            <a:r>
              <a:rPr lang="en-US" sz="2000" i="1" dirty="0" smtClean="0">
                <a:solidFill>
                  <a:srgbClr val="DC5924"/>
                </a:solidFill>
              </a:rPr>
              <a:t> </a:t>
            </a:r>
            <a:r>
              <a:rPr lang="en-US" sz="2000" dirty="0" smtClean="0">
                <a:solidFill>
                  <a:srgbClr val="DC5924"/>
                </a:solidFill>
              </a:rPr>
              <a:t>the file, if it exists already.</a:t>
            </a:r>
            <a:endParaRPr lang="en-US" sz="20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2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used several built-in functions: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len(), sum(), round()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*write our own* functions too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Reusability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Modular design and organization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Debugging!!</a:t>
            </a:r>
          </a:p>
        </p:txBody>
      </p:sp>
    </p:spTree>
    <p:extLst>
      <p:ext uri="{BB962C8B-B14F-4D97-AF65-F5344CB8AC3E}">
        <p14:creationId xmlns:p14="http://schemas.microsoft.com/office/powerpoint/2010/main" val="320325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an existing file with append-mode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727554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my_file_to_append_to.txt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"a"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"Adding this line to the file.\n"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0117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# do stuff to file_handle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11985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# do stuff to file_handle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# Use </a:t>
            </a:r>
            <a:r>
              <a:rPr lang="en-US" sz="2200" i="1" dirty="0" smtClean="0">
                <a:solidFill>
                  <a:srgbClr val="DC5924"/>
                </a:solidFill>
                <a:latin typeface="Monaco"/>
                <a:cs typeface="Monaco"/>
              </a:rPr>
              <a:t>with</a:t>
            </a:r>
            <a:r>
              <a:rPr lang="en-US" sz="2200" i="1" dirty="0" smtClean="0">
                <a:latin typeface="Monaco"/>
                <a:cs typeface="Monaco"/>
              </a:rPr>
              <a:t> control-flow </a:t>
            </a:r>
            <a:r>
              <a:rPr lang="en-US" sz="2200" dirty="0" smtClean="0">
                <a:latin typeface="Monaco"/>
                <a:cs typeface="Monaco"/>
              </a:rPr>
              <a:t>(no need for close!)</a:t>
            </a:r>
          </a:p>
          <a:p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with</a:t>
            </a:r>
            <a:r>
              <a:rPr lang="en-US" sz="2200" dirty="0" smtClean="0">
                <a:latin typeface="Monaco"/>
                <a:cs typeface="Monaco"/>
              </a:rPr>
              <a:t> open(filename, "r")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as</a:t>
            </a:r>
            <a:r>
              <a:rPr lang="en-US" sz="2200" dirty="0" smtClean="0">
                <a:latin typeface="Monaco"/>
                <a:cs typeface="Monaco"/>
              </a:rPr>
              <a:t> file_handle:</a:t>
            </a:r>
          </a:p>
          <a:p>
            <a:r>
              <a:rPr lang="en-US" sz="2200" dirty="0" smtClean="0">
                <a:latin typeface="Monaco"/>
                <a:cs typeface="Monaco"/>
              </a:rPr>
              <a:t>	# do stuff to file_handle</a:t>
            </a:r>
          </a:p>
          <a:p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1850" y="5101432"/>
            <a:ext cx="374620" cy="26193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9104" y="4821910"/>
            <a:ext cx="170141" cy="26193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741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37557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Solution: include the full path!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"my_file.txt"</a:t>
            </a:r>
          </a:p>
          <a:p>
            <a:r>
              <a:rPr lang="en-US" dirty="0" smtClean="0">
                <a:latin typeface="Monaco"/>
                <a:cs typeface="Monaco"/>
              </a:rPr>
              <a:t>path = "/path/to/files/"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open(path + filename, "r"</a:t>
            </a:r>
            <a:r>
              <a:rPr lang="en-US" dirty="0">
                <a:latin typeface="Monaco"/>
                <a:cs typeface="Monaco"/>
              </a:rPr>
              <a:t>)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3159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Solution: include the full path!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"my_file.txt"</a:t>
            </a:r>
          </a:p>
          <a:p>
            <a:r>
              <a:rPr lang="en-US" dirty="0" smtClean="0">
                <a:latin typeface="Monaco"/>
                <a:cs typeface="Monaco"/>
              </a:rPr>
              <a:t>path = "/path/to/files/"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open(path + filename, "r")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OR!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filename_with_path = "path/to/files/my_file.txt")</a:t>
            </a:r>
          </a:p>
          <a:p>
            <a:r>
              <a:rPr lang="en-US" dirty="0">
                <a:latin typeface="Monaco"/>
                <a:cs typeface="Monaco"/>
              </a:rPr>
              <a:t>file_handle = open</a:t>
            </a:r>
            <a:r>
              <a:rPr lang="en-US" dirty="0" smtClean="0">
                <a:latin typeface="Monaco"/>
                <a:cs typeface="Monaco"/>
              </a:rPr>
              <a:t>(filename_with_path, </a:t>
            </a:r>
            <a:r>
              <a:rPr lang="en-US" dirty="0">
                <a:latin typeface="Monaco"/>
                <a:cs typeface="Monaco"/>
              </a:rPr>
              <a:t>"r")</a:t>
            </a: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121319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51098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my_list = [1, 2, 3, 4, 5, 6</a:t>
            </a:r>
            <a:r>
              <a:rPr lang="en-US" sz="2000" dirty="0" smtClean="0"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a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sz="2000" dirty="0">
                <a:latin typeface="Monaco"/>
                <a:cs typeface="Monaco"/>
              </a:rPr>
              <a:t>)  </a:t>
            </a:r>
            <a:r>
              <a:rPr lang="en-US" sz="2000" dirty="0" smtClean="0">
                <a:latin typeface="Monaco"/>
                <a:cs typeface="Monaco"/>
              </a:rPr>
              <a:t> # </a:t>
            </a:r>
            <a:r>
              <a:rPr lang="en-US" sz="2000" dirty="0">
                <a:latin typeface="Monaco"/>
                <a:cs typeface="Monaco"/>
              </a:rPr>
              <a:t>here, a = 6</a:t>
            </a:r>
          </a:p>
          <a:p>
            <a:r>
              <a:rPr lang="en-US" sz="2000" dirty="0">
                <a:latin typeface="Monaco"/>
                <a:cs typeface="Monaco"/>
              </a:rPr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11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sz="2000" dirty="0"/>
          </a:p>
          <a:p>
            <a:pPr lvl="1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Monaco"/>
                <a:cs typeface="Monaco"/>
              </a:rPr>
              <a:t>	a</a:t>
            </a:r>
            <a:r>
              <a:rPr lang="en-US" sz="2000" dirty="0" smtClean="0"/>
              <a:t>: the returned value</a:t>
            </a:r>
          </a:p>
          <a:p>
            <a:pPr lvl="1" indent="0">
              <a:buNone/>
            </a:pP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	len</a:t>
            </a:r>
            <a:r>
              <a:rPr lang="en-US" sz="2000" dirty="0" smtClean="0"/>
              <a:t>: the function name</a:t>
            </a:r>
          </a:p>
          <a:p>
            <a:pPr lvl="1" indent="0">
              <a:buNone/>
            </a:pPr>
            <a:r>
              <a:rPr lang="en-US" sz="2000" dirty="0" smtClean="0">
                <a:solidFill>
                  <a:srgbClr val="B4B392"/>
                </a:solidFill>
                <a:latin typeface="Monaco"/>
                <a:cs typeface="Monaco"/>
              </a:rPr>
              <a:t>	my_list</a:t>
            </a:r>
            <a:r>
              <a:rPr lang="en-US" sz="2000" dirty="0" smtClean="0"/>
              <a:t>: the argument to the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51098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my_list = [1, 2, 3, 4, 5, 6</a:t>
            </a:r>
            <a:r>
              <a:rPr lang="en-US" sz="2000" dirty="0" smtClean="0"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a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sz="2000" dirty="0">
                <a:latin typeface="Monaco"/>
                <a:cs typeface="Monaco"/>
              </a:rPr>
              <a:t>)  </a:t>
            </a:r>
            <a:r>
              <a:rPr lang="en-US" sz="2000" dirty="0" smtClean="0">
                <a:latin typeface="Monaco"/>
                <a:cs typeface="Monaco"/>
              </a:rPr>
              <a:t> # </a:t>
            </a:r>
            <a:r>
              <a:rPr lang="en-US" sz="2000" dirty="0">
                <a:latin typeface="Monaco"/>
                <a:cs typeface="Monaco"/>
              </a:rPr>
              <a:t>here, a = 6</a:t>
            </a:r>
          </a:p>
          <a:p>
            <a:r>
              <a:rPr lang="en-US" sz="2000" dirty="0">
                <a:latin typeface="Monaco"/>
                <a:cs typeface="Monaco"/>
              </a:rPr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002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Anatomy of a function definition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err="1" smtClean="0">
                <a:solidFill>
                  <a:schemeClr val="accent3"/>
                </a:solidFill>
                <a:latin typeface="Monaco"/>
                <a:cs typeface="Monaco"/>
              </a:rPr>
              <a:t>returned_value</a:t>
            </a:r>
            <a:endParaRPr lang="en-US" dirty="0" smtClean="0">
              <a:solidFill>
                <a:schemeClr val="accent3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7033" y="274276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9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Anatomy of a function definition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err="1" smtClean="0">
                <a:solidFill>
                  <a:schemeClr val="accent3"/>
                </a:solidFill>
                <a:latin typeface="Monaco"/>
                <a:cs typeface="Monaco"/>
              </a:rPr>
              <a:t>returned_value</a:t>
            </a:r>
            <a:endParaRPr lang="en-US" dirty="0" smtClean="0">
              <a:solidFill>
                <a:schemeClr val="accent3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7033" y="274276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0745" y="2323988"/>
            <a:ext cx="531441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2254" y="2742764"/>
            <a:ext cx="447122" cy="125288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09984" y="2323988"/>
            <a:ext cx="174506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2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019156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1177</TotalTime>
  <Words>1614</Words>
  <Application>Microsoft Macintosh PowerPoint</Application>
  <PresentationFormat>On-screen Show (4:3)</PresentationFormat>
  <Paragraphs>487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Essential</vt:lpstr>
      <vt:lpstr>Introduction to Python: Day Three </vt:lpstr>
      <vt:lpstr>some useful functions</vt:lpstr>
      <vt:lpstr>functions in python</vt:lpstr>
      <vt:lpstr>functions in python</vt:lpstr>
      <vt:lpstr>writing custom functions</vt:lpstr>
      <vt:lpstr>writing custom functions</vt:lpstr>
      <vt:lpstr>writing custom functions</vt:lpstr>
      <vt:lpstr>writing custom functions</vt:lpstr>
      <vt:lpstr>so how can we re-write the len() function?</vt:lpstr>
      <vt:lpstr>so how can we re-write the len() function?</vt:lpstr>
      <vt:lpstr>so how can we re-write the len() function?</vt:lpstr>
      <vt:lpstr>so how can we re-write the len() function?</vt:lpstr>
      <vt:lpstr>functions are generic formulas</vt:lpstr>
      <vt:lpstr>functions are generic formulas</vt:lpstr>
      <vt:lpstr>functions are generic formulas</vt:lpstr>
      <vt:lpstr>functions are generic formulas</vt:lpstr>
      <vt:lpstr>functions are generic formulas</vt:lpstr>
      <vt:lpstr>how do I know my function works?</vt:lpstr>
      <vt:lpstr>a note on scope</vt:lpstr>
      <vt:lpstr>returning multiple values</vt:lpstr>
      <vt:lpstr>returning multiple values</vt:lpstr>
      <vt:lpstr>returning multiple values</vt:lpstr>
      <vt:lpstr>functions don't need to return anything!</vt:lpstr>
      <vt:lpstr>functions don't need to return anything!</vt:lpstr>
      <vt:lpstr>functions don't need to return anything!</vt:lpstr>
      <vt:lpstr>functions don't need to return anything!</vt:lpstr>
      <vt:lpstr>exercise break</vt:lpstr>
      <vt:lpstr>handling errors in python</vt:lpstr>
      <vt:lpstr>reading and writing files in python</vt:lpstr>
      <vt:lpstr>reading and writing files in python</vt:lpstr>
      <vt:lpstr>opening files for reading</vt:lpstr>
      <vt:lpstr>opening files for reading</vt:lpstr>
      <vt:lpstr>opening files for reading</vt:lpstr>
      <vt:lpstr>looping over lines in a file</vt:lpstr>
      <vt:lpstr>looping over lines in a file</vt:lpstr>
      <vt:lpstr>looping over lines in a file</vt:lpstr>
      <vt:lpstr>looping over lines in a file</vt:lpstr>
      <vt:lpstr>opening files for writing</vt:lpstr>
      <vt:lpstr>opening files for writing</vt:lpstr>
      <vt:lpstr>Add to an existing file with append-mode</vt:lpstr>
      <vt:lpstr>but stephanie, I'm really lazy!</vt:lpstr>
      <vt:lpstr>but stephanie, I'm really lazy!</vt:lpstr>
      <vt:lpstr>remember file paths!!</vt:lpstr>
      <vt:lpstr>remember file paths!!</vt:lpstr>
      <vt:lpstr>remember file paths!!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2019</cp:revision>
  <dcterms:created xsi:type="dcterms:W3CDTF">2015-05-13T18:41:17Z</dcterms:created>
  <dcterms:modified xsi:type="dcterms:W3CDTF">2015-05-20T15:19:27Z</dcterms:modified>
</cp:coreProperties>
</file>