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74" r:id="rId4"/>
    <p:sldId id="258" r:id="rId5"/>
    <p:sldId id="273" r:id="rId6"/>
    <p:sldId id="259" r:id="rId7"/>
    <p:sldId id="260" r:id="rId8"/>
    <p:sldId id="262" r:id="rId9"/>
    <p:sldId id="263" r:id="rId10"/>
    <p:sldId id="264" r:id="rId11"/>
    <p:sldId id="269" r:id="rId12"/>
    <p:sldId id="265" r:id="rId13"/>
    <p:sldId id="266" r:id="rId14"/>
    <p:sldId id="267" r:id="rId15"/>
    <p:sldId id="268" r:id="rId16"/>
    <p:sldId id="270" r:id="rId17"/>
    <p:sldId id="272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3" d="100"/>
          <a:sy n="143" d="100"/>
        </p:scale>
        <p:origin x="-1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Generally, this is where secret</a:t>
            </a:r>
            <a:r>
              <a:rPr lang="en-US" baseline="0" dirty="0" smtClean="0"/>
              <a:t> important things happen. If you don</a:t>
            </a:r>
            <a:r>
              <a:rPr lang="fr-FR" baseline="0" dirty="0" smtClean="0"/>
              <a:t>’</a:t>
            </a:r>
            <a:r>
              <a:rPr lang="en-US" baseline="0" dirty="0" smtClean="0"/>
              <a:t>t understand computers well, don’t mess around in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9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SHOW THESE COMMANDS IN ACTION, AND THEN BREAK FOR THEM TO DO THE WORKSHEET.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7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5/13/15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168675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one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Stephanie Spielman</a:t>
            </a:r>
          </a:p>
          <a:p>
            <a:r>
              <a:rPr lang="en-US" dirty="0" smtClean="0"/>
              <a:t>UT CCBB Big data in biology summer school,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8613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055789" y="5771564"/>
            <a:ext cx="37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path to C is   </a:t>
            </a:r>
            <a:r>
              <a:rPr lang="en-US" sz="2400" dirty="0" smtClean="0">
                <a:latin typeface="Monaco"/>
                <a:cs typeface="Monaco"/>
              </a:rPr>
              <a:t>/A/B/C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5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top-level</a:t>
            </a:r>
            <a:r>
              <a:rPr lang="en-US" dirty="0" smtClean="0"/>
              <a:t> directory is called </a:t>
            </a:r>
            <a:r>
              <a:rPr lang="en-US" i="1" dirty="0" smtClean="0"/>
              <a:t>root</a:t>
            </a:r>
            <a:r>
              <a:rPr lang="en-US" dirty="0" smtClean="0"/>
              <a:t>, and is denoted with single slash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9013" y="2966048"/>
            <a:ext cx="29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6503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05782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579120" y="6344989"/>
            <a:ext cx="749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i="1" dirty="0" smtClean="0"/>
              <a:t>full path </a:t>
            </a:r>
            <a:r>
              <a:rPr lang="en-US" sz="2000" dirty="0" smtClean="0"/>
              <a:t>to my home directory is </a:t>
            </a:r>
            <a:r>
              <a:rPr lang="en-US" sz="2000" dirty="0" smtClean="0">
                <a:latin typeface="Monaco"/>
                <a:cs typeface="Monaco"/>
              </a:rPr>
              <a:t>/Users/</a:t>
            </a:r>
            <a:r>
              <a:rPr lang="en-US" sz="2000" dirty="0" err="1" smtClean="0">
                <a:latin typeface="Monaco"/>
                <a:cs typeface="Monaco"/>
              </a:rPr>
              <a:t>sjspielman</a:t>
            </a:r>
            <a:r>
              <a:rPr lang="en-US" sz="2000" dirty="0" smtClean="0">
                <a:latin typeface="Monaco"/>
                <a:cs typeface="Monaco"/>
              </a:rPr>
              <a:t>/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37495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Unix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move around in our file system with the command </a:t>
            </a:r>
            <a:r>
              <a:rPr lang="en-US" dirty="0" smtClean="0">
                <a:latin typeface="Monaco"/>
                <a:cs typeface="Monaco"/>
              </a:rPr>
              <a:t>cd</a:t>
            </a:r>
            <a:r>
              <a:rPr lang="en-US" dirty="0" smtClean="0">
                <a:cs typeface="Monaco"/>
              </a:rPr>
              <a:t> </a:t>
            </a:r>
            <a:r>
              <a:rPr lang="en-US" sz="1800" dirty="0" smtClean="0">
                <a:cs typeface="Monaco"/>
              </a:rPr>
              <a:t>(</a:t>
            </a:r>
            <a:r>
              <a:rPr lang="en-US" sz="1800" i="1" dirty="0" smtClean="0">
                <a:cs typeface="Monaco"/>
              </a:rPr>
              <a:t>c</a:t>
            </a:r>
            <a:r>
              <a:rPr lang="en-US" sz="1800" dirty="0" smtClean="0">
                <a:cs typeface="Monaco"/>
              </a:rPr>
              <a:t>hange </a:t>
            </a:r>
            <a:r>
              <a:rPr lang="en-US" sz="1800" i="1" dirty="0" smtClean="0">
                <a:cs typeface="Monaco"/>
              </a:rPr>
              <a:t>d</a:t>
            </a:r>
            <a:r>
              <a:rPr lang="en-US" sz="1800" dirty="0" smtClean="0">
                <a:cs typeface="Monaco"/>
              </a:rPr>
              <a:t>irectory)</a:t>
            </a:r>
            <a:endParaRPr lang="en-US" sz="1800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Absolute, or full, path is the path </a:t>
            </a:r>
            <a:r>
              <a:rPr lang="en-US" i="1" dirty="0" smtClean="0">
                <a:cs typeface="Monaco"/>
              </a:rPr>
              <a:t>from the root</a:t>
            </a:r>
          </a:p>
          <a:p>
            <a:pPr lvl="1" indent="0">
              <a:buNone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Relative path is the path </a:t>
            </a:r>
            <a:r>
              <a:rPr lang="en-US" i="1" dirty="0" smtClean="0">
                <a:cs typeface="Monaco"/>
              </a:rPr>
              <a:t>from the working directory </a:t>
            </a:r>
            <a:r>
              <a:rPr lang="en-US" dirty="0" smtClean="0">
                <a:cs typeface="Monaco"/>
              </a:rPr>
              <a:t>(i.e., where you are)</a:t>
            </a:r>
            <a:endParaRPr lang="en-US" dirty="0"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91586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079146" cy="1371600"/>
          </a:xfrm>
        </p:spPr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unix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All UNIX commands are actually </a:t>
            </a:r>
            <a:r>
              <a:rPr lang="en-US" i="1" dirty="0" smtClean="0"/>
              <a:t>little computer programs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The next slides introduce a few simple commands – there are </a:t>
            </a:r>
            <a:r>
              <a:rPr lang="en-US" i="1" dirty="0" smtClean="0"/>
              <a:t>many, many more…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9843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167955" cy="1371600"/>
          </a:xfrm>
        </p:spPr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unix</a:t>
            </a:r>
            <a:r>
              <a:rPr lang="en-US" dirty="0" smtClean="0"/>
              <a:t> commands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493620"/>
              </p:ext>
            </p:extLst>
          </p:nvPr>
        </p:nvGraphicFramePr>
        <p:xfrm>
          <a:off x="239784" y="1550737"/>
          <a:ext cx="8596715" cy="39366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31777"/>
                <a:gridCol w="6864938"/>
              </a:tblGrid>
              <a:tr h="29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UNIX</a:t>
                      </a:r>
                      <a:r>
                        <a:rPr lang="en-US" baseline="0" dirty="0" smtClean="0"/>
                        <a:t> 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 it</a:t>
                      </a:r>
                      <a:r>
                        <a:rPr lang="en-US" baseline="0" dirty="0" smtClean="0"/>
                        <a:t> does</a:t>
                      </a:r>
                      <a:endParaRPr lang="en-US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cd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hange </a:t>
                      </a:r>
                      <a:r>
                        <a:rPr lang="en-US" b="1" dirty="0" smtClean="0"/>
                        <a:t>D</a:t>
                      </a:r>
                      <a:r>
                        <a:rPr lang="en-US" b="0" dirty="0" smtClean="0"/>
                        <a:t>irectory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pwd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rint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1" baseline="0" dirty="0" smtClean="0"/>
                        <a:t>W</a:t>
                      </a:r>
                      <a:r>
                        <a:rPr lang="en-US" b="0" baseline="0" dirty="0" smtClean="0"/>
                        <a:t>orking </a:t>
                      </a:r>
                      <a:r>
                        <a:rPr lang="en-US" b="1" baseline="0" dirty="0" smtClean="0"/>
                        <a:t>D</a:t>
                      </a:r>
                      <a:r>
                        <a:rPr lang="en-US" b="0" baseline="0" dirty="0" smtClean="0"/>
                        <a:t>irectory  (gives the full path)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ls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</a:t>
                      </a:r>
                      <a:r>
                        <a:rPr lang="en-US" b="0" i="0" dirty="0" smtClean="0"/>
                        <a:t>i</a:t>
                      </a:r>
                      <a:r>
                        <a:rPr lang="en-US" b="1" i="0" dirty="0" smtClean="0"/>
                        <a:t>s</a:t>
                      </a:r>
                      <a:r>
                        <a:rPr lang="en-US" b="0" i="0" dirty="0" smtClean="0"/>
                        <a:t>t</a:t>
                      </a:r>
                      <a:r>
                        <a:rPr lang="en-US" b="0" i="0" baseline="0" dirty="0" smtClean="0"/>
                        <a:t> (contents of a directory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mv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v</a:t>
                      </a:r>
                      <a:r>
                        <a:rPr lang="en-US" b="0" dirty="0" smtClean="0"/>
                        <a:t>e a file or directory (original not retained!)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cp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y a file or directory (original </a:t>
                      </a:r>
                      <a:r>
                        <a:rPr lang="en-US" b="0" i="1" dirty="0" smtClean="0"/>
                        <a:t>is</a:t>
                      </a:r>
                      <a:r>
                        <a:rPr lang="en-US" b="0" i="0" dirty="0" smtClean="0"/>
                        <a:t> retained)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rm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ove a</a:t>
                      </a:r>
                      <a:r>
                        <a:rPr lang="en-US" b="0" baseline="0" dirty="0" smtClean="0"/>
                        <a:t> file or directory *forever*  (NOT A TRASHCAN)</a:t>
                      </a:r>
                      <a:endParaRPr lang="en-US" b="1" dirty="0"/>
                    </a:p>
                  </a:txBody>
                  <a:tcPr/>
                </a:tc>
              </a:tr>
              <a:tr h="37048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mkdir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k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0" baseline="0" dirty="0" smtClean="0"/>
                        <a:t> a new </a:t>
                      </a:r>
                      <a:r>
                        <a:rPr lang="en-US" b="1" baseline="0" dirty="0" smtClean="0"/>
                        <a:t>dir</a:t>
                      </a:r>
                      <a:r>
                        <a:rPr lang="en-US" b="0" baseline="0" dirty="0" smtClean="0"/>
                        <a:t>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echo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Prints</a:t>
                      </a:r>
                      <a:r>
                        <a:rPr lang="en-US" b="0" baseline="0" dirty="0" smtClean="0"/>
                        <a:t> to screen</a:t>
                      </a:r>
                      <a:endParaRPr lang="en-US" b="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man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n</a:t>
                      </a:r>
                      <a:r>
                        <a:rPr lang="en-US" b="0" dirty="0" smtClean="0"/>
                        <a:t>ual</a:t>
                      </a:r>
                      <a:r>
                        <a:rPr lang="en-US" b="0" baseline="0" dirty="0" smtClean="0"/>
                        <a:t> (shows documentation for a given command)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528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167955" cy="1371600"/>
          </a:xfrm>
        </p:spPr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unix</a:t>
            </a:r>
            <a:r>
              <a:rPr lang="en-US" dirty="0" smtClean="0"/>
              <a:t> commands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487668"/>
              </p:ext>
            </p:extLst>
          </p:nvPr>
        </p:nvGraphicFramePr>
        <p:xfrm>
          <a:off x="239784" y="1550737"/>
          <a:ext cx="8596715" cy="39366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31777"/>
                <a:gridCol w="6864938"/>
              </a:tblGrid>
              <a:tr h="29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UNIX</a:t>
                      </a:r>
                      <a:r>
                        <a:rPr lang="en-US" baseline="0" dirty="0" smtClean="0"/>
                        <a:t> 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 it</a:t>
                      </a:r>
                      <a:r>
                        <a:rPr lang="en-US" baseline="0" dirty="0" smtClean="0"/>
                        <a:t> does</a:t>
                      </a:r>
                      <a:endParaRPr lang="en-US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cd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hange </a:t>
                      </a:r>
                      <a:r>
                        <a:rPr lang="en-US" b="1" dirty="0" smtClean="0"/>
                        <a:t>D</a:t>
                      </a:r>
                      <a:r>
                        <a:rPr lang="en-US" b="0" dirty="0" smtClean="0"/>
                        <a:t>irectory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pwd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rint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1" baseline="0" dirty="0" smtClean="0"/>
                        <a:t>W</a:t>
                      </a:r>
                      <a:r>
                        <a:rPr lang="en-US" b="0" baseline="0" dirty="0" smtClean="0"/>
                        <a:t>orking </a:t>
                      </a:r>
                      <a:r>
                        <a:rPr lang="en-US" b="1" baseline="0" dirty="0" smtClean="0"/>
                        <a:t>D</a:t>
                      </a:r>
                      <a:r>
                        <a:rPr lang="en-US" b="0" baseline="0" dirty="0" smtClean="0"/>
                        <a:t>irectory  (gives the full path)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ls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</a:t>
                      </a:r>
                      <a:r>
                        <a:rPr lang="en-US" b="0" i="0" dirty="0" smtClean="0"/>
                        <a:t>i</a:t>
                      </a:r>
                      <a:r>
                        <a:rPr lang="en-US" b="1" i="0" dirty="0" smtClean="0"/>
                        <a:t>s</a:t>
                      </a:r>
                      <a:r>
                        <a:rPr lang="en-US" b="0" i="0" dirty="0" smtClean="0"/>
                        <a:t>t</a:t>
                      </a:r>
                      <a:r>
                        <a:rPr lang="en-US" b="0" i="0" baseline="0" dirty="0" smtClean="0"/>
                        <a:t> (contents of a directory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mv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v</a:t>
                      </a:r>
                      <a:r>
                        <a:rPr lang="en-US" b="0" dirty="0" smtClean="0"/>
                        <a:t>e a file or directory (original not retained!)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cp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y a file or directory (original </a:t>
                      </a:r>
                      <a:r>
                        <a:rPr lang="en-US" b="0" i="1" dirty="0" smtClean="0"/>
                        <a:t>is</a:t>
                      </a:r>
                      <a:r>
                        <a:rPr lang="en-US" b="0" i="0" dirty="0" smtClean="0"/>
                        <a:t> retained)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rm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ove a</a:t>
                      </a:r>
                      <a:r>
                        <a:rPr lang="en-US" b="0" baseline="0" dirty="0" smtClean="0"/>
                        <a:t> file or directory *forever*  (NOT A TRASHCAN)</a:t>
                      </a:r>
                      <a:endParaRPr lang="en-US" b="1" dirty="0"/>
                    </a:p>
                  </a:txBody>
                  <a:tcPr/>
                </a:tc>
              </a:tr>
              <a:tr h="37048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mkdir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k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0" baseline="0" dirty="0" smtClean="0"/>
                        <a:t> a new </a:t>
                      </a:r>
                      <a:r>
                        <a:rPr lang="en-US" b="1" baseline="0" dirty="0" smtClean="0"/>
                        <a:t>dir</a:t>
                      </a:r>
                      <a:r>
                        <a:rPr lang="en-US" b="0" baseline="0" dirty="0" smtClean="0"/>
                        <a:t>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echo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Prints</a:t>
                      </a:r>
                      <a:r>
                        <a:rPr lang="en-US" b="0" baseline="0" dirty="0" smtClean="0"/>
                        <a:t> to screen</a:t>
                      </a:r>
                      <a:endParaRPr lang="en-US" b="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man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n</a:t>
                      </a:r>
                      <a:r>
                        <a:rPr lang="en-US" b="0" dirty="0" smtClean="0"/>
                        <a:t>ual</a:t>
                      </a:r>
                      <a:r>
                        <a:rPr lang="en-US" b="0" baseline="0" dirty="0" smtClean="0"/>
                        <a:t> (shows documentation for a given command)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8593" y="5550340"/>
            <a:ext cx="8223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…And UNIX symbols!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Typing tab “auto-completes”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greater-than sign, &gt;, will re-direct printing to a file (overwrites the file!)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Two greater-than signs, &gt;&gt;, will also re-direct, but will </a:t>
            </a:r>
            <a:r>
              <a:rPr lang="en-US" i="1" dirty="0" smtClean="0"/>
              <a:t>append</a:t>
            </a:r>
            <a:r>
              <a:rPr lang="en-US" dirty="0" smtClean="0"/>
              <a:t> to the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0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we’ll cover: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Day One, May 26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UNIX / Bash</a:t>
            </a:r>
          </a:p>
          <a:p>
            <a:pPr marL="914400" lvl="1" indent="-457200"/>
            <a:r>
              <a:rPr lang="en-US" sz="2200" dirty="0" smtClean="0"/>
              <a:t>Python data structures and basic operations</a:t>
            </a:r>
          </a:p>
          <a:p>
            <a:r>
              <a:rPr lang="en-US" sz="2600" dirty="0" smtClean="0"/>
              <a:t>Day Two, May 27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Control flow in Python (if, for, while)</a:t>
            </a:r>
          </a:p>
          <a:p>
            <a:r>
              <a:rPr lang="en-US" sz="2600" dirty="0" smtClean="0"/>
              <a:t>Day Three, May 28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Writing functions in Python</a:t>
            </a:r>
          </a:p>
          <a:p>
            <a:pPr marL="914400" lvl="1" indent="-457200"/>
            <a:r>
              <a:rPr lang="en-US" sz="2200" dirty="0" smtClean="0"/>
              <a:t>File input/output</a:t>
            </a:r>
          </a:p>
          <a:p>
            <a:r>
              <a:rPr lang="en-US" sz="2600" dirty="0" smtClean="0"/>
              <a:t>Day Four, May 29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More file input/output</a:t>
            </a:r>
          </a:p>
          <a:p>
            <a:pPr marL="914400" lvl="1" indent="-457200"/>
            <a:r>
              <a:rPr lang="en-US" sz="2200" dirty="0" smtClean="0"/>
              <a:t>Text handling and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3833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157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idea is to give you the </a:t>
            </a:r>
            <a:r>
              <a:rPr lang="en-US" sz="2400" i="1" dirty="0" smtClean="0"/>
              <a:t>resources</a:t>
            </a:r>
            <a:r>
              <a:rPr lang="en-US" sz="2400" dirty="0" smtClean="0"/>
              <a:t> and the </a:t>
            </a:r>
            <a:r>
              <a:rPr lang="en-US" sz="2400" i="1" dirty="0" smtClean="0"/>
              <a:t>skills</a:t>
            </a:r>
            <a:r>
              <a:rPr lang="en-US" sz="2400" dirty="0" smtClean="0"/>
              <a:t> to continue learning and applying these concepts on your own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030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idea is to give you the </a:t>
            </a:r>
            <a:r>
              <a:rPr lang="en-US" sz="2400" i="1" dirty="0" smtClean="0"/>
              <a:t>resources</a:t>
            </a:r>
            <a:r>
              <a:rPr lang="en-US" sz="2400" dirty="0" smtClean="0"/>
              <a:t> and the </a:t>
            </a:r>
            <a:r>
              <a:rPr lang="en-US" sz="2400" i="1" dirty="0" smtClean="0"/>
              <a:t>skills</a:t>
            </a:r>
            <a:r>
              <a:rPr lang="en-US" sz="2400" dirty="0" smtClean="0"/>
              <a:t> to continue learning and applying these concepts on your own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…Ok, you’ll learn some Python </a:t>
            </a:r>
            <a:r>
              <a:rPr lang="en-US" sz="2400" dirty="0" smtClean="0">
                <a:sym typeface="Wingdings"/>
              </a:rPr>
              <a:t>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8079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00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why learn computer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Speed 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Automation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Repeatability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94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2400" dirty="0" smtClean="0"/>
              <a:t>Higher-level language with extensive functionality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Well-documented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Widely-used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Very readable and user-friendly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Excellent for handling text and files</a:t>
            </a:r>
          </a:p>
          <a:p>
            <a:pPr marL="1028700" lvl="1" indent="-571500">
              <a:buFont typeface="Arial"/>
              <a:buChar char="•"/>
            </a:pPr>
            <a:endParaRPr lang="en-US" sz="2000" dirty="0" smtClean="0"/>
          </a:p>
          <a:p>
            <a:pPr marL="571500" indent="-571500">
              <a:buFont typeface="Arial"/>
              <a:buChar char="•"/>
            </a:pPr>
            <a:r>
              <a:rPr lang="en-US" sz="2400" dirty="0" smtClean="0"/>
              <a:t>The main drawback is speed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4588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begin with </a:t>
            </a:r>
            <a:r>
              <a:rPr lang="en-US" dirty="0" err="1" smtClean="0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is a computer operating system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Mac and Linux are built on UNIX, but PCs are not </a:t>
            </a:r>
            <a:r>
              <a:rPr lang="en-US" dirty="0" smtClean="0">
                <a:sym typeface="Wingdings"/>
              </a:rPr>
              <a:t>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 interact with this system using a </a:t>
            </a:r>
            <a:r>
              <a:rPr lang="en-US" i="1" dirty="0" smtClean="0">
                <a:sym typeface="Wingdings"/>
              </a:rPr>
              <a:t>shell</a:t>
            </a:r>
            <a:r>
              <a:rPr lang="en-US" dirty="0" smtClean="0">
                <a:sym typeface="Wingdings"/>
              </a:rPr>
              <a:t>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We’ll use Bash (</a:t>
            </a:r>
            <a:r>
              <a:rPr lang="en-US" dirty="0" err="1" smtClean="0">
                <a:sym typeface="Wingdings"/>
              </a:rPr>
              <a:t>bourne</a:t>
            </a:r>
            <a:r>
              <a:rPr lang="en-US" dirty="0" smtClean="0">
                <a:sym typeface="Wingdings"/>
              </a:rPr>
              <a:t>-again shell)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Oftentimes, UNIX and Bash are used interchangeably (in conversation…)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06342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and directories in UNIX systems are organized </a:t>
            </a:r>
            <a:r>
              <a:rPr lang="en-US" i="1" dirty="0" smtClean="0"/>
              <a:t>hierarchically 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47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79</TotalTime>
  <Words>755</Words>
  <Application>Microsoft Macintosh PowerPoint</Application>
  <PresentationFormat>On-screen Show (4:3)</PresentationFormat>
  <Paragraphs>144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Essential</vt:lpstr>
      <vt:lpstr>Introduction to Python: Day one</vt:lpstr>
      <vt:lpstr>Topics we’ll cover:</vt:lpstr>
      <vt:lpstr>what you will gain from this course</vt:lpstr>
      <vt:lpstr>what you will gain from this course</vt:lpstr>
      <vt:lpstr>what you will gain from this course</vt:lpstr>
      <vt:lpstr>why learn computer programming?</vt:lpstr>
      <vt:lpstr>why learn python?</vt:lpstr>
      <vt:lpstr>Let’s begin with unix</vt:lpstr>
      <vt:lpstr>navigating Unix systems</vt:lpstr>
      <vt:lpstr>navigating Unix systems</vt:lpstr>
      <vt:lpstr>navigating Unix systems</vt:lpstr>
      <vt:lpstr>navigating Unix systems</vt:lpstr>
      <vt:lpstr>navigating Unix systems</vt:lpstr>
      <vt:lpstr>navigating Unix systems</vt:lpstr>
      <vt:lpstr>navigating Unix systems</vt:lpstr>
      <vt:lpstr>basic unix commands</vt:lpstr>
      <vt:lpstr>basic unix commands</vt:lpstr>
      <vt:lpstr>basic unix commands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174</cp:revision>
  <dcterms:created xsi:type="dcterms:W3CDTF">2015-05-13T18:41:17Z</dcterms:created>
  <dcterms:modified xsi:type="dcterms:W3CDTF">2015-05-13T20:01:16Z</dcterms:modified>
</cp:coreProperties>
</file>