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86"/>
  </p:notesMasterIdLst>
  <p:sldIdLst>
    <p:sldId id="256" r:id="rId2"/>
    <p:sldId id="257" r:id="rId3"/>
    <p:sldId id="274" r:id="rId4"/>
    <p:sldId id="258" r:id="rId5"/>
    <p:sldId id="273" r:id="rId6"/>
    <p:sldId id="259" r:id="rId7"/>
    <p:sldId id="260" r:id="rId8"/>
    <p:sldId id="337" r:id="rId9"/>
    <p:sldId id="343" r:id="rId10"/>
    <p:sldId id="344" r:id="rId11"/>
    <p:sldId id="263" r:id="rId12"/>
    <p:sldId id="349" r:id="rId13"/>
    <p:sldId id="264" r:id="rId14"/>
    <p:sldId id="269" r:id="rId15"/>
    <p:sldId id="338" r:id="rId16"/>
    <p:sldId id="339" r:id="rId17"/>
    <p:sldId id="265" r:id="rId18"/>
    <p:sldId id="266" r:id="rId19"/>
    <p:sldId id="267" r:id="rId20"/>
    <p:sldId id="268" r:id="rId21"/>
    <p:sldId id="270" r:id="rId22"/>
    <p:sldId id="271" r:id="rId23"/>
    <p:sldId id="345" r:id="rId24"/>
    <p:sldId id="275" r:id="rId25"/>
    <p:sldId id="348" r:id="rId26"/>
    <p:sldId id="347" r:id="rId27"/>
    <p:sldId id="276" r:id="rId28"/>
    <p:sldId id="281" r:id="rId29"/>
    <p:sldId id="278" r:id="rId30"/>
    <p:sldId id="277" r:id="rId31"/>
    <p:sldId id="279" r:id="rId32"/>
    <p:sldId id="280" r:id="rId33"/>
    <p:sldId id="283" r:id="rId34"/>
    <p:sldId id="284" r:id="rId35"/>
    <p:sldId id="286" r:id="rId36"/>
    <p:sldId id="285" r:id="rId37"/>
    <p:sldId id="287" r:id="rId38"/>
    <p:sldId id="350" r:id="rId39"/>
    <p:sldId id="290" r:id="rId40"/>
    <p:sldId id="288" r:id="rId41"/>
    <p:sldId id="296" r:id="rId42"/>
    <p:sldId id="295" r:id="rId43"/>
    <p:sldId id="294" r:id="rId44"/>
    <p:sldId id="297" r:id="rId45"/>
    <p:sldId id="313" r:id="rId46"/>
    <p:sldId id="291" r:id="rId47"/>
    <p:sldId id="301" r:id="rId48"/>
    <p:sldId id="300" r:id="rId49"/>
    <p:sldId id="303" r:id="rId50"/>
    <p:sldId id="307" r:id="rId51"/>
    <p:sldId id="304" r:id="rId52"/>
    <p:sldId id="306" r:id="rId53"/>
    <p:sldId id="302" r:id="rId54"/>
    <p:sldId id="299" r:id="rId55"/>
    <p:sldId id="308" r:id="rId56"/>
    <p:sldId id="309" r:id="rId57"/>
    <p:sldId id="311" r:id="rId58"/>
    <p:sldId id="310" r:id="rId59"/>
    <p:sldId id="292" r:id="rId60"/>
    <p:sldId id="314" r:id="rId61"/>
    <p:sldId id="316" r:id="rId62"/>
    <p:sldId id="315" r:id="rId63"/>
    <p:sldId id="317" r:id="rId64"/>
    <p:sldId id="318" r:id="rId65"/>
    <p:sldId id="324" r:id="rId66"/>
    <p:sldId id="325" r:id="rId67"/>
    <p:sldId id="326" r:id="rId68"/>
    <p:sldId id="327" r:id="rId69"/>
    <p:sldId id="328" r:id="rId70"/>
    <p:sldId id="320" r:id="rId71"/>
    <p:sldId id="330" r:id="rId72"/>
    <p:sldId id="329" r:id="rId73"/>
    <p:sldId id="321" r:id="rId74"/>
    <p:sldId id="331" r:id="rId75"/>
    <p:sldId id="322" r:id="rId76"/>
    <p:sldId id="323" r:id="rId77"/>
    <p:sldId id="333" r:id="rId78"/>
    <p:sldId id="340" r:id="rId79"/>
    <p:sldId id="334" r:id="rId80"/>
    <p:sldId id="341" r:id="rId81"/>
    <p:sldId id="336" r:id="rId82"/>
    <p:sldId id="352" r:id="rId83"/>
    <p:sldId id="351" r:id="rId84"/>
    <p:sldId id="342" r:id="rId8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7" autoAdjust="0"/>
    <p:restoredTop sz="94656" autoAdjust="0"/>
  </p:normalViewPr>
  <p:slideViewPr>
    <p:cSldViewPr snapToGrid="0" snapToObjects="1">
      <p:cViewPr>
        <p:scale>
          <a:sx n="90" d="100"/>
          <a:sy n="90" d="100"/>
        </p:scale>
        <p:origin x="-1624" y="-2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8408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90" Type="http://schemas.openxmlformats.org/officeDocument/2006/relationships/theme" Target="theme/theme1.xml"/><Relationship Id="rId91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notesMaster" Target="notesMasters/notesMaster1.xml"/><Relationship Id="rId87" Type="http://schemas.openxmlformats.org/officeDocument/2006/relationships/printerSettings" Target="printerSettings/printerSettings1.bin"/><Relationship Id="rId88" Type="http://schemas.openxmlformats.org/officeDocument/2006/relationships/presProps" Target="presProps.xml"/><Relationship Id="rId8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33E4A7-8C8F-0444-B05A-6DE0ED7B35B0}" type="datetimeFigureOut">
              <a:rPr lang="en-US" smtClean="0"/>
              <a:t>5/26/15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0A63CA-6EF3-434A-8E2F-FF8FCBDA0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822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Generally, this is where secret</a:t>
            </a:r>
            <a:r>
              <a:rPr lang="en-US" baseline="0" dirty="0" smtClean="0"/>
              <a:t> important things happen. If you don</a:t>
            </a:r>
            <a:r>
              <a:rPr lang="fr-FR" baseline="0" dirty="0" smtClean="0"/>
              <a:t>’</a:t>
            </a:r>
            <a:r>
              <a:rPr lang="en-US" baseline="0" dirty="0" smtClean="0"/>
              <a:t>t understand computers well, don’t mess around in here!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0A63CA-6EF3-434A-8E2F-FF8FCBDA0A7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1093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DEMONSTRATE</a:t>
            </a:r>
            <a:r>
              <a:rPr lang="en-US" baseline="0"/>
              <a:t> CD HERE!!!</a:t>
            </a:r>
          </a:p>
          <a:p>
            <a:r>
              <a:rPr lang="en-US" baseline="0"/>
              <a:t>INCLUDE ~, .., . cd on its own. relative path vs absolute path demo.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0A63CA-6EF3-434A-8E2F-FF8FCBDA0A7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1066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NOW SHOW THESE COMMANDS IN ACTION, AND THEN BREAK FOR THEM TO DO THE WORKSHEET.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0A63CA-6EF3-434A-8E2F-FF8FCBDA0A7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9733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have them try out those print statements</a:t>
            </a:r>
            <a:r>
              <a:rPr lang="en-US" baseline="0" dirty="0" smtClean="0"/>
              <a:t> and see how </a:t>
            </a:r>
            <a:r>
              <a:rPr lang="en-US" baseline="0" smtClean="0"/>
              <a:t>it fails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0A63CA-6EF3-434A-8E2F-FF8FCBDA0A72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6506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have them try out those print statements</a:t>
            </a:r>
            <a:r>
              <a:rPr lang="en-US" baseline="0" dirty="0" smtClean="0"/>
              <a:t> and see how it fails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0A63CA-6EF3-434A-8E2F-FF8FCBDA0A72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6506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have them try out those print statements</a:t>
            </a:r>
            <a:r>
              <a:rPr lang="en-US" baseline="0" dirty="0" smtClean="0"/>
              <a:t> and see how it fails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0A63CA-6EF3-434A-8E2F-FF8FCBDA0A72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6506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5/26/15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5/26/15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5/26/15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5/26/15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5/26/15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5/26/15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5/26/15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7620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CAF647BD-C221-1844-9ED2-A7F7759EF665}" type="datetimeFigureOut">
              <a:rPr lang="en-US" smtClean="0"/>
              <a:t>5/26/15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600" dirty="0" smtClean="0"/>
              <a:t>Introduction to Python: Day one</a:t>
            </a:r>
            <a:endParaRPr lang="en-US" sz="6600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457199" y="4800599"/>
            <a:ext cx="8491415" cy="1578709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Stephanie Spielman</a:t>
            </a:r>
          </a:p>
          <a:p>
            <a:endParaRPr lang="en-US" dirty="0" smtClean="0"/>
          </a:p>
          <a:p>
            <a:r>
              <a:rPr lang="en-US" dirty="0" smtClean="0"/>
              <a:t>Big data in biology summer school, 2015</a:t>
            </a:r>
          </a:p>
          <a:p>
            <a:r>
              <a:rPr lang="en-US" dirty="0"/>
              <a:t>Center for computational biology and bioinformatics </a:t>
            </a:r>
          </a:p>
          <a:p>
            <a:r>
              <a:rPr lang="en-US" dirty="0" smtClean="0"/>
              <a:t>University of Texas at </a:t>
            </a:r>
            <a:r>
              <a:rPr lang="en-US" dirty="0" err="1" smtClean="0"/>
              <a:t>austin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1749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begin with </a:t>
            </a:r>
            <a:r>
              <a:rPr lang="en-US" dirty="0" err="1" smtClean="0"/>
              <a:t>unix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UNIX is a computer operating system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Mac and Linux are built on UNIX, but PCs are not </a:t>
            </a:r>
            <a:r>
              <a:rPr lang="en-US" dirty="0" smtClean="0">
                <a:sym typeface="Wingdings"/>
              </a:rPr>
              <a:t>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>
                <a:sym typeface="Wingdings"/>
              </a:rPr>
              <a:t>We interact with this system using a </a:t>
            </a:r>
            <a:r>
              <a:rPr lang="en-US" i="1" dirty="0" smtClean="0">
                <a:sym typeface="Wingdings"/>
              </a:rPr>
              <a:t>shell</a:t>
            </a:r>
            <a:r>
              <a:rPr lang="en-US" dirty="0" smtClean="0">
                <a:sym typeface="Wingdings"/>
              </a:rPr>
              <a:t>.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>
                <a:sym typeface="Wingdings"/>
              </a:rPr>
              <a:t>We’ll use Bash (</a:t>
            </a:r>
            <a:r>
              <a:rPr lang="en-US" dirty="0" err="1" smtClean="0">
                <a:sym typeface="Wingdings"/>
              </a:rPr>
              <a:t>bourne</a:t>
            </a:r>
            <a:r>
              <a:rPr lang="en-US" dirty="0" smtClean="0">
                <a:sym typeface="Wingdings"/>
              </a:rPr>
              <a:t>-again shell)</a:t>
            </a:r>
          </a:p>
        </p:txBody>
      </p:sp>
    </p:spTree>
    <p:extLst>
      <p:ext uri="{BB962C8B-B14F-4D97-AF65-F5344CB8AC3E}">
        <p14:creationId xmlns:p14="http://schemas.microsoft.com/office/powerpoint/2010/main" val="41932698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navigating Unix systems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Files and directories in UNIX systems are organized </a:t>
            </a:r>
            <a:r>
              <a:rPr lang="en-US" i="1" dirty="0" smtClean="0"/>
              <a:t>hierarchically </a:t>
            </a:r>
            <a:endParaRPr lang="en-US" b="0" dirty="0" smtClean="0"/>
          </a:p>
          <a:p>
            <a:pPr marL="457200" indent="-457200">
              <a:buFont typeface="Arial"/>
              <a:buChar char="•"/>
            </a:pPr>
            <a:endParaRPr lang="en-US" b="0" i="1" dirty="0"/>
          </a:p>
          <a:p>
            <a:endParaRPr lang="en-US" b="0" dirty="0" smtClean="0"/>
          </a:p>
          <a:p>
            <a:endParaRPr lang="en-US" b="0" dirty="0"/>
          </a:p>
          <a:p>
            <a:endParaRPr lang="en-US" dirty="0" smtClean="0"/>
          </a:p>
        </p:txBody>
      </p:sp>
      <p:pic>
        <p:nvPicPr>
          <p:cNvPr id="4" name="Picture 3" descr="directory_hierarchy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500" y="2867729"/>
            <a:ext cx="6731000" cy="336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3475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navigating Unix systems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 file/directory has a specific address, or </a:t>
            </a:r>
            <a:r>
              <a:rPr lang="en-US" dirty="0" smtClean="0">
                <a:solidFill>
                  <a:schemeClr val="tx2"/>
                </a:solidFill>
              </a:rPr>
              <a:t>path</a:t>
            </a:r>
            <a:r>
              <a:rPr lang="en-US" dirty="0" smtClean="0"/>
              <a:t>, in the hierarchy</a:t>
            </a:r>
            <a:endParaRPr lang="en-US" b="0" dirty="0" smtClean="0">
              <a:solidFill>
                <a:schemeClr val="tx2"/>
              </a:solidFill>
            </a:endParaRPr>
          </a:p>
          <a:p>
            <a:pPr marL="457200" indent="-457200">
              <a:buFont typeface="Arial"/>
              <a:buChar char="•"/>
            </a:pPr>
            <a:endParaRPr lang="en-US" b="0" i="1" dirty="0"/>
          </a:p>
          <a:p>
            <a:endParaRPr lang="en-US" b="0" dirty="0" smtClean="0"/>
          </a:p>
          <a:p>
            <a:endParaRPr lang="en-US" b="0" dirty="0"/>
          </a:p>
          <a:p>
            <a:endParaRPr lang="en-US" dirty="0" smtClean="0"/>
          </a:p>
        </p:txBody>
      </p:sp>
      <p:pic>
        <p:nvPicPr>
          <p:cNvPr id="4" name="Picture 3" descr="directory_hierarchy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500" y="2867729"/>
            <a:ext cx="6731000" cy="336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5323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navigating Unix systems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 file/directory has a specific address, or </a:t>
            </a:r>
            <a:r>
              <a:rPr lang="en-US" dirty="0" smtClean="0">
                <a:solidFill>
                  <a:schemeClr val="tx2"/>
                </a:solidFill>
              </a:rPr>
              <a:t>path</a:t>
            </a:r>
            <a:r>
              <a:rPr lang="en-US" dirty="0" smtClean="0"/>
              <a:t>, in the hierarchy</a:t>
            </a:r>
            <a:endParaRPr lang="en-US" b="0" dirty="0" smtClean="0">
              <a:solidFill>
                <a:schemeClr val="tx2"/>
              </a:solidFill>
            </a:endParaRPr>
          </a:p>
          <a:p>
            <a:pPr marL="457200" indent="-457200">
              <a:buFont typeface="Arial"/>
              <a:buChar char="•"/>
            </a:pPr>
            <a:endParaRPr lang="en-US" b="0" i="1" dirty="0"/>
          </a:p>
          <a:p>
            <a:endParaRPr lang="en-US" b="0" dirty="0" smtClean="0"/>
          </a:p>
          <a:p>
            <a:endParaRPr lang="en-US" b="0" dirty="0"/>
          </a:p>
          <a:p>
            <a:endParaRPr lang="en-US" dirty="0" smtClean="0"/>
          </a:p>
        </p:txBody>
      </p:sp>
      <p:pic>
        <p:nvPicPr>
          <p:cNvPr id="4" name="Picture 3" descr="directory_hierarchy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500" y="2867729"/>
            <a:ext cx="6731000" cy="336550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4899324" y="3268040"/>
            <a:ext cx="0" cy="7726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971143" y="3421225"/>
            <a:ext cx="11922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Levels are separated by slashes: /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7086135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navigating Unix systems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 file/directory has a specific address, or </a:t>
            </a:r>
            <a:r>
              <a:rPr lang="en-US" dirty="0" smtClean="0">
                <a:solidFill>
                  <a:schemeClr val="tx2"/>
                </a:solidFill>
              </a:rPr>
              <a:t>path</a:t>
            </a:r>
            <a:r>
              <a:rPr lang="en-US" dirty="0" smtClean="0"/>
              <a:t>, in the hierarchy</a:t>
            </a:r>
            <a:endParaRPr lang="en-US" b="0" dirty="0" smtClean="0">
              <a:solidFill>
                <a:schemeClr val="tx2"/>
              </a:solidFill>
            </a:endParaRPr>
          </a:p>
          <a:p>
            <a:pPr marL="457200" indent="-457200">
              <a:buFont typeface="Arial"/>
              <a:buChar char="•"/>
            </a:pPr>
            <a:endParaRPr lang="en-US" b="0" i="1" dirty="0"/>
          </a:p>
          <a:p>
            <a:endParaRPr lang="en-US" b="0" dirty="0" smtClean="0"/>
          </a:p>
          <a:p>
            <a:endParaRPr lang="en-US" b="0" dirty="0"/>
          </a:p>
          <a:p>
            <a:endParaRPr lang="en-US" dirty="0" smtClean="0"/>
          </a:p>
        </p:txBody>
      </p:sp>
      <p:pic>
        <p:nvPicPr>
          <p:cNvPr id="4" name="Picture 3" descr="directory_hierarchy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500" y="2867729"/>
            <a:ext cx="6731000" cy="336550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4899324" y="3268040"/>
            <a:ext cx="0" cy="7726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971143" y="3421225"/>
            <a:ext cx="11922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Levels are separated by slashes: /</a:t>
            </a:r>
            <a:endParaRPr 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4618888" y="5643593"/>
            <a:ext cx="4436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5"/>
                </a:solidFill>
              </a:rPr>
              <a:t>The path from A to C is </a:t>
            </a:r>
            <a:r>
              <a:rPr lang="en-US" sz="2400" dirty="0" smtClean="0">
                <a:solidFill>
                  <a:schemeClr val="accent5"/>
                </a:solidFill>
                <a:latin typeface="Monaco"/>
                <a:cs typeface="Monaco"/>
              </a:rPr>
              <a:t>B/C</a:t>
            </a:r>
            <a:endParaRPr lang="en-US" sz="2400" dirty="0">
              <a:solidFill>
                <a:schemeClr val="accent5"/>
              </a:solidFill>
              <a:latin typeface="Monaco"/>
              <a:cs typeface="Monaco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33391" y="3051893"/>
            <a:ext cx="284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35346" y="4067556"/>
            <a:ext cx="284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491340" y="4925264"/>
            <a:ext cx="179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7591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navigating Unix systems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 file/directory has a specific address, or </a:t>
            </a:r>
            <a:r>
              <a:rPr lang="en-US" dirty="0" smtClean="0">
                <a:solidFill>
                  <a:schemeClr val="tx2"/>
                </a:solidFill>
              </a:rPr>
              <a:t>path</a:t>
            </a:r>
            <a:r>
              <a:rPr lang="en-US" dirty="0" smtClean="0"/>
              <a:t>, in the hierarchy</a:t>
            </a:r>
            <a:endParaRPr lang="en-US" b="0" dirty="0" smtClean="0">
              <a:solidFill>
                <a:schemeClr val="tx2"/>
              </a:solidFill>
            </a:endParaRPr>
          </a:p>
          <a:p>
            <a:pPr marL="457200" indent="-457200">
              <a:buFont typeface="Arial"/>
              <a:buChar char="•"/>
            </a:pPr>
            <a:endParaRPr lang="en-US" b="0" i="1" dirty="0"/>
          </a:p>
          <a:p>
            <a:endParaRPr lang="en-US" b="0" dirty="0" smtClean="0"/>
          </a:p>
          <a:p>
            <a:endParaRPr lang="en-US" b="0" dirty="0"/>
          </a:p>
          <a:p>
            <a:endParaRPr lang="en-US" dirty="0" smtClean="0"/>
          </a:p>
        </p:txBody>
      </p:sp>
      <p:pic>
        <p:nvPicPr>
          <p:cNvPr id="4" name="Picture 3" descr="directory_hierarchy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500" y="2867729"/>
            <a:ext cx="6731000" cy="336550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4899324" y="3268040"/>
            <a:ext cx="0" cy="7726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971143" y="3421225"/>
            <a:ext cx="11922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Levels are separated by slashes: /</a:t>
            </a:r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4133391" y="3051893"/>
            <a:ext cx="284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35346" y="4067556"/>
            <a:ext cx="284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491340" y="4925264"/>
            <a:ext cx="179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460391" y="3434923"/>
            <a:ext cx="13497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Move up the hierarchy with </a:t>
            </a:r>
            <a:r>
              <a:rPr lang="en-US" sz="1200" dirty="0" smtClean="0">
                <a:latin typeface="Monaco"/>
                <a:cs typeface="Monaco"/>
              </a:rPr>
              <a:t>..</a:t>
            </a:r>
            <a:endParaRPr lang="en-US" sz="1200" dirty="0">
              <a:latin typeface="Monaco"/>
              <a:cs typeface="Monaco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3804933" y="3268040"/>
            <a:ext cx="0" cy="7726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23082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navigating Unix systems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 file/directory has a specific address, or </a:t>
            </a:r>
            <a:r>
              <a:rPr lang="en-US" dirty="0" smtClean="0">
                <a:solidFill>
                  <a:schemeClr val="tx2"/>
                </a:solidFill>
              </a:rPr>
              <a:t>path</a:t>
            </a:r>
            <a:r>
              <a:rPr lang="en-US" dirty="0" smtClean="0"/>
              <a:t>, in the hierarchy</a:t>
            </a:r>
            <a:endParaRPr lang="en-US" b="0" dirty="0" smtClean="0">
              <a:solidFill>
                <a:schemeClr val="tx2"/>
              </a:solidFill>
            </a:endParaRPr>
          </a:p>
          <a:p>
            <a:pPr marL="457200" indent="-457200">
              <a:buFont typeface="Arial"/>
              <a:buChar char="•"/>
            </a:pPr>
            <a:endParaRPr lang="en-US" b="0" i="1" dirty="0"/>
          </a:p>
          <a:p>
            <a:endParaRPr lang="en-US" b="0" dirty="0" smtClean="0"/>
          </a:p>
          <a:p>
            <a:endParaRPr lang="en-US" b="0" dirty="0"/>
          </a:p>
          <a:p>
            <a:endParaRPr lang="en-US" dirty="0" smtClean="0"/>
          </a:p>
        </p:txBody>
      </p:sp>
      <p:pic>
        <p:nvPicPr>
          <p:cNvPr id="4" name="Picture 3" descr="directory_hierarchy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500" y="2867729"/>
            <a:ext cx="6731000" cy="336550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4899324" y="3268040"/>
            <a:ext cx="0" cy="7726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971143" y="3421225"/>
            <a:ext cx="11922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Levels are separated by slashes: /</a:t>
            </a:r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4133391" y="3051893"/>
            <a:ext cx="284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35346" y="4067556"/>
            <a:ext cx="284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491340" y="4925264"/>
            <a:ext cx="179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460391" y="3434923"/>
            <a:ext cx="13497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Move up the hierarchy with </a:t>
            </a:r>
            <a:r>
              <a:rPr lang="en-US" sz="1200" dirty="0" smtClean="0">
                <a:latin typeface="Monaco"/>
                <a:cs typeface="Monaco"/>
              </a:rPr>
              <a:t>..</a:t>
            </a:r>
            <a:endParaRPr lang="en-US" sz="1200" dirty="0">
              <a:latin typeface="Monaco"/>
              <a:cs typeface="Monaco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3804933" y="3268040"/>
            <a:ext cx="0" cy="7726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618888" y="5643593"/>
            <a:ext cx="4436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DC5924"/>
                </a:solidFill>
              </a:rPr>
              <a:t>The path from C to A is </a:t>
            </a:r>
            <a:r>
              <a:rPr lang="en-US" sz="2000" dirty="0" smtClean="0">
                <a:solidFill>
                  <a:srgbClr val="DC5924"/>
                </a:solidFill>
                <a:latin typeface="Monaco"/>
                <a:cs typeface="Monaco"/>
              </a:rPr>
              <a:t>../..</a:t>
            </a:r>
            <a:endParaRPr lang="en-US" sz="2000" dirty="0">
              <a:solidFill>
                <a:srgbClr val="DC5924"/>
              </a:solidFill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7235869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navigating Unix systems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i="1" dirty="0" smtClean="0"/>
              <a:t>top-level</a:t>
            </a:r>
            <a:r>
              <a:rPr lang="en-US" dirty="0" smtClean="0"/>
              <a:t> directory is called </a:t>
            </a:r>
            <a:r>
              <a:rPr lang="en-US" i="1" dirty="0" smtClean="0"/>
              <a:t>root</a:t>
            </a:r>
            <a:r>
              <a:rPr lang="en-US" dirty="0" smtClean="0"/>
              <a:t>, and is denoted with single slash</a:t>
            </a:r>
            <a:endParaRPr lang="en-US" b="0" dirty="0" smtClean="0"/>
          </a:p>
          <a:p>
            <a:pPr marL="457200" indent="-457200">
              <a:buFont typeface="Arial"/>
              <a:buChar char="•"/>
            </a:pPr>
            <a:endParaRPr lang="en-US" b="0" i="1" dirty="0"/>
          </a:p>
          <a:p>
            <a:endParaRPr lang="en-US" b="0" dirty="0" smtClean="0"/>
          </a:p>
          <a:p>
            <a:endParaRPr lang="en-US" b="0" dirty="0"/>
          </a:p>
          <a:p>
            <a:endParaRPr lang="en-US" dirty="0" smtClean="0"/>
          </a:p>
        </p:txBody>
      </p:sp>
      <p:pic>
        <p:nvPicPr>
          <p:cNvPr id="4" name="Picture 3" descr="directory_hierarchy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500" y="2867729"/>
            <a:ext cx="6731000" cy="3365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149013" y="2966048"/>
            <a:ext cx="291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/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265037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Your </a:t>
            </a:r>
            <a:r>
              <a:rPr lang="en-US" i="1" dirty="0" smtClean="0"/>
              <a:t>home directory </a:t>
            </a:r>
            <a:r>
              <a:rPr lang="en-US" dirty="0" smtClean="0"/>
              <a:t>is where you live</a:t>
            </a:r>
            <a:endParaRPr lang="en-US" b="0" dirty="0" smtClean="0">
              <a:latin typeface="Monaco"/>
              <a:cs typeface="Monaco"/>
            </a:endParaRPr>
          </a:p>
          <a:p>
            <a:pPr marL="457200" indent="-457200">
              <a:buFont typeface="Arial"/>
              <a:buChar char="•"/>
            </a:pPr>
            <a:endParaRPr lang="en-US" b="0" i="1" dirty="0"/>
          </a:p>
          <a:p>
            <a:endParaRPr lang="en-US" b="0" dirty="0" smtClean="0"/>
          </a:p>
          <a:p>
            <a:endParaRPr lang="en-US" b="0" dirty="0"/>
          </a:p>
          <a:p>
            <a:endParaRPr lang="en-US" dirty="0" smtClean="0"/>
          </a:p>
        </p:txBody>
      </p:sp>
      <p:pic>
        <p:nvPicPr>
          <p:cNvPr id="4" name="Picture 3" descr="directory_hierarchy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500" y="2867729"/>
            <a:ext cx="6731000" cy="3365500"/>
          </a:xfrm>
          <a:prstGeom prst="rect">
            <a:avLst/>
          </a:prstGeom>
        </p:spPr>
      </p:pic>
      <p:pic>
        <p:nvPicPr>
          <p:cNvPr id="5" name="Picture 4" descr="directory_hierarchy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616" t="82071" r="51986"/>
          <a:stretch/>
        </p:blipFill>
        <p:spPr>
          <a:xfrm>
            <a:off x="4188453" y="2334973"/>
            <a:ext cx="228748" cy="60341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101687" y="2966188"/>
            <a:ext cx="402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~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873689" y="4133842"/>
            <a:ext cx="6821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Desktop</a:t>
            </a:r>
            <a:endParaRPr lang="en-US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3943349" y="4134629"/>
            <a:ext cx="8286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Documents</a:t>
            </a:r>
            <a:endParaRPr lang="en-US" sz="800" dirty="0"/>
          </a:p>
        </p:txBody>
      </p:sp>
      <p:sp>
        <p:nvSpPr>
          <p:cNvPr id="9" name="TextBox 8"/>
          <p:cNvSpPr txBox="1"/>
          <p:nvPr/>
        </p:nvSpPr>
        <p:spPr>
          <a:xfrm>
            <a:off x="6252811" y="4169532"/>
            <a:ext cx="8286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Downloads</a:t>
            </a:r>
            <a:endParaRPr lang="en-US" sz="800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7620001" cy="1371600"/>
          </a:xfrm>
        </p:spPr>
        <p:txBody>
          <a:bodyPr>
            <a:normAutofit/>
          </a:bodyPr>
          <a:lstStyle/>
          <a:p>
            <a:r>
              <a:rPr lang="en-US" dirty="0" smtClean="0"/>
              <a:t>navigating Unix systems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7827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Your </a:t>
            </a:r>
            <a:r>
              <a:rPr lang="en-US" i="1" dirty="0" smtClean="0"/>
              <a:t>home directory </a:t>
            </a:r>
            <a:r>
              <a:rPr lang="en-US" dirty="0" smtClean="0"/>
              <a:t>is where you live</a:t>
            </a:r>
            <a:endParaRPr lang="en-US" b="0" dirty="0" smtClean="0">
              <a:latin typeface="Monaco"/>
              <a:cs typeface="Monaco"/>
            </a:endParaRPr>
          </a:p>
          <a:p>
            <a:pPr marL="457200" indent="-457200">
              <a:buFont typeface="Arial"/>
              <a:buChar char="•"/>
            </a:pPr>
            <a:endParaRPr lang="en-US" b="0" i="1" dirty="0"/>
          </a:p>
          <a:p>
            <a:endParaRPr lang="en-US" b="0" dirty="0" smtClean="0"/>
          </a:p>
          <a:p>
            <a:endParaRPr lang="en-US" b="0" dirty="0"/>
          </a:p>
          <a:p>
            <a:endParaRPr lang="en-US" dirty="0" smtClean="0"/>
          </a:p>
        </p:txBody>
      </p:sp>
      <p:pic>
        <p:nvPicPr>
          <p:cNvPr id="4" name="Picture 3" descr="directory_hierarchy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500" y="2867729"/>
            <a:ext cx="6731000" cy="3365500"/>
          </a:xfrm>
          <a:prstGeom prst="rect">
            <a:avLst/>
          </a:prstGeom>
        </p:spPr>
      </p:pic>
      <p:pic>
        <p:nvPicPr>
          <p:cNvPr id="5" name="Picture 4" descr="directory_hierarchy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616" t="82071" r="51986"/>
          <a:stretch/>
        </p:blipFill>
        <p:spPr>
          <a:xfrm>
            <a:off x="4188453" y="2334973"/>
            <a:ext cx="228748" cy="60341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101687" y="2966188"/>
            <a:ext cx="402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~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873689" y="4133842"/>
            <a:ext cx="6821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Desktop</a:t>
            </a:r>
            <a:endParaRPr lang="en-US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3943349" y="4134629"/>
            <a:ext cx="8286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Documents</a:t>
            </a:r>
            <a:endParaRPr lang="en-US" sz="800" dirty="0"/>
          </a:p>
        </p:txBody>
      </p:sp>
      <p:sp>
        <p:nvSpPr>
          <p:cNvPr id="9" name="TextBox 8"/>
          <p:cNvSpPr txBox="1"/>
          <p:nvPr/>
        </p:nvSpPr>
        <p:spPr>
          <a:xfrm>
            <a:off x="6252811" y="4169532"/>
            <a:ext cx="8286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Downloads</a:t>
            </a:r>
            <a:endParaRPr lang="en-US" sz="800" dirty="0"/>
          </a:p>
        </p:txBody>
      </p:sp>
      <p:sp>
        <p:nvSpPr>
          <p:cNvPr id="10" name="TextBox 9"/>
          <p:cNvSpPr txBox="1"/>
          <p:nvPr/>
        </p:nvSpPr>
        <p:spPr>
          <a:xfrm>
            <a:off x="844098" y="6344989"/>
            <a:ext cx="7498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DC5924"/>
                </a:solidFill>
              </a:rPr>
              <a:t>The </a:t>
            </a:r>
            <a:r>
              <a:rPr lang="en-US" sz="2000" i="1" dirty="0" smtClean="0">
                <a:solidFill>
                  <a:srgbClr val="DC5924"/>
                </a:solidFill>
              </a:rPr>
              <a:t>full path </a:t>
            </a:r>
            <a:r>
              <a:rPr lang="en-US" sz="2000" dirty="0" smtClean="0">
                <a:solidFill>
                  <a:srgbClr val="DC5924"/>
                </a:solidFill>
              </a:rPr>
              <a:t>to my home directory is </a:t>
            </a:r>
            <a:r>
              <a:rPr lang="en-US" sz="2000" dirty="0" smtClean="0">
                <a:solidFill>
                  <a:srgbClr val="DC5924"/>
                </a:solidFill>
                <a:latin typeface="Monaco"/>
                <a:cs typeface="Monaco"/>
              </a:rPr>
              <a:t>/Users/</a:t>
            </a:r>
            <a:r>
              <a:rPr lang="en-US" sz="2000" dirty="0" err="1" smtClean="0">
                <a:solidFill>
                  <a:srgbClr val="DC5924"/>
                </a:solidFill>
                <a:latin typeface="Monaco"/>
                <a:cs typeface="Monaco"/>
              </a:rPr>
              <a:t>sjspielman</a:t>
            </a:r>
            <a:r>
              <a:rPr lang="en-US" sz="2000" dirty="0" smtClean="0">
                <a:solidFill>
                  <a:srgbClr val="DC5924"/>
                </a:solidFill>
                <a:latin typeface="Monaco"/>
                <a:cs typeface="Monaco"/>
              </a:rPr>
              <a:t>/</a:t>
            </a:r>
            <a:endParaRPr lang="en-US" sz="2000" dirty="0">
              <a:solidFill>
                <a:srgbClr val="DC5924"/>
              </a:solidFill>
              <a:latin typeface="Monaco"/>
              <a:cs typeface="Monaco"/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7620001" cy="1371600"/>
          </a:xfrm>
        </p:spPr>
        <p:txBody>
          <a:bodyPr>
            <a:normAutofit/>
          </a:bodyPr>
          <a:lstStyle/>
          <a:p>
            <a:r>
              <a:rPr lang="en-US" dirty="0" smtClean="0"/>
              <a:t>navigating Unix systems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495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 we’ll cover: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600" dirty="0" smtClean="0"/>
              <a:t>Day One, May 26</a:t>
            </a:r>
            <a:r>
              <a:rPr lang="en-US" sz="2600" baseline="30000" dirty="0" smtClean="0"/>
              <a:t>th</a:t>
            </a:r>
            <a:endParaRPr lang="en-US" sz="2600" dirty="0" smtClean="0"/>
          </a:p>
          <a:p>
            <a:pPr marL="914400" lvl="1" indent="-457200"/>
            <a:r>
              <a:rPr lang="en-US" sz="2200" dirty="0" smtClean="0"/>
              <a:t>UNIX / Bash</a:t>
            </a:r>
          </a:p>
          <a:p>
            <a:pPr marL="914400" lvl="1" indent="-457200"/>
            <a:r>
              <a:rPr lang="en-US" sz="2200" dirty="0" smtClean="0"/>
              <a:t>Python data structures and basic operations</a:t>
            </a:r>
          </a:p>
          <a:p>
            <a:r>
              <a:rPr lang="en-US" sz="2600" dirty="0" smtClean="0"/>
              <a:t>Day Two, May 27</a:t>
            </a:r>
            <a:r>
              <a:rPr lang="en-US" sz="2600" baseline="30000" dirty="0" smtClean="0"/>
              <a:t>th</a:t>
            </a:r>
            <a:endParaRPr lang="en-US" sz="2600" dirty="0" smtClean="0"/>
          </a:p>
          <a:p>
            <a:pPr marL="914400" lvl="1" indent="-457200"/>
            <a:r>
              <a:rPr lang="en-US" sz="2200" dirty="0" smtClean="0"/>
              <a:t>Control flow in Python (if, for, while)</a:t>
            </a:r>
          </a:p>
          <a:p>
            <a:r>
              <a:rPr lang="en-US" sz="2600" dirty="0" smtClean="0"/>
              <a:t>Day Three, May 28</a:t>
            </a:r>
            <a:r>
              <a:rPr lang="en-US" sz="2600" baseline="30000" dirty="0" smtClean="0"/>
              <a:t>th</a:t>
            </a:r>
            <a:endParaRPr lang="en-US" sz="2600" dirty="0" smtClean="0"/>
          </a:p>
          <a:p>
            <a:pPr marL="914400" lvl="1" indent="-457200"/>
            <a:r>
              <a:rPr lang="en-US" sz="2200" dirty="0" smtClean="0"/>
              <a:t>Writing functions in Python</a:t>
            </a:r>
          </a:p>
          <a:p>
            <a:pPr marL="914400" lvl="1" indent="-457200"/>
            <a:r>
              <a:rPr lang="en-US" sz="2200" dirty="0" smtClean="0"/>
              <a:t>File input/output</a:t>
            </a:r>
          </a:p>
          <a:p>
            <a:r>
              <a:rPr lang="en-US" sz="2600" dirty="0" smtClean="0"/>
              <a:t>Day Four, May 29</a:t>
            </a:r>
            <a:r>
              <a:rPr lang="en-US" sz="2600" baseline="30000" dirty="0" smtClean="0"/>
              <a:t>th</a:t>
            </a:r>
            <a:endParaRPr lang="en-US" sz="2600" dirty="0" smtClean="0"/>
          </a:p>
          <a:p>
            <a:pPr marL="914400" lvl="1" indent="-457200"/>
            <a:r>
              <a:rPr lang="en-US" sz="2200" dirty="0" smtClean="0"/>
              <a:t>Python modules</a:t>
            </a:r>
          </a:p>
          <a:p>
            <a:pPr marL="914400" lvl="1" indent="-457200"/>
            <a:r>
              <a:rPr lang="en-US" sz="2200" dirty="0" err="1" smtClean="0"/>
              <a:t>BioPython</a:t>
            </a:r>
            <a:r>
              <a:rPr lang="en-US" sz="2200" dirty="0" smtClean="0"/>
              <a:t>: Handling sequence data</a:t>
            </a:r>
          </a:p>
          <a:p>
            <a:pPr marL="914400" lvl="1" indent="-457200"/>
            <a:r>
              <a:rPr lang="en-US" sz="2200" dirty="0" smtClean="0"/>
              <a:t>Scripting</a:t>
            </a:r>
          </a:p>
        </p:txBody>
      </p:sp>
    </p:spTree>
    <p:extLst>
      <p:ext uri="{BB962C8B-B14F-4D97-AF65-F5344CB8AC3E}">
        <p14:creationId xmlns:p14="http://schemas.microsoft.com/office/powerpoint/2010/main" val="2383338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move around in our file system with the command </a:t>
            </a:r>
            <a:r>
              <a:rPr lang="en-US" dirty="0" smtClean="0">
                <a:latin typeface="Monaco"/>
                <a:cs typeface="Monaco"/>
              </a:rPr>
              <a:t>cd</a:t>
            </a:r>
            <a:r>
              <a:rPr lang="en-US" dirty="0" smtClean="0">
                <a:cs typeface="Monaco"/>
              </a:rPr>
              <a:t> </a:t>
            </a:r>
            <a:r>
              <a:rPr lang="en-US" sz="1800" dirty="0" smtClean="0">
                <a:cs typeface="Monaco"/>
              </a:rPr>
              <a:t>(</a:t>
            </a:r>
            <a:r>
              <a:rPr lang="en-US" sz="1800" i="1" dirty="0" smtClean="0">
                <a:cs typeface="Monaco"/>
              </a:rPr>
              <a:t>c</a:t>
            </a:r>
            <a:r>
              <a:rPr lang="en-US" sz="1800" dirty="0" smtClean="0">
                <a:cs typeface="Monaco"/>
              </a:rPr>
              <a:t>hange </a:t>
            </a:r>
            <a:r>
              <a:rPr lang="en-US" sz="1800" i="1" dirty="0" smtClean="0">
                <a:cs typeface="Monaco"/>
              </a:rPr>
              <a:t>d</a:t>
            </a:r>
            <a:r>
              <a:rPr lang="en-US" sz="1800" dirty="0" smtClean="0">
                <a:cs typeface="Monaco"/>
              </a:rPr>
              <a:t>irectory)</a:t>
            </a:r>
            <a:endParaRPr lang="en-US" sz="1800" dirty="0" smtClean="0"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pPr marL="914400" lvl="1" indent="-457200">
              <a:buFont typeface="Arial"/>
              <a:buChar char="•"/>
            </a:pPr>
            <a:r>
              <a:rPr lang="en-US" dirty="0" smtClean="0">
                <a:cs typeface="Monaco"/>
              </a:rPr>
              <a:t>Absolute, or full, path is the path </a:t>
            </a:r>
            <a:r>
              <a:rPr lang="en-US" i="1" dirty="0" smtClean="0">
                <a:cs typeface="Monaco"/>
              </a:rPr>
              <a:t>from the root</a:t>
            </a:r>
          </a:p>
          <a:p>
            <a:pPr lvl="1" indent="0">
              <a:buNone/>
            </a:pPr>
            <a:endParaRPr lang="en-US" dirty="0" smtClean="0">
              <a:cs typeface="Monaco"/>
            </a:endParaRPr>
          </a:p>
          <a:p>
            <a:pPr marL="914400" lvl="1" indent="-457200">
              <a:buFont typeface="Arial"/>
              <a:buChar char="•"/>
            </a:pPr>
            <a:r>
              <a:rPr lang="en-US" dirty="0" smtClean="0">
                <a:cs typeface="Monaco"/>
              </a:rPr>
              <a:t>Relative path is the path </a:t>
            </a:r>
            <a:r>
              <a:rPr lang="en-US" i="1" dirty="0" smtClean="0">
                <a:cs typeface="Monaco"/>
              </a:rPr>
              <a:t>from the working directory </a:t>
            </a:r>
            <a:r>
              <a:rPr lang="en-US" dirty="0" smtClean="0">
                <a:cs typeface="Monaco"/>
              </a:rPr>
              <a:t>(i.e., where you are)</a:t>
            </a:r>
            <a:endParaRPr lang="en-US" dirty="0">
              <a:cs typeface="Monaco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7620001" cy="1371600"/>
          </a:xfrm>
        </p:spPr>
        <p:txBody>
          <a:bodyPr>
            <a:normAutofit/>
          </a:bodyPr>
          <a:lstStyle/>
          <a:p>
            <a:r>
              <a:rPr lang="en-US" dirty="0" smtClean="0"/>
              <a:t>navigating Unix systems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5860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All UNIX commands are actually </a:t>
            </a:r>
            <a:r>
              <a:rPr lang="en-US" i="1" dirty="0" smtClean="0"/>
              <a:t>little computer programs</a:t>
            </a:r>
          </a:p>
          <a:p>
            <a:endParaRPr lang="en-US" dirty="0" smtClean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199" y="145354"/>
            <a:ext cx="6915620" cy="68948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basic unix commands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8439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139098"/>
              </p:ext>
            </p:extLst>
          </p:nvPr>
        </p:nvGraphicFramePr>
        <p:xfrm>
          <a:off x="239784" y="1068649"/>
          <a:ext cx="8596715" cy="430240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731777"/>
                <a:gridCol w="6864938"/>
              </a:tblGrid>
              <a:tr h="29672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UNIX</a:t>
                      </a:r>
                      <a:r>
                        <a:rPr lang="en-US" baseline="0" dirty="0" smtClean="0"/>
                        <a:t> Command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What it</a:t>
                      </a:r>
                      <a:r>
                        <a:rPr lang="en-US" baseline="0" dirty="0" smtClean="0"/>
                        <a:t> does</a:t>
                      </a:r>
                      <a:endParaRPr lang="en-US" dirty="0"/>
                    </a:p>
                  </a:txBody>
                  <a:tcPr/>
                </a:tc>
              </a:tr>
              <a:tr h="29672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Monaco"/>
                          <a:cs typeface="Monaco"/>
                        </a:rPr>
                        <a:t>cd</a:t>
                      </a:r>
                      <a:endParaRPr lang="en-US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C</a:t>
                      </a:r>
                      <a:r>
                        <a:rPr lang="en-US" b="0" dirty="0" smtClean="0"/>
                        <a:t>hange </a:t>
                      </a:r>
                      <a:r>
                        <a:rPr lang="en-US" b="1" dirty="0" smtClean="0"/>
                        <a:t>D</a:t>
                      </a:r>
                      <a:r>
                        <a:rPr lang="en-US" b="0" dirty="0" smtClean="0"/>
                        <a:t>irectory</a:t>
                      </a:r>
                      <a:endParaRPr lang="en-US" b="1" dirty="0"/>
                    </a:p>
                  </a:txBody>
                  <a:tcPr/>
                </a:tc>
              </a:tr>
              <a:tr h="29672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Monaco"/>
                          <a:cs typeface="Monaco"/>
                        </a:rPr>
                        <a:t>pwd</a:t>
                      </a:r>
                      <a:endParaRPr lang="en-US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P</a:t>
                      </a:r>
                      <a:r>
                        <a:rPr lang="en-US" b="0" dirty="0" smtClean="0"/>
                        <a:t>rint</a:t>
                      </a:r>
                      <a:r>
                        <a:rPr lang="en-US" b="0" baseline="0" dirty="0" smtClean="0"/>
                        <a:t> </a:t>
                      </a:r>
                      <a:r>
                        <a:rPr lang="en-US" b="1" baseline="0" dirty="0" smtClean="0"/>
                        <a:t>W</a:t>
                      </a:r>
                      <a:r>
                        <a:rPr lang="en-US" b="0" baseline="0" dirty="0" smtClean="0"/>
                        <a:t>orking </a:t>
                      </a:r>
                      <a:r>
                        <a:rPr lang="en-US" b="1" baseline="0" dirty="0" smtClean="0"/>
                        <a:t>D</a:t>
                      </a:r>
                      <a:r>
                        <a:rPr lang="en-US" b="0" baseline="0" dirty="0" smtClean="0"/>
                        <a:t>irectory  (gives the full path)</a:t>
                      </a:r>
                      <a:endParaRPr lang="en-US" b="1" dirty="0"/>
                    </a:p>
                  </a:txBody>
                  <a:tcPr/>
                </a:tc>
              </a:tr>
              <a:tr h="29672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Monaco"/>
                          <a:cs typeface="Monaco"/>
                        </a:rPr>
                        <a:t>ls</a:t>
                      </a:r>
                      <a:endParaRPr lang="en-US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L</a:t>
                      </a:r>
                      <a:r>
                        <a:rPr lang="en-US" b="0" i="0" dirty="0" smtClean="0"/>
                        <a:t>i</a:t>
                      </a:r>
                      <a:r>
                        <a:rPr lang="en-US" b="1" i="0" dirty="0" smtClean="0"/>
                        <a:t>s</a:t>
                      </a:r>
                      <a:r>
                        <a:rPr lang="en-US" b="0" i="0" dirty="0" smtClean="0"/>
                        <a:t>t</a:t>
                      </a:r>
                      <a:r>
                        <a:rPr lang="en-US" b="0" i="0" baseline="0" dirty="0" smtClean="0"/>
                        <a:t> (contents of a directory</a:t>
                      </a:r>
                      <a:endParaRPr lang="en-US" b="1" dirty="0"/>
                    </a:p>
                  </a:txBody>
                  <a:tcPr/>
                </a:tc>
              </a:tr>
              <a:tr h="29672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Monaco"/>
                          <a:cs typeface="Monaco"/>
                        </a:rPr>
                        <a:t>mv</a:t>
                      </a:r>
                      <a:endParaRPr lang="en-US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M</a:t>
                      </a:r>
                      <a:r>
                        <a:rPr lang="en-US" b="0" dirty="0" smtClean="0"/>
                        <a:t>o</a:t>
                      </a:r>
                      <a:r>
                        <a:rPr lang="en-US" b="1" dirty="0" smtClean="0"/>
                        <a:t>v</a:t>
                      </a:r>
                      <a:r>
                        <a:rPr lang="en-US" b="0" dirty="0" smtClean="0"/>
                        <a:t>e a file or directory (original not retained!)</a:t>
                      </a:r>
                      <a:endParaRPr lang="en-US" b="1" dirty="0"/>
                    </a:p>
                  </a:txBody>
                  <a:tcPr/>
                </a:tc>
              </a:tr>
              <a:tr h="29672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Monaco"/>
                          <a:cs typeface="Monaco"/>
                        </a:rPr>
                        <a:t>cp</a:t>
                      </a:r>
                      <a:endParaRPr lang="en-US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C</a:t>
                      </a:r>
                      <a:r>
                        <a:rPr lang="en-US" b="0" dirty="0" smtClean="0"/>
                        <a:t>o</a:t>
                      </a:r>
                      <a:r>
                        <a:rPr lang="en-US" b="1" dirty="0" smtClean="0"/>
                        <a:t>p</a:t>
                      </a:r>
                      <a:r>
                        <a:rPr lang="en-US" b="0" dirty="0" smtClean="0"/>
                        <a:t>y a file or directory (original </a:t>
                      </a:r>
                      <a:r>
                        <a:rPr lang="en-US" b="0" i="1" dirty="0" smtClean="0"/>
                        <a:t>is</a:t>
                      </a:r>
                      <a:r>
                        <a:rPr lang="en-US" b="0" i="0" dirty="0" smtClean="0"/>
                        <a:t> retained)</a:t>
                      </a:r>
                      <a:endParaRPr lang="en-US" b="1" dirty="0"/>
                    </a:p>
                  </a:txBody>
                  <a:tcPr/>
                </a:tc>
              </a:tr>
              <a:tr h="29672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Monaco"/>
                          <a:cs typeface="Monaco"/>
                        </a:rPr>
                        <a:t>rm</a:t>
                      </a:r>
                      <a:endParaRPr lang="en-US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R</a:t>
                      </a:r>
                      <a:r>
                        <a:rPr lang="en-US" b="0" dirty="0" smtClean="0"/>
                        <a:t>e</a:t>
                      </a:r>
                      <a:r>
                        <a:rPr lang="en-US" b="1" dirty="0" smtClean="0"/>
                        <a:t>m</a:t>
                      </a:r>
                      <a:r>
                        <a:rPr lang="en-US" b="0" dirty="0" smtClean="0"/>
                        <a:t>ove a</a:t>
                      </a:r>
                      <a:r>
                        <a:rPr lang="en-US" b="0" baseline="0" dirty="0" smtClean="0"/>
                        <a:t> file or directory *forever*  (NOT A TRASHCAN)</a:t>
                      </a:r>
                      <a:endParaRPr lang="en-US" b="1" dirty="0"/>
                    </a:p>
                  </a:txBody>
                  <a:tcPr/>
                </a:tc>
              </a:tr>
              <a:tr h="370482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Monaco"/>
                          <a:cs typeface="Monaco"/>
                        </a:rPr>
                        <a:t>mkdir</a:t>
                      </a:r>
                      <a:endParaRPr lang="en-US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M</a:t>
                      </a:r>
                      <a:r>
                        <a:rPr lang="en-US" b="0" dirty="0" smtClean="0"/>
                        <a:t>a</a:t>
                      </a:r>
                      <a:r>
                        <a:rPr lang="en-US" b="1" dirty="0" smtClean="0"/>
                        <a:t>k</a:t>
                      </a:r>
                      <a:r>
                        <a:rPr lang="en-US" b="0" dirty="0" smtClean="0"/>
                        <a:t>e</a:t>
                      </a:r>
                      <a:r>
                        <a:rPr lang="en-US" b="0" baseline="0" dirty="0" smtClean="0"/>
                        <a:t> a new </a:t>
                      </a:r>
                      <a:r>
                        <a:rPr lang="en-US" b="1" baseline="0" dirty="0" smtClean="0"/>
                        <a:t>dir</a:t>
                      </a:r>
                      <a:r>
                        <a:rPr lang="en-US" b="0" baseline="0" dirty="0" smtClean="0"/>
                        <a:t>ectory</a:t>
                      </a:r>
                      <a:endParaRPr lang="en-US" b="1" dirty="0"/>
                    </a:p>
                  </a:txBody>
                  <a:tcPr/>
                </a:tc>
              </a:tr>
              <a:tr h="29672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Monaco"/>
                          <a:cs typeface="Monaco"/>
                        </a:rPr>
                        <a:t>echo</a:t>
                      </a:r>
                      <a:endParaRPr lang="en-US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Prints</a:t>
                      </a:r>
                      <a:r>
                        <a:rPr lang="en-US" b="0" baseline="0" dirty="0" smtClean="0"/>
                        <a:t> to screen</a:t>
                      </a:r>
                      <a:endParaRPr lang="en-US" b="0" dirty="0"/>
                    </a:p>
                  </a:txBody>
                  <a:tcPr/>
                </a:tc>
              </a:tr>
              <a:tr h="29672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Monaco"/>
                          <a:cs typeface="Monaco"/>
                        </a:rPr>
                        <a:t>touch</a:t>
                      </a:r>
                      <a:endParaRPr lang="en-US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Create a new (empty) file</a:t>
                      </a:r>
                      <a:endParaRPr lang="en-US" b="0" dirty="0"/>
                    </a:p>
                  </a:txBody>
                  <a:tcPr/>
                </a:tc>
              </a:tr>
              <a:tr h="29672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Monaco"/>
                          <a:cs typeface="Monaco"/>
                        </a:rPr>
                        <a:t>man</a:t>
                      </a:r>
                      <a:endParaRPr lang="en-US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M</a:t>
                      </a:r>
                      <a:r>
                        <a:rPr lang="en-US" b="0" dirty="0" smtClean="0"/>
                        <a:t>a</a:t>
                      </a:r>
                      <a:r>
                        <a:rPr lang="en-US" b="1" dirty="0" smtClean="0"/>
                        <a:t>n</a:t>
                      </a:r>
                      <a:r>
                        <a:rPr lang="en-US" b="0" dirty="0" smtClean="0"/>
                        <a:t>ual</a:t>
                      </a:r>
                      <a:r>
                        <a:rPr lang="en-US" b="0" baseline="0" dirty="0" smtClean="0"/>
                        <a:t> (shows documentation for a given command)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28593" y="5550340"/>
            <a:ext cx="82237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…And UNIX symbols/shortcuts!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Typing tab “auto-completes”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The greater-than sign, &gt;, will re-direct printing to a file (overwrites the file!)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Two greater-than signs, &gt;&gt;, will also re-direct, but will </a:t>
            </a:r>
            <a:r>
              <a:rPr lang="en-US" i="1" dirty="0" smtClean="0"/>
              <a:t>append</a:t>
            </a:r>
            <a:r>
              <a:rPr lang="en-US" dirty="0" smtClean="0"/>
              <a:t> to the file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199" y="145354"/>
            <a:ext cx="6915620" cy="68948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basic </a:t>
            </a:r>
            <a:r>
              <a:rPr lang="en-US" dirty="0" err="1" smtClean="0"/>
              <a:t>unix</a:t>
            </a:r>
            <a:r>
              <a:rPr lang="en-US" dirty="0" smtClean="0"/>
              <a:t> commands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1021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enter, python!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686800" cy="4373563"/>
          </a:xfrm>
        </p:spPr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/>
              <a:t>Python is an </a:t>
            </a:r>
            <a:r>
              <a:rPr lang="en-US" i="1" dirty="0"/>
              <a:t>interpreted</a:t>
            </a:r>
            <a:r>
              <a:rPr lang="en-US" dirty="0"/>
              <a:t> language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/>
              <a:t>We can code either using the interpreter directly or using </a:t>
            </a:r>
            <a:r>
              <a:rPr lang="en-US" i="1" dirty="0"/>
              <a:t>scripts</a:t>
            </a:r>
            <a:r>
              <a:rPr lang="en-US" dirty="0"/>
              <a:t> (text files with python code)</a:t>
            </a:r>
          </a:p>
        </p:txBody>
      </p:sp>
    </p:spTree>
    <p:extLst>
      <p:ext uri="{BB962C8B-B14F-4D97-AF65-F5344CB8AC3E}">
        <p14:creationId xmlns:p14="http://schemas.microsoft.com/office/powerpoint/2010/main" val="10547796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enter, python!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686800" cy="4373563"/>
          </a:xfrm>
        </p:spPr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/>
              <a:t>Python is an </a:t>
            </a:r>
            <a:r>
              <a:rPr lang="en-US" i="1" dirty="0"/>
              <a:t>interpreted</a:t>
            </a:r>
            <a:r>
              <a:rPr lang="en-US" dirty="0"/>
              <a:t> language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/>
              <a:t>We can code either using the interpreter directly or using </a:t>
            </a:r>
            <a:r>
              <a:rPr lang="en-US" i="1" dirty="0"/>
              <a:t>scripts</a:t>
            </a:r>
            <a:r>
              <a:rPr lang="en-US" dirty="0"/>
              <a:t> (text files with python code)</a:t>
            </a:r>
          </a:p>
          <a:p>
            <a:pPr marL="457200" indent="-457200">
              <a:buFont typeface="Arial"/>
              <a:buChar char="•"/>
            </a:pPr>
            <a:endParaRPr lang="en-US" dirty="0" smtClean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Python is an </a:t>
            </a:r>
            <a:r>
              <a:rPr lang="en-US" i="1" dirty="0" smtClean="0"/>
              <a:t>object-oriented language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352050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enter, python!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686800" cy="4373563"/>
          </a:xfrm>
        </p:spPr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dirty="0"/>
              <a:t>Python is an </a:t>
            </a:r>
            <a:r>
              <a:rPr lang="en-US" i="1" dirty="0"/>
              <a:t>interpreted</a:t>
            </a:r>
            <a:r>
              <a:rPr lang="en-US" dirty="0"/>
              <a:t> language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/>
              <a:t>We can code either using the interpreter directly or using </a:t>
            </a:r>
            <a:r>
              <a:rPr lang="en-US" i="1" dirty="0"/>
              <a:t>scripts</a:t>
            </a:r>
            <a:r>
              <a:rPr lang="en-US" dirty="0"/>
              <a:t> (text files with python code)</a:t>
            </a:r>
          </a:p>
          <a:p>
            <a:pPr marL="457200" indent="-457200">
              <a:buFont typeface="Arial"/>
              <a:buChar char="•"/>
            </a:pPr>
            <a:endParaRPr lang="en-US" dirty="0" smtClean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Python is an </a:t>
            </a:r>
            <a:r>
              <a:rPr lang="en-US" i="1" dirty="0" smtClean="0"/>
              <a:t>object-oriented language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Objects have </a:t>
            </a:r>
            <a:r>
              <a:rPr lang="en-US" i="1" dirty="0" smtClean="0"/>
              <a:t>methods</a:t>
            </a:r>
            <a:r>
              <a:rPr lang="en-US" dirty="0" smtClean="0"/>
              <a:t> and </a:t>
            </a:r>
            <a:r>
              <a:rPr lang="en-US" i="1" dirty="0" smtClean="0"/>
              <a:t>attributes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608116" y="5023717"/>
            <a:ext cx="33225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1900" dirty="0" err="1">
                <a:latin typeface="Monaco"/>
                <a:cs typeface="Monaco"/>
              </a:rPr>
              <a:t>object</a:t>
            </a:r>
            <a:r>
              <a:rPr lang="en-US" sz="1900" dirty="0" err="1">
                <a:solidFill>
                  <a:schemeClr val="accent5"/>
                </a:solidFill>
                <a:latin typeface="Monaco"/>
                <a:cs typeface="Monaco"/>
              </a:rPr>
              <a:t>.method</a:t>
            </a:r>
            <a:r>
              <a:rPr lang="en-US" sz="1900" dirty="0">
                <a:solidFill>
                  <a:schemeClr val="accent5"/>
                </a:solidFill>
                <a:latin typeface="Monaco"/>
                <a:cs typeface="Monaco"/>
              </a:rPr>
              <a:t>()</a:t>
            </a:r>
          </a:p>
          <a:p>
            <a:pPr lvl="1"/>
            <a:r>
              <a:rPr lang="en-US" sz="1900" dirty="0" err="1">
                <a:latin typeface="Monaco"/>
                <a:cs typeface="Monaco"/>
              </a:rPr>
              <a:t>object</a:t>
            </a:r>
            <a:r>
              <a:rPr lang="en-US" sz="1900" dirty="0" err="1">
                <a:solidFill>
                  <a:srgbClr val="DC5924"/>
                </a:solidFill>
                <a:latin typeface="Monaco"/>
                <a:cs typeface="Monaco"/>
              </a:rPr>
              <a:t>.attribute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9022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Each defined variable has a </a:t>
            </a:r>
            <a:r>
              <a:rPr lang="en-US" i="1" dirty="0" smtClean="0"/>
              <a:t>name</a:t>
            </a:r>
            <a:r>
              <a:rPr lang="en-US" dirty="0" smtClean="0"/>
              <a:t>, </a:t>
            </a:r>
            <a:r>
              <a:rPr lang="en-US" i="1" dirty="0" smtClean="0"/>
              <a:t>value</a:t>
            </a:r>
            <a:r>
              <a:rPr lang="en-US" dirty="0" smtClean="0"/>
              <a:t>, and </a:t>
            </a:r>
            <a:r>
              <a:rPr lang="en-US" i="1" dirty="0" smtClean="0"/>
              <a:t>type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The </a:t>
            </a:r>
            <a:r>
              <a:rPr lang="en-US" i="1" dirty="0" smtClean="0"/>
              <a:t>type</a:t>
            </a:r>
            <a:r>
              <a:rPr lang="en-US" dirty="0" smtClean="0"/>
              <a:t> determines what you can do with the variable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6295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Each defined variable has a </a:t>
            </a:r>
            <a:r>
              <a:rPr lang="en-US" i="1" dirty="0" smtClean="0"/>
              <a:t>name</a:t>
            </a:r>
            <a:r>
              <a:rPr lang="en-US" dirty="0" smtClean="0"/>
              <a:t>, </a:t>
            </a:r>
            <a:r>
              <a:rPr lang="en-US" i="1" dirty="0" smtClean="0"/>
              <a:t>value</a:t>
            </a:r>
            <a:r>
              <a:rPr lang="en-US" dirty="0" smtClean="0"/>
              <a:t>, and </a:t>
            </a:r>
            <a:r>
              <a:rPr lang="en-US" i="1" dirty="0" smtClean="0"/>
              <a:t>type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The </a:t>
            </a:r>
            <a:r>
              <a:rPr lang="en-US" i="1" dirty="0" smtClean="0"/>
              <a:t>type</a:t>
            </a:r>
            <a:r>
              <a:rPr lang="en-US" dirty="0" smtClean="0"/>
              <a:t> determines what you can do with the variable</a:t>
            </a:r>
          </a:p>
          <a:p>
            <a:pPr marL="914400" lvl="1" indent="-457200">
              <a:buFont typeface="Arial"/>
              <a:buChar char="•"/>
            </a:pPr>
            <a:endParaRPr lang="en-US" dirty="0" smtClean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We will cover these basic types: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Integers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Floats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Lists       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Strings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Dictionaries (tomorrow)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1695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Integers and floats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58612" y="2351642"/>
            <a:ext cx="48919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some integer variables</a:t>
            </a:r>
          </a:p>
          <a:p>
            <a:r>
              <a:rPr lang="en-US" dirty="0" smtClean="0">
                <a:latin typeface="Monaco"/>
                <a:cs typeface="Monaco"/>
              </a:rPr>
              <a:t>a = 5</a:t>
            </a:r>
          </a:p>
          <a:p>
            <a:r>
              <a:rPr lang="en-US" dirty="0" smtClean="0">
                <a:latin typeface="Monaco"/>
                <a:cs typeface="Monaco"/>
              </a:rPr>
              <a:t>b = -33</a:t>
            </a:r>
          </a:p>
          <a:p>
            <a:r>
              <a:rPr lang="en-US" dirty="0" smtClean="0">
                <a:latin typeface="Monaco"/>
                <a:cs typeface="Monaco"/>
              </a:rPr>
              <a:t>c = 0</a:t>
            </a:r>
            <a:endParaRPr lang="en-US" dirty="0">
              <a:latin typeface="Monaco"/>
              <a:cs typeface="Monaco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8611" y="3916319"/>
            <a:ext cx="46432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some float variables</a:t>
            </a:r>
          </a:p>
          <a:p>
            <a:r>
              <a:rPr lang="en-US" dirty="0" smtClean="0">
                <a:latin typeface="Monaco"/>
                <a:cs typeface="Monaco"/>
              </a:rPr>
              <a:t>d = 5.67</a:t>
            </a:r>
          </a:p>
          <a:p>
            <a:r>
              <a:rPr lang="en-US" dirty="0">
                <a:latin typeface="Monaco"/>
                <a:cs typeface="Monaco"/>
              </a:rPr>
              <a:t>e</a:t>
            </a:r>
            <a:r>
              <a:rPr lang="en-US" dirty="0" smtClean="0">
                <a:latin typeface="Monaco"/>
                <a:cs typeface="Monaco"/>
              </a:rPr>
              <a:t> = -33.2</a:t>
            </a:r>
          </a:p>
          <a:p>
            <a:r>
              <a:rPr lang="en-US" dirty="0">
                <a:latin typeface="Monaco"/>
                <a:cs typeface="Monaco"/>
              </a:rPr>
              <a:t>f</a:t>
            </a:r>
            <a:r>
              <a:rPr lang="en-US" dirty="0" smtClean="0">
                <a:latin typeface="Monaco"/>
                <a:cs typeface="Monaco"/>
              </a:rPr>
              <a:t> = 0.</a:t>
            </a:r>
            <a:endParaRPr lang="en-US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5771086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Integers </a:t>
            </a:r>
            <a:r>
              <a:rPr lang="en-US" smtClean="0"/>
              <a:t>and floats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58612" y="2351642"/>
            <a:ext cx="48919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some integer variables</a:t>
            </a:r>
          </a:p>
          <a:p>
            <a:r>
              <a:rPr lang="en-US" dirty="0" smtClean="0">
                <a:latin typeface="Monaco"/>
                <a:cs typeface="Monaco"/>
              </a:rPr>
              <a:t>a = 5</a:t>
            </a:r>
          </a:p>
          <a:p>
            <a:r>
              <a:rPr lang="en-US" dirty="0" smtClean="0">
                <a:latin typeface="Monaco"/>
                <a:cs typeface="Monaco"/>
              </a:rPr>
              <a:t>b = -33</a:t>
            </a:r>
          </a:p>
          <a:p>
            <a:r>
              <a:rPr lang="en-US" dirty="0" smtClean="0">
                <a:latin typeface="Monaco"/>
                <a:cs typeface="Monaco"/>
              </a:rPr>
              <a:t>c = 0</a:t>
            </a:r>
            <a:endParaRPr lang="en-US" dirty="0">
              <a:latin typeface="Monaco"/>
              <a:cs typeface="Monaco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8611" y="3916319"/>
            <a:ext cx="46432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some float variables</a:t>
            </a:r>
          </a:p>
          <a:p>
            <a:r>
              <a:rPr lang="en-US" dirty="0" smtClean="0">
                <a:latin typeface="Monaco"/>
                <a:cs typeface="Monaco"/>
              </a:rPr>
              <a:t>d = 5.67</a:t>
            </a:r>
          </a:p>
          <a:p>
            <a:r>
              <a:rPr lang="en-US" dirty="0">
                <a:latin typeface="Monaco"/>
                <a:cs typeface="Monaco"/>
              </a:rPr>
              <a:t>e</a:t>
            </a:r>
            <a:r>
              <a:rPr lang="en-US" dirty="0" smtClean="0">
                <a:latin typeface="Monaco"/>
                <a:cs typeface="Monaco"/>
              </a:rPr>
              <a:t> = -33.2</a:t>
            </a:r>
          </a:p>
          <a:p>
            <a:r>
              <a:rPr lang="en-US" dirty="0">
                <a:latin typeface="Monaco"/>
                <a:cs typeface="Monaco"/>
              </a:rPr>
              <a:t>f</a:t>
            </a:r>
            <a:r>
              <a:rPr lang="en-US" dirty="0" smtClean="0">
                <a:latin typeface="Monaco"/>
                <a:cs typeface="Monaco"/>
              </a:rPr>
              <a:t> = 0.</a:t>
            </a:r>
            <a:endParaRPr lang="en-US" dirty="0">
              <a:latin typeface="Monaco"/>
              <a:cs typeface="Monaco"/>
            </a:endParaRPr>
          </a:p>
        </p:txBody>
      </p:sp>
      <p:sp>
        <p:nvSpPr>
          <p:cNvPr id="3" name="Right Brace 2"/>
          <p:cNvSpPr/>
          <p:nvPr/>
        </p:nvSpPr>
        <p:spPr>
          <a:xfrm>
            <a:off x="1929252" y="4246998"/>
            <a:ext cx="437205" cy="869650"/>
          </a:xfrm>
          <a:prstGeom prst="rightBrace">
            <a:avLst>
              <a:gd name="adj1" fmla="val 17856"/>
              <a:gd name="adj2" fmla="val 50000"/>
            </a:avLst>
          </a:prstGeom>
          <a:ln>
            <a:solidFill>
              <a:srgbClr val="F5C20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421976" y="4482943"/>
            <a:ext cx="27273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DC5924"/>
                </a:solidFill>
              </a:rPr>
              <a:t>Floats have *decimals*</a:t>
            </a:r>
            <a:endParaRPr lang="en-US" sz="1600" dirty="0">
              <a:solidFill>
                <a:srgbClr val="DC5924"/>
              </a:solidFill>
            </a:endParaRPr>
          </a:p>
        </p:txBody>
      </p:sp>
      <p:sp>
        <p:nvSpPr>
          <p:cNvPr id="7" name="Right Brace 6"/>
          <p:cNvSpPr/>
          <p:nvPr/>
        </p:nvSpPr>
        <p:spPr>
          <a:xfrm>
            <a:off x="1588928" y="2675112"/>
            <a:ext cx="437205" cy="869650"/>
          </a:xfrm>
          <a:prstGeom prst="rightBrace">
            <a:avLst>
              <a:gd name="adj1" fmla="val 17856"/>
              <a:gd name="adj2" fmla="val 50000"/>
            </a:avLst>
          </a:prstGeom>
          <a:ln>
            <a:solidFill>
              <a:srgbClr val="F5C20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026133" y="2911057"/>
            <a:ext cx="36575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DC5924"/>
                </a:solidFill>
              </a:rPr>
              <a:t>Integers are *counting numbers*</a:t>
            </a:r>
            <a:endParaRPr lang="en-US" sz="1600" dirty="0">
              <a:solidFill>
                <a:srgbClr val="DC592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9257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you will gain from this course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 smtClean="0"/>
              <a:t>You will NOT learn Python (in just 4 afternoons)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115776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Integers and floats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58612" y="2351642"/>
            <a:ext cx="48919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some integer variables</a:t>
            </a:r>
          </a:p>
          <a:p>
            <a:r>
              <a:rPr lang="en-US" dirty="0" smtClean="0">
                <a:latin typeface="Monaco"/>
                <a:cs typeface="Monaco"/>
              </a:rPr>
              <a:t>a = 5</a:t>
            </a:r>
          </a:p>
          <a:p>
            <a:r>
              <a:rPr lang="en-US" dirty="0" smtClean="0">
                <a:latin typeface="Monaco"/>
                <a:cs typeface="Monaco"/>
              </a:rPr>
              <a:t>b = -33</a:t>
            </a:r>
          </a:p>
          <a:p>
            <a:r>
              <a:rPr lang="en-US" dirty="0" smtClean="0">
                <a:latin typeface="Monaco"/>
                <a:cs typeface="Monaco"/>
              </a:rPr>
              <a:t>c = 0</a:t>
            </a:r>
            <a:endParaRPr lang="en-US" dirty="0">
              <a:latin typeface="Monaco"/>
              <a:cs typeface="Monaco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8611" y="3916319"/>
            <a:ext cx="46432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some float variables</a:t>
            </a:r>
          </a:p>
          <a:p>
            <a:r>
              <a:rPr lang="en-US" dirty="0" smtClean="0">
                <a:latin typeface="Monaco"/>
                <a:cs typeface="Monaco"/>
              </a:rPr>
              <a:t>d = 5.67</a:t>
            </a:r>
          </a:p>
          <a:p>
            <a:r>
              <a:rPr lang="en-US" dirty="0">
                <a:latin typeface="Monaco"/>
                <a:cs typeface="Monaco"/>
              </a:rPr>
              <a:t>e</a:t>
            </a:r>
            <a:r>
              <a:rPr lang="en-US" dirty="0" smtClean="0">
                <a:latin typeface="Monaco"/>
                <a:cs typeface="Monaco"/>
              </a:rPr>
              <a:t> = -33.2</a:t>
            </a:r>
          </a:p>
          <a:p>
            <a:r>
              <a:rPr lang="en-US" dirty="0">
                <a:latin typeface="Monaco"/>
                <a:cs typeface="Monaco"/>
              </a:rPr>
              <a:t>f</a:t>
            </a:r>
            <a:r>
              <a:rPr lang="en-US" dirty="0" smtClean="0">
                <a:latin typeface="Monaco"/>
                <a:cs typeface="Monaco"/>
              </a:rPr>
              <a:t> = 0.</a:t>
            </a:r>
            <a:endParaRPr lang="en-US" dirty="0">
              <a:latin typeface="Monaco"/>
              <a:cs typeface="Monaco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79432" y="4775167"/>
            <a:ext cx="965291" cy="283603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033348" y="4920134"/>
            <a:ext cx="38307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DC5924"/>
                </a:solidFill>
              </a:rPr>
              <a:t>name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smtClean="0"/>
              <a:t>of this variable is </a:t>
            </a:r>
            <a:r>
              <a:rPr lang="en-US" dirty="0" smtClean="0">
                <a:solidFill>
                  <a:schemeClr val="accent2"/>
                </a:solidFill>
              </a:rPr>
              <a:t>f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DC5924"/>
                </a:solidFill>
              </a:rPr>
              <a:t>value</a:t>
            </a:r>
            <a:r>
              <a:rPr lang="en-US" dirty="0" smtClean="0"/>
              <a:t> of this variable is </a:t>
            </a:r>
            <a:r>
              <a:rPr lang="en-US" dirty="0" smtClean="0">
                <a:solidFill>
                  <a:srgbClr val="F5C201"/>
                </a:solidFill>
              </a:rPr>
              <a:t>0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DC5924"/>
                </a:solidFill>
              </a:rPr>
              <a:t>type</a:t>
            </a:r>
            <a:r>
              <a:rPr lang="en-US" dirty="0" smtClean="0"/>
              <a:t> of this variable is </a:t>
            </a:r>
            <a:r>
              <a:rPr lang="en-US" dirty="0" smtClean="0">
                <a:solidFill>
                  <a:srgbClr val="F5C201"/>
                </a:solidFill>
              </a:rPr>
              <a:t>float</a:t>
            </a:r>
            <a:r>
              <a:rPr lang="en-US" dirty="0" smtClean="0">
                <a:solidFill>
                  <a:schemeClr val="tx2"/>
                </a:solidFill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3529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Integers and floats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58612" y="2351642"/>
            <a:ext cx="48919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some integer variables</a:t>
            </a:r>
          </a:p>
          <a:p>
            <a:r>
              <a:rPr lang="en-US" dirty="0" smtClean="0">
                <a:latin typeface="Monaco"/>
                <a:cs typeface="Monaco"/>
              </a:rPr>
              <a:t>a = 5</a:t>
            </a:r>
          </a:p>
          <a:p>
            <a:r>
              <a:rPr lang="en-US" dirty="0" smtClean="0">
                <a:latin typeface="Monaco"/>
                <a:cs typeface="Monaco"/>
              </a:rPr>
              <a:t>b = -33</a:t>
            </a:r>
          </a:p>
          <a:p>
            <a:r>
              <a:rPr lang="en-US" dirty="0" smtClean="0">
                <a:latin typeface="Monaco"/>
                <a:cs typeface="Monaco"/>
              </a:rPr>
              <a:t>c = 0</a:t>
            </a:r>
            <a:endParaRPr lang="en-US" dirty="0">
              <a:latin typeface="Monaco"/>
              <a:cs typeface="Monaco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8611" y="3916319"/>
            <a:ext cx="46432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some float variables</a:t>
            </a:r>
          </a:p>
          <a:p>
            <a:r>
              <a:rPr lang="en-US" dirty="0" smtClean="0">
                <a:latin typeface="Monaco"/>
                <a:cs typeface="Monaco"/>
              </a:rPr>
              <a:t>d = 5.67</a:t>
            </a:r>
          </a:p>
          <a:p>
            <a:r>
              <a:rPr lang="en-US" dirty="0">
                <a:latin typeface="Monaco"/>
                <a:cs typeface="Monaco"/>
              </a:rPr>
              <a:t>e</a:t>
            </a:r>
            <a:r>
              <a:rPr lang="en-US" dirty="0" smtClean="0">
                <a:latin typeface="Monaco"/>
                <a:cs typeface="Monaco"/>
              </a:rPr>
              <a:t> = -33.2</a:t>
            </a:r>
          </a:p>
          <a:p>
            <a:r>
              <a:rPr lang="en-US" dirty="0">
                <a:latin typeface="Monaco"/>
                <a:cs typeface="Monaco"/>
              </a:rPr>
              <a:t>f</a:t>
            </a:r>
            <a:r>
              <a:rPr lang="en-US" dirty="0" smtClean="0">
                <a:latin typeface="Monaco"/>
                <a:cs typeface="Monaco"/>
              </a:rPr>
              <a:t> = 0.</a:t>
            </a:r>
            <a:endParaRPr lang="en-US" dirty="0">
              <a:latin typeface="Monaco"/>
              <a:cs typeface="Monaco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58611" y="2341058"/>
            <a:ext cx="4404229" cy="365804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58612" y="3857643"/>
            <a:ext cx="4404229" cy="365804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4608000" y="3064066"/>
            <a:ext cx="4407012" cy="369332"/>
          </a:xfrm>
          <a:prstGeom prst="rect">
            <a:avLst/>
          </a:prstGeom>
          <a:noFill/>
          <a:ln w="28575" cmpd="sng"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Comments are denoted with </a:t>
            </a:r>
            <a:r>
              <a:rPr lang="en-US" dirty="0" err="1">
                <a:solidFill>
                  <a:schemeClr val="accent5"/>
                </a:solidFill>
              </a:rPr>
              <a:t>hashtags</a:t>
            </a:r>
            <a:endParaRPr lang="en-US" dirty="0">
              <a:solidFill>
                <a:schemeClr val="accent5"/>
              </a:solidFill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9492576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Mathematical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Standard symbols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+, -, *, /, %</a:t>
            </a:r>
          </a:p>
          <a:p>
            <a:pPr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361138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Mathematical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Standard symbols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+, -, *, /, %</a:t>
            </a:r>
          </a:p>
          <a:p>
            <a:pPr lvl="1" indent="0"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663699" y="2956022"/>
            <a:ext cx="52257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variables and math them</a:t>
            </a:r>
          </a:p>
          <a:p>
            <a:r>
              <a:rPr lang="en-US" dirty="0" smtClean="0">
                <a:latin typeface="Monaco"/>
                <a:cs typeface="Monaco"/>
              </a:rPr>
              <a:t>a = 5</a:t>
            </a:r>
          </a:p>
          <a:p>
            <a:r>
              <a:rPr lang="en-US" dirty="0" smtClean="0">
                <a:latin typeface="Monaco"/>
                <a:cs typeface="Monaco"/>
              </a:rPr>
              <a:t>b = -33</a:t>
            </a:r>
          </a:p>
          <a:p>
            <a:r>
              <a:rPr lang="en-US" dirty="0" smtClean="0">
                <a:latin typeface="Monaco"/>
                <a:cs typeface="Monaco"/>
              </a:rPr>
              <a:t>c = a + b  #c now has a value -28</a:t>
            </a:r>
          </a:p>
        </p:txBody>
      </p:sp>
    </p:spTree>
    <p:extLst>
      <p:ext uri="{BB962C8B-B14F-4D97-AF65-F5344CB8AC3E}">
        <p14:creationId xmlns:p14="http://schemas.microsoft.com/office/powerpoint/2010/main" val="25730303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Mathematical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Standard symbols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+, -, *, /, %</a:t>
            </a:r>
          </a:p>
          <a:p>
            <a:pPr lvl="1" indent="0"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663699" y="2956022"/>
            <a:ext cx="52257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variables and math them</a:t>
            </a:r>
          </a:p>
          <a:p>
            <a:r>
              <a:rPr lang="en-US" dirty="0" smtClean="0">
                <a:latin typeface="Monaco"/>
                <a:cs typeface="Monaco"/>
              </a:rPr>
              <a:t>a = 5</a:t>
            </a:r>
          </a:p>
          <a:p>
            <a:r>
              <a:rPr lang="en-US" dirty="0" smtClean="0">
                <a:latin typeface="Monaco"/>
                <a:cs typeface="Monaco"/>
              </a:rPr>
              <a:t>b = -33</a:t>
            </a:r>
          </a:p>
          <a:p>
            <a:r>
              <a:rPr lang="en-US" dirty="0" smtClean="0">
                <a:latin typeface="Monaco"/>
                <a:cs typeface="Monaco"/>
              </a:rPr>
              <a:t>c = a + b  #c now has a value -28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77341" y="4156351"/>
            <a:ext cx="3525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DC5924"/>
                </a:solidFill>
              </a:rPr>
              <a:t>What type of variable is c?</a:t>
            </a:r>
            <a:endParaRPr lang="en-US" dirty="0">
              <a:solidFill>
                <a:srgbClr val="DC592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30303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Mathematical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Standard symbols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+, -, *, /, %</a:t>
            </a:r>
          </a:p>
          <a:p>
            <a:pPr lvl="1" indent="0"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663699" y="2956022"/>
            <a:ext cx="52257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variables and math them</a:t>
            </a:r>
          </a:p>
          <a:p>
            <a:r>
              <a:rPr lang="en-US" dirty="0" smtClean="0">
                <a:latin typeface="Monaco"/>
                <a:cs typeface="Monaco"/>
              </a:rPr>
              <a:t>a = 5</a:t>
            </a:r>
          </a:p>
          <a:p>
            <a:r>
              <a:rPr lang="en-US" dirty="0" smtClean="0">
                <a:latin typeface="Monaco"/>
                <a:cs typeface="Monaco"/>
              </a:rPr>
              <a:t>b = -33</a:t>
            </a:r>
          </a:p>
          <a:p>
            <a:r>
              <a:rPr lang="en-US" dirty="0" smtClean="0">
                <a:latin typeface="Monaco"/>
                <a:cs typeface="Monaco"/>
              </a:rPr>
              <a:t>c = a + b  #c now has a value -28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43002" y="4925834"/>
            <a:ext cx="52257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variables and math them</a:t>
            </a:r>
          </a:p>
          <a:p>
            <a:r>
              <a:rPr lang="en-US" dirty="0" smtClean="0">
                <a:latin typeface="Monaco"/>
                <a:cs typeface="Monaco"/>
              </a:rPr>
              <a:t>a = 5.0</a:t>
            </a:r>
          </a:p>
          <a:p>
            <a:r>
              <a:rPr lang="en-US" dirty="0" smtClean="0">
                <a:latin typeface="Monaco"/>
                <a:cs typeface="Monaco"/>
              </a:rPr>
              <a:t>b = -33</a:t>
            </a:r>
          </a:p>
          <a:p>
            <a:r>
              <a:rPr lang="en-US" dirty="0" smtClean="0">
                <a:latin typeface="Monaco"/>
                <a:cs typeface="Monaco"/>
              </a:rPr>
              <a:t>c = a + b  #c now has a value -28.0</a:t>
            </a:r>
          </a:p>
        </p:txBody>
      </p:sp>
    </p:spTree>
    <p:extLst>
      <p:ext uri="{BB962C8B-B14F-4D97-AF65-F5344CB8AC3E}">
        <p14:creationId xmlns:p14="http://schemas.microsoft.com/office/powerpoint/2010/main" val="2428000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Mathematical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Standard symbols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+, -, *, /, %</a:t>
            </a:r>
          </a:p>
          <a:p>
            <a:pPr lvl="1" indent="0"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663699" y="2956022"/>
            <a:ext cx="52257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variables and math them</a:t>
            </a:r>
          </a:p>
          <a:p>
            <a:r>
              <a:rPr lang="en-US" dirty="0" smtClean="0">
                <a:latin typeface="Monaco"/>
                <a:cs typeface="Monaco"/>
              </a:rPr>
              <a:t>a = 5</a:t>
            </a:r>
          </a:p>
          <a:p>
            <a:r>
              <a:rPr lang="en-US" dirty="0" smtClean="0">
                <a:latin typeface="Monaco"/>
                <a:cs typeface="Monaco"/>
              </a:rPr>
              <a:t>b = -33</a:t>
            </a:r>
          </a:p>
          <a:p>
            <a:r>
              <a:rPr lang="en-US" dirty="0" smtClean="0">
                <a:latin typeface="Monaco"/>
                <a:cs typeface="Monaco"/>
              </a:rPr>
              <a:t>c = a + b  #c now has a value -28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79764" y="6126163"/>
            <a:ext cx="3525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DC5924"/>
                </a:solidFill>
              </a:rPr>
              <a:t>What type of variable is c now?</a:t>
            </a:r>
            <a:endParaRPr lang="en-US" dirty="0">
              <a:solidFill>
                <a:srgbClr val="DC5924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43002" y="4925834"/>
            <a:ext cx="52257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variables and math them</a:t>
            </a:r>
          </a:p>
          <a:p>
            <a:r>
              <a:rPr lang="en-US" dirty="0" smtClean="0">
                <a:latin typeface="Monaco"/>
                <a:cs typeface="Monaco"/>
              </a:rPr>
              <a:t>a = 5.0</a:t>
            </a:r>
          </a:p>
          <a:p>
            <a:r>
              <a:rPr lang="en-US" dirty="0" smtClean="0">
                <a:latin typeface="Monaco"/>
                <a:cs typeface="Monaco"/>
              </a:rPr>
              <a:t>b = -33</a:t>
            </a:r>
          </a:p>
          <a:p>
            <a:r>
              <a:rPr lang="en-US" dirty="0" smtClean="0">
                <a:latin typeface="Monaco"/>
                <a:cs typeface="Monaco"/>
              </a:rPr>
              <a:t>c = a + b  #c now has a value -28.0</a:t>
            </a:r>
          </a:p>
        </p:txBody>
      </p:sp>
    </p:spTree>
    <p:extLst>
      <p:ext uri="{BB962C8B-B14F-4D97-AF65-F5344CB8AC3E}">
        <p14:creationId xmlns:p14="http://schemas.microsoft.com/office/powerpoint/2010/main" val="25730303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follow the input types!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2064" y="1788071"/>
            <a:ext cx="65140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Dividing two integers results in an </a:t>
            </a:r>
            <a:r>
              <a:rPr lang="en-US" i="1" dirty="0" smtClean="0">
                <a:latin typeface="Monaco"/>
                <a:cs typeface="Monaco"/>
              </a:rPr>
              <a:t>integer</a:t>
            </a:r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a = 5</a:t>
            </a:r>
          </a:p>
          <a:p>
            <a:r>
              <a:rPr lang="en-US" dirty="0" smtClean="0">
                <a:latin typeface="Monaco"/>
                <a:cs typeface="Monaco"/>
              </a:rPr>
              <a:t>b = 7</a:t>
            </a:r>
          </a:p>
          <a:p>
            <a:r>
              <a:rPr lang="en-US" dirty="0" smtClean="0">
                <a:latin typeface="Monaco"/>
                <a:cs typeface="Monaco"/>
              </a:rPr>
              <a:t>c = a / b</a:t>
            </a:r>
          </a:p>
        </p:txBody>
      </p:sp>
    </p:spTree>
    <p:extLst>
      <p:ext uri="{BB962C8B-B14F-4D97-AF65-F5344CB8AC3E}">
        <p14:creationId xmlns:p14="http://schemas.microsoft.com/office/powerpoint/2010/main" val="33522780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follow the input types!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2064" y="1788071"/>
            <a:ext cx="651404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Dividing two integers results in an </a:t>
            </a:r>
            <a:r>
              <a:rPr lang="en-US" i="1" dirty="0" smtClean="0">
                <a:latin typeface="Monaco"/>
                <a:cs typeface="Monaco"/>
              </a:rPr>
              <a:t>integer</a:t>
            </a:r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a = 5</a:t>
            </a:r>
          </a:p>
          <a:p>
            <a:r>
              <a:rPr lang="en-US" dirty="0" smtClean="0">
                <a:latin typeface="Monaco"/>
                <a:cs typeface="Monaco"/>
              </a:rPr>
              <a:t>b = 7</a:t>
            </a:r>
          </a:p>
          <a:p>
            <a:r>
              <a:rPr lang="en-US" dirty="0" smtClean="0">
                <a:latin typeface="Monaco"/>
                <a:cs typeface="Monaco"/>
              </a:rPr>
              <a:t>c = a / b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Use print statements to see output</a:t>
            </a:r>
          </a:p>
          <a:p>
            <a:r>
              <a:rPr lang="en-US" dirty="0" smtClean="0">
                <a:latin typeface="Monaco"/>
                <a:cs typeface="Monaco"/>
              </a:rPr>
              <a:t>print c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62034910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follow the input types!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2064" y="1788071"/>
            <a:ext cx="651404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Dividing two integers results in an </a:t>
            </a:r>
            <a:r>
              <a:rPr lang="en-US" i="1" dirty="0" smtClean="0">
                <a:latin typeface="Monaco"/>
                <a:cs typeface="Monaco"/>
              </a:rPr>
              <a:t>integer</a:t>
            </a:r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a = 5</a:t>
            </a:r>
          </a:p>
          <a:p>
            <a:r>
              <a:rPr lang="en-US" dirty="0" smtClean="0">
                <a:latin typeface="Monaco"/>
                <a:cs typeface="Monaco"/>
              </a:rPr>
              <a:t>b = 7</a:t>
            </a:r>
          </a:p>
          <a:p>
            <a:r>
              <a:rPr lang="en-US" dirty="0" smtClean="0">
                <a:latin typeface="Monaco"/>
                <a:cs typeface="Monaco"/>
              </a:rPr>
              <a:t>c = a / b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Use print statements to see output</a:t>
            </a:r>
          </a:p>
          <a:p>
            <a:r>
              <a:rPr lang="en-US" dirty="0" smtClean="0">
                <a:latin typeface="Monaco"/>
                <a:cs typeface="Monaco"/>
              </a:rPr>
              <a:t>print c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36059" y="4705989"/>
            <a:ext cx="210373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a = 5.</a:t>
            </a:r>
          </a:p>
          <a:p>
            <a:r>
              <a:rPr lang="en-US" dirty="0" smtClean="0">
                <a:latin typeface="Monaco"/>
                <a:cs typeface="Monaco"/>
              </a:rPr>
              <a:t>b = 7</a:t>
            </a:r>
          </a:p>
          <a:p>
            <a:r>
              <a:rPr lang="en-US" dirty="0" smtClean="0">
                <a:latin typeface="Monaco"/>
                <a:cs typeface="Monaco"/>
              </a:rPr>
              <a:t>c = a / b</a:t>
            </a:r>
          </a:p>
          <a:p>
            <a:r>
              <a:rPr lang="en-US" dirty="0" smtClean="0">
                <a:latin typeface="Monaco"/>
                <a:cs typeface="Monaco"/>
              </a:rPr>
              <a:t>print c</a:t>
            </a:r>
          </a:p>
          <a:p>
            <a:r>
              <a:rPr lang="en-US" dirty="0">
                <a:latin typeface="Monaco"/>
                <a:cs typeface="Monaco"/>
              </a:rPr>
              <a:t> </a:t>
            </a:r>
            <a:r>
              <a:rPr lang="en-US" dirty="0" smtClean="0">
                <a:latin typeface="Monaco"/>
                <a:cs typeface="Monaco"/>
              </a:rPr>
              <a:t> </a:t>
            </a:r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0.714285714</a:t>
            </a:r>
          </a:p>
        </p:txBody>
      </p:sp>
      <p:sp>
        <p:nvSpPr>
          <p:cNvPr id="6" name="Rectangle 5"/>
          <p:cNvSpPr/>
          <p:nvPr/>
        </p:nvSpPr>
        <p:spPr>
          <a:xfrm>
            <a:off x="2506512" y="4869695"/>
            <a:ext cx="191142" cy="173592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2064" y="4215168"/>
            <a:ext cx="7620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The solution is to make one of the variables a float</a:t>
            </a:r>
          </a:p>
        </p:txBody>
      </p:sp>
    </p:spTree>
    <p:extLst>
      <p:ext uri="{BB962C8B-B14F-4D97-AF65-F5344CB8AC3E}">
        <p14:creationId xmlns:p14="http://schemas.microsoft.com/office/powerpoint/2010/main" val="335227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you will gain from this course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 smtClean="0"/>
              <a:t>You will NOT learn Python (in just 4 afternoons)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The idea is to give you the </a:t>
            </a:r>
            <a:r>
              <a:rPr lang="en-US" sz="2400" i="1" dirty="0" smtClean="0"/>
              <a:t>resources</a:t>
            </a:r>
            <a:r>
              <a:rPr lang="en-US" sz="2400" dirty="0" smtClean="0"/>
              <a:t> and the </a:t>
            </a:r>
            <a:r>
              <a:rPr lang="en-US" sz="2400" i="1" dirty="0" smtClean="0"/>
              <a:t>skills</a:t>
            </a:r>
            <a:r>
              <a:rPr lang="en-US" sz="2400" dirty="0" smtClean="0"/>
              <a:t> to continue learning and applying these concepts on your own</a:t>
            </a:r>
          </a:p>
          <a:p>
            <a:pPr marL="342900" indent="-342900">
              <a:buFont typeface="Arial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5030156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follow the input types!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2064" y="1788071"/>
            <a:ext cx="651404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Dividing two integers results in an </a:t>
            </a:r>
            <a:r>
              <a:rPr lang="en-US" i="1" dirty="0" smtClean="0">
                <a:latin typeface="Monaco"/>
                <a:cs typeface="Monaco"/>
              </a:rPr>
              <a:t>integer</a:t>
            </a:r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a = 5</a:t>
            </a:r>
          </a:p>
          <a:p>
            <a:r>
              <a:rPr lang="en-US" dirty="0" smtClean="0">
                <a:latin typeface="Monaco"/>
                <a:cs typeface="Monaco"/>
              </a:rPr>
              <a:t>b = 7</a:t>
            </a:r>
          </a:p>
          <a:p>
            <a:r>
              <a:rPr lang="en-US" dirty="0" smtClean="0">
                <a:latin typeface="Monaco"/>
                <a:cs typeface="Monaco"/>
              </a:rPr>
              <a:t>c = a / b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Use print statements to see output</a:t>
            </a:r>
          </a:p>
          <a:p>
            <a:r>
              <a:rPr lang="en-US" dirty="0" smtClean="0">
                <a:latin typeface="Monaco"/>
                <a:cs typeface="Monaco"/>
              </a:rPr>
              <a:t>print c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36059" y="4705989"/>
            <a:ext cx="210373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a = 5.</a:t>
            </a:r>
          </a:p>
          <a:p>
            <a:r>
              <a:rPr lang="en-US" dirty="0" smtClean="0">
                <a:latin typeface="Monaco"/>
                <a:cs typeface="Monaco"/>
              </a:rPr>
              <a:t>b = 7</a:t>
            </a:r>
          </a:p>
          <a:p>
            <a:r>
              <a:rPr lang="en-US" dirty="0" smtClean="0">
                <a:latin typeface="Monaco"/>
                <a:cs typeface="Monaco"/>
              </a:rPr>
              <a:t>c = a / b</a:t>
            </a:r>
          </a:p>
          <a:p>
            <a:r>
              <a:rPr lang="en-US" dirty="0" smtClean="0">
                <a:latin typeface="Monaco"/>
                <a:cs typeface="Monaco"/>
              </a:rPr>
              <a:t>print c</a:t>
            </a:r>
          </a:p>
          <a:p>
            <a:r>
              <a:rPr lang="en-US" dirty="0">
                <a:latin typeface="Monaco"/>
                <a:cs typeface="Monaco"/>
              </a:rPr>
              <a:t> </a:t>
            </a:r>
            <a:r>
              <a:rPr lang="en-US" dirty="0" smtClean="0">
                <a:latin typeface="Monaco"/>
                <a:cs typeface="Monaco"/>
              </a:rPr>
              <a:t> </a:t>
            </a:r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0.714285714</a:t>
            </a:r>
          </a:p>
        </p:txBody>
      </p:sp>
      <p:sp>
        <p:nvSpPr>
          <p:cNvPr id="6" name="Rectangle 5"/>
          <p:cNvSpPr/>
          <p:nvPr/>
        </p:nvSpPr>
        <p:spPr>
          <a:xfrm>
            <a:off x="2506512" y="4869695"/>
            <a:ext cx="191142" cy="173592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2064" y="4215168"/>
            <a:ext cx="7620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The solution is to make one of the variables a float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32374" y="4705989"/>
            <a:ext cx="27890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a = 5</a:t>
            </a:r>
          </a:p>
          <a:p>
            <a:r>
              <a:rPr lang="en-US" dirty="0" smtClean="0">
                <a:latin typeface="Monaco"/>
                <a:cs typeface="Monaco"/>
              </a:rPr>
              <a:t>b = 7</a:t>
            </a:r>
          </a:p>
          <a:p>
            <a:r>
              <a:rPr lang="en-US" dirty="0" smtClean="0">
                <a:latin typeface="Monaco"/>
                <a:cs typeface="Monaco"/>
              </a:rPr>
              <a:t>c = a / 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float(</a:t>
            </a:r>
            <a:r>
              <a:rPr lang="en-US" dirty="0" smtClean="0">
                <a:latin typeface="Monaco"/>
                <a:cs typeface="Monaco"/>
              </a:rPr>
              <a:t>b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)</a:t>
            </a:r>
          </a:p>
          <a:p>
            <a:r>
              <a:rPr lang="en-US" dirty="0" smtClean="0">
                <a:latin typeface="Monaco"/>
                <a:cs typeface="Monaco"/>
              </a:rPr>
              <a:t>print c</a:t>
            </a:r>
          </a:p>
          <a:p>
            <a:r>
              <a:rPr lang="en-US" dirty="0">
                <a:latin typeface="Monaco"/>
                <a:cs typeface="Monaco"/>
              </a:rPr>
              <a:t> </a:t>
            </a:r>
            <a:r>
              <a:rPr lang="en-US" dirty="0" smtClean="0">
                <a:latin typeface="Monaco"/>
                <a:cs typeface="Monaco"/>
              </a:rPr>
              <a:t> </a:t>
            </a:r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0.714285714</a:t>
            </a:r>
          </a:p>
        </p:txBody>
      </p:sp>
    </p:spTree>
    <p:extLst>
      <p:ext uri="{BB962C8B-B14F-4D97-AF65-F5344CB8AC3E}">
        <p14:creationId xmlns:p14="http://schemas.microsoft.com/office/powerpoint/2010/main" val="33522780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Modifying the value in place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Mathematical symbols followed by an equals sign will change the variable value </a:t>
            </a:r>
            <a:r>
              <a:rPr lang="en-US" i="1" dirty="0" smtClean="0"/>
              <a:t>in place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0677550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Modifying the value in place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/>
              <a:t>Mathematical symbols followed by an equals sign will change the variable value </a:t>
            </a:r>
            <a:r>
              <a:rPr lang="en-US" i="1" dirty="0"/>
              <a:t>in place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+=, -=, *=, /=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6590167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Modifying the value in place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/>
              <a:t>Mathematical symbols followed by an equals sign will change the variable value </a:t>
            </a:r>
            <a:r>
              <a:rPr lang="en-US" i="1" dirty="0"/>
              <a:t>in place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761193" y="3043329"/>
            <a:ext cx="274040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rgbClr val="A6A6A6"/>
              </a:solidFill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# </a:t>
            </a:r>
            <a:r>
              <a:rPr lang="en-US" dirty="0" smtClean="0">
                <a:latin typeface="Monaco"/>
                <a:cs typeface="Monaco"/>
              </a:rPr>
              <a:t>Multiply by 8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b </a:t>
            </a:r>
            <a:r>
              <a:rPr lang="en-US" dirty="0">
                <a:latin typeface="Monaco"/>
                <a:cs typeface="Monaco"/>
              </a:rPr>
              <a:t>= </a:t>
            </a:r>
            <a:r>
              <a:rPr lang="en-US" dirty="0" smtClean="0">
                <a:latin typeface="Monaco"/>
                <a:cs typeface="Monaco"/>
              </a:rPr>
              <a:t>2.5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b *= 8</a:t>
            </a:r>
          </a:p>
          <a:p>
            <a:r>
              <a:rPr lang="en-US" dirty="0" smtClean="0">
                <a:latin typeface="Monaco"/>
                <a:cs typeface="Monaco"/>
              </a:rPr>
              <a:t>print b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20.0</a:t>
            </a:r>
            <a:endParaRPr lang="en-US" dirty="0">
              <a:solidFill>
                <a:srgbClr val="A6A6A6"/>
              </a:solidFill>
              <a:latin typeface="Monaco"/>
              <a:cs typeface="Monaco"/>
            </a:endParaRPr>
          </a:p>
          <a:p>
            <a:endParaRPr lang="en-US" dirty="0" smtClean="0">
              <a:solidFill>
                <a:srgbClr val="A6A6A6"/>
              </a:solidFill>
              <a:latin typeface="Monaco"/>
              <a:cs typeface="Monaco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35040" y="3307373"/>
            <a:ext cx="2401018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naco"/>
                <a:cs typeface="Monaco"/>
              </a:rPr>
              <a:t># Increment by 5</a:t>
            </a:r>
          </a:p>
          <a:p>
            <a:r>
              <a:rPr lang="en-US" dirty="0">
                <a:latin typeface="Monaco"/>
                <a:cs typeface="Monaco"/>
              </a:rPr>
              <a:t>a = 77</a:t>
            </a:r>
          </a:p>
          <a:p>
            <a:r>
              <a:rPr lang="en-US" dirty="0">
                <a:latin typeface="Monaco"/>
                <a:cs typeface="Monaco"/>
              </a:rPr>
              <a:t>a += 5</a:t>
            </a:r>
          </a:p>
          <a:p>
            <a:r>
              <a:rPr lang="en-US" dirty="0">
                <a:latin typeface="Monaco"/>
                <a:cs typeface="Monaco"/>
              </a:rPr>
              <a:t>print a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>
                <a:solidFill>
                  <a:srgbClr val="A6A6A6"/>
                </a:solidFill>
                <a:latin typeface="Monaco"/>
                <a:cs typeface="Monaco"/>
              </a:rPr>
              <a:t>83</a:t>
            </a:r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876049" y="3937783"/>
            <a:ext cx="316866" cy="255818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116804" y="3937783"/>
            <a:ext cx="316866" cy="255818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78168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Lists are defined with brackets: </a:t>
            </a:r>
            <a:r>
              <a:rPr lang="en-US" dirty="0" smtClean="0">
                <a:latin typeface="Monaco"/>
                <a:cs typeface="Monaco"/>
              </a:rPr>
              <a:t>[]</a:t>
            </a:r>
          </a:p>
          <a:p>
            <a:endParaRPr lang="en-US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52790092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Lists are defined with brackets: </a:t>
            </a:r>
            <a:r>
              <a:rPr lang="en-US" dirty="0" smtClean="0">
                <a:latin typeface="Monaco"/>
                <a:cs typeface="Monaco"/>
              </a:rPr>
              <a:t>[]</a:t>
            </a:r>
          </a:p>
          <a:p>
            <a:endParaRPr lang="en-US" dirty="0" smtClean="0">
              <a:latin typeface="Monaco"/>
              <a:cs typeface="Monaco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2063" y="2372800"/>
            <a:ext cx="729070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a list</a:t>
            </a:r>
          </a:p>
          <a:p>
            <a:r>
              <a:rPr lang="en-US" dirty="0" smtClean="0">
                <a:latin typeface="Monaco"/>
                <a:cs typeface="Monaco"/>
              </a:rPr>
              <a:t>a = [1, 3, 5, 7, 9]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Define another list</a:t>
            </a:r>
          </a:p>
          <a:p>
            <a:r>
              <a:rPr lang="en-US" dirty="0" smtClean="0">
                <a:latin typeface="Monaco"/>
                <a:cs typeface="Monaco"/>
              </a:rPr>
              <a:t>b = [1, 3.1, -5, 7, 9.001]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Define another list with *strings* (stay tuned!)</a:t>
            </a:r>
          </a:p>
          <a:p>
            <a:r>
              <a:rPr lang="en-US" dirty="0" smtClean="0">
                <a:latin typeface="Monaco"/>
                <a:cs typeface="Monaco"/>
              </a:rPr>
              <a:t>c </a:t>
            </a:r>
            <a:r>
              <a:rPr lang="en-US" dirty="0">
                <a:latin typeface="Monaco"/>
                <a:cs typeface="Monaco"/>
              </a:rPr>
              <a:t>= [1, 3.1, -5, 7, </a:t>
            </a:r>
            <a:r>
              <a:rPr lang="en-US" dirty="0" smtClean="0">
                <a:latin typeface="Monaco"/>
                <a:cs typeface="Monaco"/>
              </a:rPr>
              <a:t>9.001, "</a:t>
            </a:r>
            <a:r>
              <a:rPr lang="en-US" dirty="0" err="1" smtClean="0">
                <a:latin typeface="Monaco"/>
                <a:cs typeface="Monaco"/>
              </a:rPr>
              <a:t>woah</a:t>
            </a:r>
            <a:r>
              <a:rPr lang="en-US" dirty="0" smtClean="0">
                <a:latin typeface="Monaco"/>
                <a:cs typeface="Monaco"/>
              </a:rPr>
              <a:t>", "dude"]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Define another </a:t>
            </a:r>
            <a:r>
              <a:rPr lang="en-US" dirty="0" err="1" smtClean="0">
                <a:latin typeface="Monaco"/>
                <a:cs typeface="Monaco"/>
              </a:rPr>
              <a:t>list..of</a:t>
            </a:r>
            <a:r>
              <a:rPr lang="en-US" dirty="0" smtClean="0">
                <a:latin typeface="Monaco"/>
                <a:cs typeface="Monaco"/>
              </a:rPr>
              <a:t> lists!</a:t>
            </a:r>
          </a:p>
          <a:p>
            <a:r>
              <a:rPr lang="en-US" dirty="0" smtClean="0">
                <a:latin typeface="Monaco"/>
                <a:cs typeface="Monaco"/>
              </a:rPr>
              <a:t>d = [ [1, 2, 3], [11, 22, 33], [7.55, -9] ]</a:t>
            </a:r>
            <a:endParaRPr lang="en-US" dirty="0">
              <a:latin typeface="Monaco"/>
              <a:cs typeface="Monaco"/>
            </a:endParaRPr>
          </a:p>
          <a:p>
            <a:endParaRPr lang="en-US" dirty="0"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09970746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Lists are defined with brackets: </a:t>
            </a:r>
            <a:r>
              <a:rPr lang="en-US" dirty="0" smtClean="0">
                <a:latin typeface="Monaco"/>
                <a:cs typeface="Monaco"/>
              </a:rPr>
              <a:t>[]</a:t>
            </a:r>
          </a:p>
          <a:p>
            <a:endParaRPr lang="en-US" dirty="0" smtClean="0">
              <a:latin typeface="Monaco"/>
              <a:cs typeface="Monaco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2063" y="2372800"/>
            <a:ext cx="729070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a list</a:t>
            </a:r>
          </a:p>
          <a:p>
            <a:r>
              <a:rPr lang="en-US" dirty="0" smtClean="0">
                <a:latin typeface="Monaco"/>
                <a:cs typeface="Monaco"/>
              </a:rPr>
              <a:t>a = [1, 3, 5, 7, 9]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Define another list</a:t>
            </a:r>
          </a:p>
          <a:p>
            <a:r>
              <a:rPr lang="en-US" dirty="0" smtClean="0">
                <a:latin typeface="Monaco"/>
                <a:cs typeface="Monaco"/>
              </a:rPr>
              <a:t>b = [1, 3.1, -5, 7, 9.001]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Define another list with *strings* (stay tuned!)</a:t>
            </a:r>
          </a:p>
          <a:p>
            <a:r>
              <a:rPr lang="en-US" dirty="0" smtClean="0">
                <a:latin typeface="Monaco"/>
                <a:cs typeface="Monaco"/>
              </a:rPr>
              <a:t>c </a:t>
            </a:r>
            <a:r>
              <a:rPr lang="en-US" dirty="0">
                <a:latin typeface="Monaco"/>
                <a:cs typeface="Monaco"/>
              </a:rPr>
              <a:t>= [1, 3.1, -5, 7, </a:t>
            </a:r>
            <a:r>
              <a:rPr lang="en-US" dirty="0" smtClean="0">
                <a:latin typeface="Monaco"/>
                <a:cs typeface="Monaco"/>
              </a:rPr>
              <a:t>9.001, "</a:t>
            </a:r>
            <a:r>
              <a:rPr lang="en-US" dirty="0" err="1" smtClean="0">
                <a:latin typeface="Monaco"/>
                <a:cs typeface="Monaco"/>
              </a:rPr>
              <a:t>woah</a:t>
            </a:r>
            <a:r>
              <a:rPr lang="en-US" dirty="0" smtClean="0">
                <a:latin typeface="Monaco"/>
                <a:cs typeface="Monaco"/>
              </a:rPr>
              <a:t>", "dude"]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Define another </a:t>
            </a:r>
            <a:r>
              <a:rPr lang="en-US" dirty="0" err="1" smtClean="0">
                <a:latin typeface="Monaco"/>
                <a:cs typeface="Monaco"/>
              </a:rPr>
              <a:t>list..of</a:t>
            </a:r>
            <a:r>
              <a:rPr lang="en-US" dirty="0" smtClean="0">
                <a:latin typeface="Monaco"/>
                <a:cs typeface="Monaco"/>
              </a:rPr>
              <a:t> lists!</a:t>
            </a:r>
          </a:p>
          <a:p>
            <a:r>
              <a:rPr lang="en-US" dirty="0" smtClean="0">
                <a:latin typeface="Monaco"/>
                <a:cs typeface="Monaco"/>
              </a:rPr>
              <a:t>d = [ [1, 2, 3], [11, 22, 33], [7.55, -9] ]</a:t>
            </a:r>
            <a:endParaRPr lang="en-US" dirty="0">
              <a:latin typeface="Monaco"/>
              <a:cs typeface="Monaco"/>
            </a:endParaRPr>
          </a:p>
          <a:p>
            <a:endParaRPr lang="en-US" dirty="0"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76111" y="5739425"/>
            <a:ext cx="6900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DC5924"/>
                </a:solidFill>
              </a:rPr>
              <a:t>What do you notice about the variable types inside these lists?</a:t>
            </a:r>
            <a:endParaRPr lang="en-US" dirty="0">
              <a:solidFill>
                <a:srgbClr val="DC592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057194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indexing in python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8" y="1815481"/>
            <a:ext cx="78941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aco"/>
                <a:cs typeface="Monaco"/>
              </a:rPr>
              <a:t>d</a:t>
            </a:r>
            <a:r>
              <a:rPr lang="en-US" dirty="0" smtClean="0">
                <a:latin typeface="Monaco"/>
                <a:cs typeface="Monaco"/>
              </a:rPr>
              <a:t> = [1, 3, 5, 7, 9, 11, 13]</a:t>
            </a:r>
          </a:p>
          <a:p>
            <a:r>
              <a:rPr lang="en-US" b="1" dirty="0">
                <a:solidFill>
                  <a:schemeClr val="accent2"/>
                </a:solidFill>
                <a:latin typeface="Monaco"/>
                <a:cs typeface="Monaco"/>
              </a:rPr>
              <a:t> </a:t>
            </a:r>
            <a:r>
              <a:rPr lang="en-US" b="1" dirty="0" smtClean="0">
                <a:solidFill>
                  <a:schemeClr val="accent2"/>
                </a:solidFill>
                <a:latin typeface="Monaco"/>
                <a:cs typeface="Monaco"/>
              </a:rPr>
              <a:t>    0  1  2  3  4  5   6    </a:t>
            </a:r>
            <a:r>
              <a:rPr lang="en-US" b="1" dirty="0" smtClean="0">
                <a:solidFill>
                  <a:schemeClr val="accent2"/>
                </a:solidFill>
                <a:latin typeface="Monaco"/>
                <a:cs typeface="Monaco"/>
                <a:sym typeface="Wingdings"/>
              </a:rPr>
              <a:t> Indexing starts from 0!</a:t>
            </a:r>
            <a:endParaRPr lang="en-US" dirty="0" smtClean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16558566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indexing in python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8" y="1815481"/>
            <a:ext cx="7894154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aco"/>
                <a:cs typeface="Monaco"/>
              </a:rPr>
              <a:t>d</a:t>
            </a:r>
            <a:r>
              <a:rPr lang="en-US" dirty="0" smtClean="0">
                <a:latin typeface="Monaco"/>
                <a:cs typeface="Monaco"/>
              </a:rPr>
              <a:t> = [1, 3, 5, 7, 9, 11, 13]</a:t>
            </a:r>
          </a:p>
          <a:p>
            <a:r>
              <a:rPr lang="en-US" b="1" dirty="0">
                <a:solidFill>
                  <a:schemeClr val="accent2"/>
                </a:solidFill>
                <a:latin typeface="Monaco"/>
                <a:cs typeface="Monaco"/>
              </a:rPr>
              <a:t> </a:t>
            </a:r>
            <a:r>
              <a:rPr lang="en-US" b="1" dirty="0" smtClean="0">
                <a:solidFill>
                  <a:schemeClr val="accent2"/>
                </a:solidFill>
                <a:latin typeface="Monaco"/>
                <a:cs typeface="Monaco"/>
              </a:rPr>
              <a:t>    </a:t>
            </a:r>
            <a:r>
              <a:rPr lang="en-US" b="1" dirty="0" smtClean="0">
                <a:solidFill>
                  <a:schemeClr val="accent5"/>
                </a:solidFill>
                <a:latin typeface="Monaco"/>
                <a:cs typeface="Monaco"/>
              </a:rPr>
              <a:t>0  1  2  3  4  5   6    </a:t>
            </a:r>
            <a:r>
              <a:rPr lang="en-US" b="1" dirty="0" smtClean="0">
                <a:solidFill>
                  <a:schemeClr val="accent5"/>
                </a:solidFill>
                <a:latin typeface="Monaco"/>
                <a:cs typeface="Monaco"/>
                <a:sym typeface="Wingdings"/>
              </a:rPr>
              <a:t> Indexing starts from 0!</a:t>
            </a:r>
            <a:endParaRPr lang="en-US" b="1" dirty="0" smtClean="0">
              <a:solidFill>
                <a:schemeClr val="accent5"/>
              </a:solidFill>
              <a:latin typeface="Monaco"/>
              <a:cs typeface="Monaco"/>
            </a:endParaRPr>
          </a:p>
          <a:p>
            <a:endParaRPr lang="en-US" dirty="0" smtClean="0">
              <a:solidFill>
                <a:srgbClr val="000000"/>
              </a:solidFill>
              <a:latin typeface="Monaco"/>
              <a:cs typeface="Monaco"/>
            </a:endParaRPr>
          </a:p>
          <a:p>
            <a:endParaRPr lang="en-US" dirty="0" smtClean="0">
              <a:solidFill>
                <a:srgbClr val="000000"/>
              </a:solidFill>
              <a:latin typeface="Monaco"/>
              <a:cs typeface="Monaco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# Index the </a:t>
            </a:r>
            <a:r>
              <a:rPr lang="en-US" i="1" dirty="0" smtClean="0">
                <a:solidFill>
                  <a:srgbClr val="000000"/>
                </a:solidFill>
                <a:latin typeface="Monaco"/>
                <a:cs typeface="Monaco"/>
              </a:rPr>
              <a:t>second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 entry in d using brackets []</a:t>
            </a:r>
            <a:endParaRPr lang="en-US" dirty="0">
              <a:solidFill>
                <a:srgbClr val="000000"/>
              </a:solidFill>
              <a:latin typeface="Monaco"/>
              <a:cs typeface="Monaco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print d[1]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3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endParaRPr lang="en-US" dirty="0" smtClean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16558566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indexing in python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8" y="1815481"/>
            <a:ext cx="789415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aco"/>
                <a:cs typeface="Monaco"/>
              </a:rPr>
              <a:t>d</a:t>
            </a:r>
            <a:r>
              <a:rPr lang="en-US" dirty="0" smtClean="0">
                <a:latin typeface="Monaco"/>
                <a:cs typeface="Monaco"/>
              </a:rPr>
              <a:t> = [1, 3, 5, 7, 9, 11, 13]</a:t>
            </a:r>
          </a:p>
          <a:p>
            <a:r>
              <a:rPr lang="en-US" b="1" dirty="0">
                <a:solidFill>
                  <a:schemeClr val="accent2"/>
                </a:solidFill>
                <a:latin typeface="Monaco"/>
                <a:cs typeface="Monaco"/>
              </a:rPr>
              <a:t> </a:t>
            </a:r>
            <a:r>
              <a:rPr lang="en-US" b="1" dirty="0" smtClean="0">
                <a:solidFill>
                  <a:schemeClr val="accent2"/>
                </a:solidFill>
                <a:latin typeface="Monaco"/>
                <a:cs typeface="Monaco"/>
              </a:rPr>
              <a:t>    0  1  2  3  4  5   6    </a:t>
            </a:r>
            <a:r>
              <a:rPr lang="en-US" b="1" dirty="0" smtClean="0">
                <a:solidFill>
                  <a:schemeClr val="accent2"/>
                </a:solidFill>
                <a:latin typeface="Monaco"/>
                <a:cs typeface="Monaco"/>
                <a:sym typeface="Wingdings"/>
              </a:rPr>
              <a:t> Indexing starts from 0!</a:t>
            </a:r>
            <a:endParaRPr lang="en-US" b="1" dirty="0" smtClean="0">
              <a:solidFill>
                <a:schemeClr val="accent2"/>
              </a:solidFill>
              <a:latin typeface="Monaco"/>
              <a:cs typeface="Monaco"/>
            </a:endParaRPr>
          </a:p>
          <a:p>
            <a:endParaRPr lang="en-US" dirty="0" smtClean="0">
              <a:solidFill>
                <a:srgbClr val="000000"/>
              </a:solidFill>
              <a:latin typeface="Monaco"/>
              <a:cs typeface="Monaco"/>
            </a:endParaRPr>
          </a:p>
          <a:p>
            <a:endParaRPr lang="en-US" dirty="0" smtClean="0">
              <a:solidFill>
                <a:srgbClr val="000000"/>
              </a:solidFill>
              <a:latin typeface="Monaco"/>
              <a:cs typeface="Monaco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# Index the </a:t>
            </a:r>
            <a:r>
              <a:rPr lang="en-US" i="1" dirty="0" smtClean="0">
                <a:solidFill>
                  <a:srgbClr val="000000"/>
                </a:solidFill>
                <a:latin typeface="Monaco"/>
                <a:cs typeface="Monaco"/>
              </a:rPr>
              <a:t>second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 entry in d using brackets []</a:t>
            </a:r>
            <a:endParaRPr lang="en-US" dirty="0">
              <a:solidFill>
                <a:srgbClr val="000000"/>
              </a:solidFill>
              <a:latin typeface="Monaco"/>
              <a:cs typeface="Monaco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print d[1]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3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Index a </a:t>
            </a:r>
            <a:r>
              <a:rPr lang="en-US" i="1" dirty="0" smtClean="0">
                <a:latin typeface="Monaco"/>
                <a:cs typeface="Monaco"/>
              </a:rPr>
              <a:t>slice</a:t>
            </a:r>
            <a:r>
              <a:rPr lang="en-US" dirty="0" smtClean="0">
                <a:latin typeface="Monaco"/>
                <a:cs typeface="Monaco"/>
              </a:rPr>
              <a:t> of the list with [x:y]</a:t>
            </a:r>
          </a:p>
          <a:p>
            <a:r>
              <a:rPr lang="en-US" dirty="0" smtClean="0">
                <a:latin typeface="Monaco"/>
                <a:cs typeface="Monaco"/>
              </a:rPr>
              <a:t>print d[1:4]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 [3, 5, 7]</a:t>
            </a:r>
          </a:p>
          <a:p>
            <a:endParaRPr lang="en-US" dirty="0" smtClean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542718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you will gain from this course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 smtClean="0"/>
              <a:t>You will NOT learn Python (in just 4 afternoons)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The idea is to give you the </a:t>
            </a:r>
            <a:r>
              <a:rPr lang="en-US" sz="2400" i="1" dirty="0" smtClean="0"/>
              <a:t>resources</a:t>
            </a:r>
            <a:r>
              <a:rPr lang="en-US" sz="2400" dirty="0" smtClean="0"/>
              <a:t> and the </a:t>
            </a:r>
            <a:r>
              <a:rPr lang="en-US" sz="2400" i="1" dirty="0" smtClean="0"/>
              <a:t>skills</a:t>
            </a:r>
            <a:r>
              <a:rPr lang="en-US" sz="2400" dirty="0" smtClean="0"/>
              <a:t> to continue learning and applying these concepts on your own</a:t>
            </a:r>
          </a:p>
          <a:p>
            <a:pPr marL="342900" indent="-342900">
              <a:buFont typeface="Arial"/>
              <a:buChar char="•"/>
            </a:pPr>
            <a:endParaRPr lang="en-US" sz="2400" dirty="0"/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…Ok, you’ll learn some Python </a:t>
            </a:r>
            <a:r>
              <a:rPr lang="en-US" sz="2400" dirty="0" smtClean="0">
                <a:sym typeface="Wingdings"/>
              </a:rPr>
              <a:t>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18079395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indexing in python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8" y="1815481"/>
            <a:ext cx="789415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aco"/>
                <a:cs typeface="Monaco"/>
              </a:rPr>
              <a:t>d</a:t>
            </a:r>
            <a:r>
              <a:rPr lang="en-US" dirty="0" smtClean="0">
                <a:latin typeface="Monaco"/>
                <a:cs typeface="Monaco"/>
              </a:rPr>
              <a:t> = [1, 3, 5, 7, 9, 11, 13]</a:t>
            </a:r>
          </a:p>
          <a:p>
            <a:r>
              <a:rPr lang="en-US" b="1" dirty="0">
                <a:solidFill>
                  <a:schemeClr val="accent2"/>
                </a:solidFill>
                <a:latin typeface="Monaco"/>
                <a:cs typeface="Monaco"/>
              </a:rPr>
              <a:t> </a:t>
            </a:r>
            <a:r>
              <a:rPr lang="en-US" b="1" dirty="0" smtClean="0">
                <a:solidFill>
                  <a:schemeClr val="accent2"/>
                </a:solidFill>
                <a:latin typeface="Monaco"/>
                <a:cs typeface="Monaco"/>
              </a:rPr>
              <a:t>    0  1  2  3  4  5   6    </a:t>
            </a:r>
            <a:r>
              <a:rPr lang="en-US" b="1" dirty="0" smtClean="0">
                <a:solidFill>
                  <a:schemeClr val="accent2"/>
                </a:solidFill>
                <a:latin typeface="Monaco"/>
                <a:cs typeface="Monaco"/>
                <a:sym typeface="Wingdings"/>
              </a:rPr>
              <a:t> Indexing starts from 0!</a:t>
            </a:r>
            <a:endParaRPr lang="en-US" b="1" dirty="0" smtClean="0">
              <a:solidFill>
                <a:schemeClr val="accent2"/>
              </a:solidFill>
              <a:latin typeface="Monaco"/>
              <a:cs typeface="Monaco"/>
            </a:endParaRPr>
          </a:p>
          <a:p>
            <a:endParaRPr lang="en-US" dirty="0" smtClean="0">
              <a:solidFill>
                <a:srgbClr val="000000"/>
              </a:solidFill>
              <a:latin typeface="Monaco"/>
              <a:cs typeface="Monaco"/>
            </a:endParaRPr>
          </a:p>
          <a:p>
            <a:endParaRPr lang="en-US" dirty="0" smtClean="0">
              <a:solidFill>
                <a:srgbClr val="000000"/>
              </a:solidFill>
              <a:latin typeface="Monaco"/>
              <a:cs typeface="Monaco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# Index the </a:t>
            </a:r>
            <a:r>
              <a:rPr lang="en-US" i="1" dirty="0" smtClean="0">
                <a:solidFill>
                  <a:srgbClr val="000000"/>
                </a:solidFill>
                <a:latin typeface="Monaco"/>
                <a:cs typeface="Monaco"/>
              </a:rPr>
              <a:t>second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 entry in d using brackets []</a:t>
            </a:r>
            <a:endParaRPr lang="en-US" dirty="0">
              <a:solidFill>
                <a:srgbClr val="000000"/>
              </a:solidFill>
              <a:latin typeface="Monaco"/>
              <a:cs typeface="Monaco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print d[1]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3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Index a </a:t>
            </a:r>
            <a:r>
              <a:rPr lang="en-US" i="1" dirty="0" smtClean="0">
                <a:latin typeface="Monaco"/>
                <a:cs typeface="Monaco"/>
              </a:rPr>
              <a:t>slice</a:t>
            </a:r>
            <a:r>
              <a:rPr lang="en-US" dirty="0" smtClean="0">
                <a:latin typeface="Monaco"/>
                <a:cs typeface="Monaco"/>
              </a:rPr>
              <a:t> of the list with [x:y]</a:t>
            </a:r>
          </a:p>
          <a:p>
            <a:r>
              <a:rPr lang="en-US" dirty="0" smtClean="0">
                <a:latin typeface="Monaco"/>
                <a:cs typeface="Monaco"/>
              </a:rPr>
              <a:t>print d[1:4]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 [3, 5, 7]</a:t>
            </a:r>
          </a:p>
          <a:p>
            <a:endParaRPr lang="en-US" dirty="0" smtClean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21345" y="4586465"/>
            <a:ext cx="4504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DC5924"/>
                </a:solidFill>
              </a:rPr>
              <a:t>In 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[x:y]</a:t>
            </a:r>
            <a:r>
              <a:rPr lang="en-US" dirty="0" smtClean="0">
                <a:solidFill>
                  <a:srgbClr val="DC5924"/>
                </a:solidFill>
              </a:rPr>
              <a:t>,  x is </a:t>
            </a:r>
            <a:r>
              <a:rPr lang="en-US" u="sng" dirty="0" smtClean="0">
                <a:solidFill>
                  <a:srgbClr val="DC5924"/>
                </a:solidFill>
              </a:rPr>
              <a:t>inclusive</a:t>
            </a:r>
            <a:r>
              <a:rPr lang="en-US" dirty="0" smtClean="0">
                <a:solidFill>
                  <a:srgbClr val="DC5924"/>
                </a:solidFill>
              </a:rPr>
              <a:t> and y is </a:t>
            </a:r>
            <a:r>
              <a:rPr lang="en-US" u="sng" dirty="0" smtClean="0">
                <a:solidFill>
                  <a:srgbClr val="DC5924"/>
                </a:solidFill>
              </a:rPr>
              <a:t>exclusive</a:t>
            </a:r>
            <a:endParaRPr lang="en-US" u="sng" dirty="0">
              <a:solidFill>
                <a:srgbClr val="DC592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87061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indexing in python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8" y="1815481"/>
            <a:ext cx="789415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aco"/>
                <a:cs typeface="Monaco"/>
              </a:rPr>
              <a:t>d</a:t>
            </a:r>
            <a:r>
              <a:rPr lang="en-US" dirty="0" smtClean="0">
                <a:latin typeface="Monaco"/>
                <a:cs typeface="Monaco"/>
              </a:rPr>
              <a:t> = [1, 3, 5, 7, 9, 11, 13]</a:t>
            </a:r>
          </a:p>
          <a:p>
            <a:r>
              <a:rPr lang="en-US" b="1" dirty="0">
                <a:solidFill>
                  <a:schemeClr val="accent2"/>
                </a:solidFill>
                <a:latin typeface="Monaco"/>
                <a:cs typeface="Monaco"/>
              </a:rPr>
              <a:t> </a:t>
            </a:r>
            <a:r>
              <a:rPr lang="en-US" b="1" dirty="0" smtClean="0">
                <a:solidFill>
                  <a:schemeClr val="accent2"/>
                </a:solidFill>
                <a:latin typeface="Monaco"/>
                <a:cs typeface="Monaco"/>
              </a:rPr>
              <a:t>    0  1  2  3  4  5   6    </a:t>
            </a:r>
            <a:r>
              <a:rPr lang="en-US" b="1" dirty="0" smtClean="0">
                <a:solidFill>
                  <a:schemeClr val="accent2"/>
                </a:solidFill>
                <a:latin typeface="Monaco"/>
                <a:cs typeface="Monaco"/>
                <a:sym typeface="Wingdings"/>
              </a:rPr>
              <a:t> Indexing starts from 0!</a:t>
            </a:r>
            <a:endParaRPr lang="en-US" b="1" dirty="0" smtClean="0">
              <a:solidFill>
                <a:schemeClr val="accent2"/>
              </a:solidFill>
              <a:latin typeface="Monaco"/>
              <a:cs typeface="Monaco"/>
            </a:endParaRPr>
          </a:p>
          <a:p>
            <a:endParaRPr lang="en-US" dirty="0" smtClean="0">
              <a:solidFill>
                <a:srgbClr val="000000"/>
              </a:solidFill>
              <a:latin typeface="Monaco"/>
              <a:cs typeface="Monaco"/>
            </a:endParaRPr>
          </a:p>
          <a:p>
            <a:endParaRPr lang="en-US" dirty="0" smtClean="0">
              <a:solidFill>
                <a:srgbClr val="000000"/>
              </a:solidFill>
              <a:latin typeface="Monaco"/>
              <a:cs typeface="Monaco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# Index the </a:t>
            </a:r>
            <a:r>
              <a:rPr lang="en-US" i="1" dirty="0" smtClean="0">
                <a:solidFill>
                  <a:srgbClr val="000000"/>
                </a:solidFill>
                <a:latin typeface="Monaco"/>
                <a:cs typeface="Monaco"/>
              </a:rPr>
              <a:t>second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 entry in d using brackets []</a:t>
            </a:r>
            <a:endParaRPr lang="en-US" dirty="0">
              <a:solidFill>
                <a:srgbClr val="000000"/>
              </a:solidFill>
              <a:latin typeface="Monaco"/>
              <a:cs typeface="Monaco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print d[1]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3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Index a </a:t>
            </a:r>
            <a:r>
              <a:rPr lang="en-US" i="1" dirty="0" smtClean="0">
                <a:latin typeface="Monaco"/>
                <a:cs typeface="Monaco"/>
              </a:rPr>
              <a:t>slice</a:t>
            </a:r>
            <a:r>
              <a:rPr lang="en-US" dirty="0" smtClean="0">
                <a:latin typeface="Monaco"/>
                <a:cs typeface="Monaco"/>
              </a:rPr>
              <a:t> of the list with [x:y]</a:t>
            </a:r>
          </a:p>
          <a:p>
            <a:r>
              <a:rPr lang="en-US" dirty="0" smtClean="0">
                <a:latin typeface="Monaco"/>
                <a:cs typeface="Monaco"/>
              </a:rPr>
              <a:t>print d[1:4]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 [3, 5, 7]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x and y defaults are 0 and "last index"</a:t>
            </a:r>
          </a:p>
          <a:p>
            <a:endParaRPr lang="en-US" dirty="0" smtClean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21345" y="4586465"/>
            <a:ext cx="4504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DC5924"/>
                </a:solidFill>
              </a:rPr>
              <a:t>In 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[x:y]</a:t>
            </a:r>
            <a:r>
              <a:rPr lang="en-US" dirty="0" smtClean="0">
                <a:solidFill>
                  <a:srgbClr val="DC5924"/>
                </a:solidFill>
              </a:rPr>
              <a:t>,  x is </a:t>
            </a:r>
            <a:r>
              <a:rPr lang="en-US" u="sng" dirty="0" smtClean="0">
                <a:solidFill>
                  <a:srgbClr val="DC5924"/>
                </a:solidFill>
              </a:rPr>
              <a:t>inclusive</a:t>
            </a:r>
            <a:r>
              <a:rPr lang="en-US" dirty="0" smtClean="0">
                <a:solidFill>
                  <a:srgbClr val="DC5924"/>
                </a:solidFill>
              </a:rPr>
              <a:t> and y is </a:t>
            </a:r>
            <a:r>
              <a:rPr lang="en-US" u="sng" dirty="0" smtClean="0">
                <a:solidFill>
                  <a:srgbClr val="DC5924"/>
                </a:solidFill>
              </a:rPr>
              <a:t>exclusive</a:t>
            </a:r>
            <a:endParaRPr lang="en-US" u="sng" dirty="0">
              <a:solidFill>
                <a:srgbClr val="DC592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271825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indexing in python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8" y="1815481"/>
            <a:ext cx="7894154" cy="4801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aco"/>
                <a:cs typeface="Monaco"/>
              </a:rPr>
              <a:t>d</a:t>
            </a:r>
            <a:r>
              <a:rPr lang="en-US" dirty="0" smtClean="0">
                <a:latin typeface="Monaco"/>
                <a:cs typeface="Monaco"/>
              </a:rPr>
              <a:t> = [1, 3, 5, 7, 9, 11, 13]</a:t>
            </a:r>
          </a:p>
          <a:p>
            <a:r>
              <a:rPr lang="en-US" b="1" dirty="0">
                <a:solidFill>
                  <a:schemeClr val="accent2"/>
                </a:solidFill>
                <a:latin typeface="Monaco"/>
                <a:cs typeface="Monaco"/>
              </a:rPr>
              <a:t> </a:t>
            </a:r>
            <a:r>
              <a:rPr lang="en-US" b="1" dirty="0" smtClean="0">
                <a:solidFill>
                  <a:schemeClr val="accent2"/>
                </a:solidFill>
                <a:latin typeface="Monaco"/>
                <a:cs typeface="Monaco"/>
              </a:rPr>
              <a:t>    0  1  2  3  4  5   6    </a:t>
            </a:r>
            <a:r>
              <a:rPr lang="en-US" b="1" dirty="0" smtClean="0">
                <a:solidFill>
                  <a:schemeClr val="accent2"/>
                </a:solidFill>
                <a:latin typeface="Monaco"/>
                <a:cs typeface="Monaco"/>
                <a:sym typeface="Wingdings"/>
              </a:rPr>
              <a:t> Indexing starts from 0!</a:t>
            </a:r>
            <a:endParaRPr lang="en-US" b="1" dirty="0" smtClean="0">
              <a:solidFill>
                <a:schemeClr val="accent2"/>
              </a:solidFill>
              <a:latin typeface="Monaco"/>
              <a:cs typeface="Monaco"/>
            </a:endParaRPr>
          </a:p>
          <a:p>
            <a:endParaRPr lang="en-US" dirty="0" smtClean="0">
              <a:solidFill>
                <a:srgbClr val="000000"/>
              </a:solidFill>
              <a:latin typeface="Monaco"/>
              <a:cs typeface="Monaco"/>
            </a:endParaRPr>
          </a:p>
          <a:p>
            <a:endParaRPr lang="en-US" dirty="0" smtClean="0">
              <a:solidFill>
                <a:srgbClr val="000000"/>
              </a:solidFill>
              <a:latin typeface="Monaco"/>
              <a:cs typeface="Monaco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# Index the </a:t>
            </a:r>
            <a:r>
              <a:rPr lang="en-US" i="1" dirty="0" smtClean="0">
                <a:solidFill>
                  <a:srgbClr val="000000"/>
                </a:solidFill>
                <a:latin typeface="Monaco"/>
                <a:cs typeface="Monaco"/>
              </a:rPr>
              <a:t>second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 entry in d using brackets []</a:t>
            </a:r>
            <a:endParaRPr lang="en-US" dirty="0">
              <a:solidFill>
                <a:srgbClr val="000000"/>
              </a:solidFill>
              <a:latin typeface="Monaco"/>
              <a:cs typeface="Monaco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print d[1]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3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Index a </a:t>
            </a:r>
            <a:r>
              <a:rPr lang="en-US" i="1" dirty="0" smtClean="0">
                <a:latin typeface="Monaco"/>
                <a:cs typeface="Monaco"/>
              </a:rPr>
              <a:t>slice</a:t>
            </a:r>
            <a:r>
              <a:rPr lang="en-US" dirty="0" smtClean="0">
                <a:latin typeface="Monaco"/>
                <a:cs typeface="Monaco"/>
              </a:rPr>
              <a:t> of the list with [x:y]</a:t>
            </a:r>
          </a:p>
          <a:p>
            <a:r>
              <a:rPr lang="en-US" dirty="0" smtClean="0">
                <a:latin typeface="Monaco"/>
                <a:cs typeface="Monaco"/>
              </a:rPr>
              <a:t>print d[1:4]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 [3, 5, 7]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x and y defaults are 0 and "last index"</a:t>
            </a:r>
          </a:p>
          <a:p>
            <a:r>
              <a:rPr lang="en-US" dirty="0">
                <a:latin typeface="Monaco"/>
                <a:cs typeface="Monaco"/>
              </a:rPr>
              <a:t>print d</a:t>
            </a:r>
            <a:r>
              <a:rPr lang="en-US" dirty="0" smtClean="0">
                <a:latin typeface="Monaco"/>
                <a:cs typeface="Monaco"/>
              </a:rPr>
              <a:t>[3:]  # assumes go through end of list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[7, 9, 11, 13]</a:t>
            </a:r>
          </a:p>
          <a:p>
            <a:endParaRPr lang="en-US" dirty="0" smtClean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21345" y="4586465"/>
            <a:ext cx="4504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DC5924"/>
                </a:solidFill>
              </a:rPr>
              <a:t>In 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[x:y]</a:t>
            </a:r>
            <a:r>
              <a:rPr lang="en-US" dirty="0" smtClean="0">
                <a:solidFill>
                  <a:srgbClr val="DC5924"/>
                </a:solidFill>
              </a:rPr>
              <a:t>,  x is </a:t>
            </a:r>
            <a:r>
              <a:rPr lang="en-US" u="sng" dirty="0" smtClean="0">
                <a:solidFill>
                  <a:srgbClr val="DC5924"/>
                </a:solidFill>
              </a:rPr>
              <a:t>inclusive</a:t>
            </a:r>
            <a:r>
              <a:rPr lang="en-US" dirty="0" smtClean="0">
                <a:solidFill>
                  <a:srgbClr val="DC5924"/>
                </a:solidFill>
              </a:rPr>
              <a:t> and y is </a:t>
            </a:r>
            <a:r>
              <a:rPr lang="en-US" u="sng" dirty="0" smtClean="0">
                <a:solidFill>
                  <a:srgbClr val="DC5924"/>
                </a:solidFill>
              </a:rPr>
              <a:t>exclusive</a:t>
            </a:r>
            <a:endParaRPr lang="en-US" u="sng" dirty="0">
              <a:solidFill>
                <a:srgbClr val="DC592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271825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indexing in python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8" y="1815481"/>
            <a:ext cx="7894154" cy="5355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aco"/>
                <a:cs typeface="Monaco"/>
              </a:rPr>
              <a:t>d</a:t>
            </a:r>
            <a:r>
              <a:rPr lang="en-US" dirty="0" smtClean="0">
                <a:latin typeface="Monaco"/>
                <a:cs typeface="Monaco"/>
              </a:rPr>
              <a:t> = [1, 3, 5, 7, 9, 11, 13]</a:t>
            </a:r>
          </a:p>
          <a:p>
            <a:r>
              <a:rPr lang="en-US" b="1" dirty="0">
                <a:solidFill>
                  <a:schemeClr val="accent2"/>
                </a:solidFill>
                <a:latin typeface="Monaco"/>
                <a:cs typeface="Monaco"/>
              </a:rPr>
              <a:t> </a:t>
            </a:r>
            <a:r>
              <a:rPr lang="en-US" b="1" dirty="0" smtClean="0">
                <a:solidFill>
                  <a:schemeClr val="accent2"/>
                </a:solidFill>
                <a:latin typeface="Monaco"/>
                <a:cs typeface="Monaco"/>
              </a:rPr>
              <a:t>    0  1  2  3  4  5   6    </a:t>
            </a:r>
            <a:r>
              <a:rPr lang="en-US" b="1" dirty="0" smtClean="0">
                <a:solidFill>
                  <a:schemeClr val="accent2"/>
                </a:solidFill>
                <a:latin typeface="Monaco"/>
                <a:cs typeface="Monaco"/>
                <a:sym typeface="Wingdings"/>
              </a:rPr>
              <a:t> Indexing starts from 0!</a:t>
            </a:r>
            <a:endParaRPr lang="en-US" b="1" dirty="0" smtClean="0">
              <a:solidFill>
                <a:schemeClr val="accent2"/>
              </a:solidFill>
              <a:latin typeface="Monaco"/>
              <a:cs typeface="Monaco"/>
            </a:endParaRPr>
          </a:p>
          <a:p>
            <a:endParaRPr lang="en-US" dirty="0" smtClean="0">
              <a:solidFill>
                <a:srgbClr val="000000"/>
              </a:solidFill>
              <a:latin typeface="Monaco"/>
              <a:cs typeface="Monaco"/>
            </a:endParaRPr>
          </a:p>
          <a:p>
            <a:endParaRPr lang="en-US" dirty="0" smtClean="0">
              <a:solidFill>
                <a:srgbClr val="000000"/>
              </a:solidFill>
              <a:latin typeface="Monaco"/>
              <a:cs typeface="Monaco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# Index the </a:t>
            </a:r>
            <a:r>
              <a:rPr lang="en-US" i="1" dirty="0" smtClean="0">
                <a:solidFill>
                  <a:srgbClr val="000000"/>
                </a:solidFill>
                <a:latin typeface="Monaco"/>
                <a:cs typeface="Monaco"/>
              </a:rPr>
              <a:t>second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 entry in d using brackets []</a:t>
            </a:r>
            <a:endParaRPr lang="en-US" dirty="0">
              <a:solidFill>
                <a:srgbClr val="000000"/>
              </a:solidFill>
              <a:latin typeface="Monaco"/>
              <a:cs typeface="Monaco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print d[1]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3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Index a </a:t>
            </a:r>
            <a:r>
              <a:rPr lang="en-US" i="1" dirty="0" smtClean="0">
                <a:latin typeface="Monaco"/>
                <a:cs typeface="Monaco"/>
              </a:rPr>
              <a:t>slice</a:t>
            </a:r>
            <a:r>
              <a:rPr lang="en-US" dirty="0" smtClean="0">
                <a:latin typeface="Monaco"/>
                <a:cs typeface="Monaco"/>
              </a:rPr>
              <a:t> of the list with [x:y]</a:t>
            </a:r>
          </a:p>
          <a:p>
            <a:r>
              <a:rPr lang="en-US" dirty="0" smtClean="0">
                <a:latin typeface="Monaco"/>
                <a:cs typeface="Monaco"/>
              </a:rPr>
              <a:t>print d[1:4]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 [3, 5, 7]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x and y defaults are 0 and "last index"</a:t>
            </a:r>
          </a:p>
          <a:p>
            <a:r>
              <a:rPr lang="en-US" dirty="0">
                <a:latin typeface="Monaco"/>
                <a:cs typeface="Monaco"/>
              </a:rPr>
              <a:t>print d</a:t>
            </a:r>
            <a:r>
              <a:rPr lang="en-US" dirty="0" smtClean="0">
                <a:latin typeface="Monaco"/>
                <a:cs typeface="Monaco"/>
              </a:rPr>
              <a:t>[3:]  # assumes go through end of list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[7, 9, 11, 13]</a:t>
            </a:r>
          </a:p>
          <a:p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print d[:5]  # assumes start at beginning of list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 [1, 3, 5, 7, 9]</a:t>
            </a:r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endParaRPr lang="en-US" dirty="0" smtClean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21345" y="4586465"/>
            <a:ext cx="4504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DC5924"/>
                </a:solidFill>
              </a:rPr>
              <a:t>In 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[x:y]</a:t>
            </a:r>
            <a:r>
              <a:rPr lang="en-US" dirty="0" smtClean="0">
                <a:solidFill>
                  <a:srgbClr val="DC5924"/>
                </a:solidFill>
              </a:rPr>
              <a:t>,  x is </a:t>
            </a:r>
            <a:r>
              <a:rPr lang="en-US" u="sng" dirty="0" smtClean="0">
                <a:solidFill>
                  <a:srgbClr val="DC5924"/>
                </a:solidFill>
              </a:rPr>
              <a:t>inclusive</a:t>
            </a:r>
            <a:r>
              <a:rPr lang="en-US" dirty="0" smtClean="0">
                <a:solidFill>
                  <a:srgbClr val="DC5924"/>
                </a:solidFill>
              </a:rPr>
              <a:t> and y is </a:t>
            </a:r>
            <a:r>
              <a:rPr lang="en-US" u="sng" dirty="0" smtClean="0">
                <a:solidFill>
                  <a:srgbClr val="DC5924"/>
                </a:solidFill>
              </a:rPr>
              <a:t>exclusive</a:t>
            </a:r>
            <a:endParaRPr lang="en-US" u="sng" dirty="0">
              <a:solidFill>
                <a:srgbClr val="DC592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777529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indexing in python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7" y="1815481"/>
            <a:ext cx="8442383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aco"/>
                <a:cs typeface="Monaco"/>
              </a:rPr>
              <a:t>d</a:t>
            </a:r>
            <a:r>
              <a:rPr lang="en-US" dirty="0" smtClean="0">
                <a:latin typeface="Monaco"/>
                <a:cs typeface="Monaco"/>
              </a:rPr>
              <a:t> = [1,  3,  5,  7,  9,  11,  13]</a:t>
            </a:r>
          </a:p>
          <a:p>
            <a:r>
              <a:rPr lang="en-US" b="1" dirty="0">
                <a:solidFill>
                  <a:srgbClr val="DC5924"/>
                </a:solidFill>
                <a:latin typeface="Monaco"/>
                <a:cs typeface="Monaco"/>
              </a:rPr>
              <a:t> </a:t>
            </a:r>
            <a:r>
              <a:rPr lang="en-US" b="1" dirty="0" smtClean="0">
                <a:solidFill>
                  <a:srgbClr val="DC5924"/>
                </a:solidFill>
                <a:latin typeface="Monaco"/>
                <a:cs typeface="Monaco"/>
              </a:rPr>
              <a:t>    0   1   2   3   4   5    6   </a:t>
            </a:r>
            <a:r>
              <a:rPr lang="en-US" b="1" dirty="0" smtClean="0">
                <a:solidFill>
                  <a:srgbClr val="DC5924"/>
                </a:solidFill>
                <a:latin typeface="Monaco"/>
                <a:cs typeface="Monaco"/>
                <a:sym typeface="Wingdings"/>
              </a:rPr>
              <a:t> Indexing starts from 0!</a:t>
            </a:r>
            <a:endParaRPr lang="en-US" b="1" dirty="0" smtClean="0">
              <a:solidFill>
                <a:srgbClr val="DC5924"/>
              </a:solidFill>
              <a:latin typeface="Monaco"/>
              <a:cs typeface="Monaco"/>
            </a:endParaRPr>
          </a:p>
          <a:p>
            <a:r>
              <a:rPr lang="en-US" dirty="0" smtClean="0">
                <a:solidFill>
                  <a:srgbClr val="D1282E"/>
                </a:solidFill>
                <a:latin typeface="Monaco"/>
                <a:cs typeface="Monaco"/>
              </a:rPr>
              <a:t>    -</a:t>
            </a:r>
            <a:r>
              <a:rPr lang="en-US" dirty="0">
                <a:solidFill>
                  <a:srgbClr val="D1282E"/>
                </a:solidFill>
                <a:latin typeface="Monaco"/>
                <a:cs typeface="Monaco"/>
              </a:rPr>
              <a:t>7</a:t>
            </a:r>
            <a:r>
              <a:rPr lang="en-US" dirty="0" smtClean="0">
                <a:solidFill>
                  <a:srgbClr val="D1282E"/>
                </a:solidFill>
                <a:latin typeface="Monaco"/>
                <a:cs typeface="Monaco"/>
              </a:rPr>
              <a:t>  -6  -5  -4  -3  -2   -1   </a:t>
            </a:r>
            <a:r>
              <a:rPr lang="en-US" dirty="0" smtClean="0">
                <a:solidFill>
                  <a:srgbClr val="D1282E"/>
                </a:solidFill>
                <a:latin typeface="Monaco"/>
                <a:cs typeface="Monaco"/>
                <a:sym typeface="Wingdings"/>
              </a:rPr>
              <a:t> Negative indexing</a:t>
            </a:r>
            <a:endParaRPr lang="en-US" dirty="0" smtClean="0">
              <a:solidFill>
                <a:srgbClr val="D1282E"/>
              </a:solidFill>
              <a:latin typeface="Monaco"/>
              <a:cs typeface="Monaco"/>
            </a:endParaRPr>
          </a:p>
          <a:p>
            <a:endParaRPr lang="en-US" dirty="0" smtClean="0">
              <a:solidFill>
                <a:srgbClr val="000000"/>
              </a:solidFill>
              <a:latin typeface="Monaco"/>
              <a:cs typeface="Monaco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# Index the </a:t>
            </a:r>
            <a:r>
              <a:rPr lang="en-US" i="1" dirty="0" smtClean="0">
                <a:solidFill>
                  <a:srgbClr val="000000"/>
                </a:solidFill>
                <a:latin typeface="Monaco"/>
                <a:cs typeface="Monaco"/>
              </a:rPr>
              <a:t>last 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entry in d using brackets []</a:t>
            </a:r>
            <a:endParaRPr lang="en-US" dirty="0">
              <a:solidFill>
                <a:srgbClr val="000000"/>
              </a:solidFill>
              <a:latin typeface="Monaco"/>
              <a:cs typeface="Monaco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print d[-1]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13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endParaRPr lang="en-US" dirty="0" smtClean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15443859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list methods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5716" y="1632754"/>
            <a:ext cx="81587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a list</a:t>
            </a:r>
          </a:p>
          <a:p>
            <a:r>
              <a:rPr lang="en-US" dirty="0" smtClean="0">
                <a:latin typeface="Monaco"/>
                <a:cs typeface="Monaco"/>
              </a:rPr>
              <a:t>a = [1, 3, 5, 7, 9, 11, 13]</a:t>
            </a:r>
          </a:p>
        </p:txBody>
      </p:sp>
    </p:spTree>
    <p:extLst>
      <p:ext uri="{BB962C8B-B14F-4D97-AF65-F5344CB8AC3E}">
        <p14:creationId xmlns:p14="http://schemas.microsoft.com/office/powerpoint/2010/main" val="198733057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list methods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5716" y="1632754"/>
            <a:ext cx="815873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a list</a:t>
            </a:r>
          </a:p>
          <a:p>
            <a:r>
              <a:rPr lang="en-US" dirty="0" smtClean="0">
                <a:latin typeface="Monaco"/>
                <a:cs typeface="Monaco"/>
              </a:rPr>
              <a:t>a = [1, 3, 5, 7, 9, 11, 13]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The </a:t>
            </a:r>
            <a:r>
              <a:rPr lang="en-US" i="1" dirty="0" smtClean="0">
                <a:latin typeface="Monaco"/>
                <a:cs typeface="Monaco"/>
              </a:rPr>
              <a:t>.append()</a:t>
            </a:r>
            <a:r>
              <a:rPr lang="en-US" dirty="0" smtClean="0">
                <a:latin typeface="Monaco"/>
                <a:cs typeface="Monaco"/>
              </a:rPr>
              <a:t> method adds a value to the end of the list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 err="1" smtClean="0">
                <a:latin typeface="Monaco"/>
                <a:cs typeface="Monaco"/>
              </a:rPr>
              <a:t>a.append</a:t>
            </a:r>
            <a:r>
              <a:rPr lang="en-US" dirty="0" smtClean="0">
                <a:latin typeface="Monaco"/>
                <a:cs typeface="Monaco"/>
              </a:rPr>
              <a:t>(15)</a:t>
            </a:r>
          </a:p>
          <a:p>
            <a:r>
              <a:rPr lang="en-US" dirty="0" smtClean="0">
                <a:latin typeface="Monaco"/>
                <a:cs typeface="Monaco"/>
              </a:rPr>
              <a:t>print a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[1, 3, 5, 7, 9, 11,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13, 15]</a:t>
            </a:r>
          </a:p>
        </p:txBody>
      </p:sp>
    </p:spTree>
    <p:extLst>
      <p:ext uri="{BB962C8B-B14F-4D97-AF65-F5344CB8AC3E}">
        <p14:creationId xmlns:p14="http://schemas.microsoft.com/office/powerpoint/2010/main" val="198733057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list methods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5716" y="1632754"/>
            <a:ext cx="815873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a list</a:t>
            </a:r>
          </a:p>
          <a:p>
            <a:r>
              <a:rPr lang="en-US" dirty="0" smtClean="0">
                <a:latin typeface="Monaco"/>
                <a:cs typeface="Monaco"/>
              </a:rPr>
              <a:t>a = [1, 3, 5, 7, 9, 11, 13]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The </a:t>
            </a:r>
            <a:r>
              <a:rPr lang="en-US" i="1" dirty="0" smtClean="0">
                <a:latin typeface="Monaco"/>
                <a:cs typeface="Monaco"/>
              </a:rPr>
              <a:t>.append()</a:t>
            </a:r>
            <a:r>
              <a:rPr lang="en-US" dirty="0" smtClean="0">
                <a:latin typeface="Monaco"/>
                <a:cs typeface="Monaco"/>
              </a:rPr>
              <a:t> method adds a value to the end of the list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 err="1" smtClean="0">
                <a:latin typeface="Monaco"/>
                <a:cs typeface="Monaco"/>
              </a:rPr>
              <a:t>a.append</a:t>
            </a:r>
            <a:r>
              <a:rPr lang="en-US" dirty="0" smtClean="0">
                <a:latin typeface="Monaco"/>
                <a:cs typeface="Monaco"/>
              </a:rPr>
              <a:t>(15)</a:t>
            </a:r>
          </a:p>
          <a:p>
            <a:r>
              <a:rPr lang="en-US" dirty="0" smtClean="0">
                <a:latin typeface="Monaco"/>
                <a:cs typeface="Monaco"/>
              </a:rPr>
              <a:t>print a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[1, 3, 5, 7, 9, 11,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13, 15]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# The </a:t>
            </a:r>
            <a:r>
              <a:rPr lang="en-US" i="1" dirty="0" smtClean="0">
                <a:latin typeface="Monaco"/>
                <a:cs typeface="Monaco"/>
              </a:rPr>
              <a:t>.index(</a:t>
            </a:r>
            <a:r>
              <a:rPr lang="en-US" i="1" dirty="0">
                <a:latin typeface="Monaco"/>
                <a:cs typeface="Monaco"/>
              </a:rPr>
              <a:t>)</a:t>
            </a:r>
            <a:r>
              <a:rPr lang="en-US" dirty="0">
                <a:latin typeface="Monaco"/>
                <a:cs typeface="Monaco"/>
              </a:rPr>
              <a:t> method </a:t>
            </a:r>
            <a:r>
              <a:rPr lang="en-US" dirty="0" smtClean="0">
                <a:latin typeface="Monaco"/>
                <a:cs typeface="Monaco"/>
              </a:rPr>
              <a:t>extracts the index of a given value</a:t>
            </a:r>
          </a:p>
          <a:p>
            <a:r>
              <a:rPr lang="en-US" dirty="0" smtClean="0">
                <a:latin typeface="Monaco"/>
                <a:cs typeface="Monaco"/>
              </a:rPr>
              <a:t>print </a:t>
            </a:r>
            <a:r>
              <a:rPr lang="en-US" dirty="0" err="1" smtClean="0">
                <a:latin typeface="Monaco"/>
                <a:cs typeface="Monaco"/>
              </a:rPr>
              <a:t>a.index</a:t>
            </a:r>
            <a:r>
              <a:rPr lang="en-US" dirty="0" smtClean="0">
                <a:latin typeface="Monaco"/>
                <a:cs typeface="Monaco"/>
              </a:rPr>
              <a:t>(3)</a:t>
            </a:r>
          </a:p>
          <a:p>
            <a:r>
              <a:rPr lang="en-US" dirty="0" smtClean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98733057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list methods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5716" y="1632754"/>
            <a:ext cx="815873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a list</a:t>
            </a:r>
          </a:p>
          <a:p>
            <a:r>
              <a:rPr lang="en-US" dirty="0" smtClean="0">
                <a:latin typeface="Monaco"/>
                <a:cs typeface="Monaco"/>
              </a:rPr>
              <a:t>a = [1, 3, 5, 7, 9, 11, 13]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The </a:t>
            </a:r>
            <a:r>
              <a:rPr lang="en-US" i="1" dirty="0" smtClean="0">
                <a:latin typeface="Monaco"/>
                <a:cs typeface="Monaco"/>
              </a:rPr>
              <a:t>.append()</a:t>
            </a:r>
            <a:r>
              <a:rPr lang="en-US" dirty="0" smtClean="0">
                <a:latin typeface="Monaco"/>
                <a:cs typeface="Monaco"/>
              </a:rPr>
              <a:t> method adds a value to the end of the list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 err="1" smtClean="0">
                <a:latin typeface="Monaco"/>
                <a:cs typeface="Monaco"/>
              </a:rPr>
              <a:t>a.append</a:t>
            </a:r>
            <a:r>
              <a:rPr lang="en-US" dirty="0" smtClean="0">
                <a:latin typeface="Monaco"/>
                <a:cs typeface="Monaco"/>
              </a:rPr>
              <a:t>(15)</a:t>
            </a:r>
          </a:p>
          <a:p>
            <a:r>
              <a:rPr lang="en-US" dirty="0" smtClean="0">
                <a:latin typeface="Monaco"/>
                <a:cs typeface="Monaco"/>
              </a:rPr>
              <a:t>print a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[1, 3, 5, 7, 9, 11,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13, 15]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# The </a:t>
            </a:r>
            <a:r>
              <a:rPr lang="en-US" i="1" dirty="0" smtClean="0">
                <a:latin typeface="Monaco"/>
                <a:cs typeface="Monaco"/>
              </a:rPr>
              <a:t>.index(</a:t>
            </a:r>
            <a:r>
              <a:rPr lang="en-US" i="1" dirty="0">
                <a:latin typeface="Monaco"/>
                <a:cs typeface="Monaco"/>
              </a:rPr>
              <a:t>)</a:t>
            </a:r>
            <a:r>
              <a:rPr lang="en-US" dirty="0">
                <a:latin typeface="Monaco"/>
                <a:cs typeface="Monaco"/>
              </a:rPr>
              <a:t> method </a:t>
            </a:r>
            <a:r>
              <a:rPr lang="en-US" dirty="0" smtClean="0">
                <a:latin typeface="Monaco"/>
                <a:cs typeface="Monaco"/>
              </a:rPr>
              <a:t>extracts the index of a given value</a:t>
            </a:r>
          </a:p>
          <a:p>
            <a:r>
              <a:rPr lang="en-US" dirty="0" smtClean="0">
                <a:latin typeface="Monaco"/>
                <a:cs typeface="Monaco"/>
              </a:rPr>
              <a:t>print </a:t>
            </a:r>
            <a:r>
              <a:rPr lang="en-US" dirty="0" err="1" smtClean="0">
                <a:latin typeface="Monaco"/>
                <a:cs typeface="Monaco"/>
              </a:rPr>
              <a:t>a.index</a:t>
            </a:r>
            <a:r>
              <a:rPr lang="en-US" dirty="0" smtClean="0">
                <a:latin typeface="Monaco"/>
                <a:cs typeface="Monaco"/>
              </a:rPr>
              <a:t>(3)</a:t>
            </a:r>
          </a:p>
          <a:p>
            <a:r>
              <a:rPr lang="en-US" dirty="0" smtClean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1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# The </a:t>
            </a:r>
            <a:r>
              <a:rPr lang="en-US" i="1" dirty="0" smtClean="0">
                <a:latin typeface="Monaco"/>
                <a:cs typeface="Monaco"/>
              </a:rPr>
              <a:t>.pop(</a:t>
            </a:r>
            <a:r>
              <a:rPr lang="en-US" i="1" dirty="0">
                <a:latin typeface="Monaco"/>
                <a:cs typeface="Monaco"/>
              </a:rPr>
              <a:t>)</a:t>
            </a:r>
            <a:r>
              <a:rPr lang="en-US" dirty="0">
                <a:latin typeface="Monaco"/>
                <a:cs typeface="Monaco"/>
              </a:rPr>
              <a:t> method </a:t>
            </a:r>
            <a:r>
              <a:rPr lang="en-US" dirty="0" smtClean="0">
                <a:latin typeface="Monaco"/>
                <a:cs typeface="Monaco"/>
              </a:rPr>
              <a:t>removes a certain index from the list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print </a:t>
            </a:r>
            <a:r>
              <a:rPr lang="en-US" dirty="0" err="1" smtClean="0">
                <a:latin typeface="Monaco"/>
                <a:cs typeface="Monaco"/>
              </a:rPr>
              <a:t>a.pop</a:t>
            </a:r>
            <a:r>
              <a:rPr lang="en-US" dirty="0" smtClean="0">
                <a:latin typeface="Monaco"/>
                <a:cs typeface="Monaco"/>
              </a:rPr>
              <a:t>(1)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[1, 5, 7, 9, 11, 13]</a:t>
            </a:r>
          </a:p>
        </p:txBody>
      </p:sp>
    </p:spTree>
    <p:extLst>
      <p:ext uri="{BB962C8B-B14F-4D97-AF65-F5344CB8AC3E}">
        <p14:creationId xmlns:p14="http://schemas.microsoft.com/office/powerpoint/2010/main" val="198733057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list methods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5716" y="1632754"/>
            <a:ext cx="8158734" cy="5078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a list</a:t>
            </a:r>
          </a:p>
          <a:p>
            <a:r>
              <a:rPr lang="en-US" dirty="0" smtClean="0">
                <a:latin typeface="Monaco"/>
                <a:cs typeface="Monaco"/>
              </a:rPr>
              <a:t>a = [1, 3, 5, 7, 9, 11, 13]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The </a:t>
            </a:r>
            <a:r>
              <a:rPr lang="en-US" i="1" dirty="0" smtClean="0">
                <a:latin typeface="Monaco"/>
                <a:cs typeface="Monaco"/>
              </a:rPr>
              <a:t>.append()</a:t>
            </a:r>
            <a:r>
              <a:rPr lang="en-US" dirty="0" smtClean="0">
                <a:latin typeface="Monaco"/>
                <a:cs typeface="Monaco"/>
              </a:rPr>
              <a:t> method adds a value to the end of the list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 err="1" smtClean="0">
                <a:latin typeface="Monaco"/>
                <a:cs typeface="Monaco"/>
              </a:rPr>
              <a:t>a.append</a:t>
            </a:r>
            <a:r>
              <a:rPr lang="en-US" dirty="0" smtClean="0">
                <a:latin typeface="Monaco"/>
                <a:cs typeface="Monaco"/>
              </a:rPr>
              <a:t>(15)</a:t>
            </a:r>
          </a:p>
          <a:p>
            <a:r>
              <a:rPr lang="en-US" dirty="0" smtClean="0">
                <a:latin typeface="Monaco"/>
                <a:cs typeface="Monaco"/>
              </a:rPr>
              <a:t>print a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[1, 3, 5, 7, 9, 11,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13, 15]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# The </a:t>
            </a:r>
            <a:r>
              <a:rPr lang="en-US" i="1" dirty="0" smtClean="0">
                <a:latin typeface="Monaco"/>
                <a:cs typeface="Monaco"/>
              </a:rPr>
              <a:t>.index(</a:t>
            </a:r>
            <a:r>
              <a:rPr lang="en-US" i="1" dirty="0">
                <a:latin typeface="Monaco"/>
                <a:cs typeface="Monaco"/>
              </a:rPr>
              <a:t>)</a:t>
            </a:r>
            <a:r>
              <a:rPr lang="en-US" dirty="0">
                <a:latin typeface="Monaco"/>
                <a:cs typeface="Monaco"/>
              </a:rPr>
              <a:t> method </a:t>
            </a:r>
            <a:r>
              <a:rPr lang="en-US" dirty="0" smtClean="0">
                <a:latin typeface="Monaco"/>
                <a:cs typeface="Monaco"/>
              </a:rPr>
              <a:t>extracts the index of a given value</a:t>
            </a:r>
          </a:p>
          <a:p>
            <a:r>
              <a:rPr lang="en-US" dirty="0" smtClean="0">
                <a:latin typeface="Monaco"/>
                <a:cs typeface="Monaco"/>
              </a:rPr>
              <a:t>print </a:t>
            </a:r>
            <a:r>
              <a:rPr lang="en-US" dirty="0" err="1" smtClean="0">
                <a:latin typeface="Monaco"/>
                <a:cs typeface="Monaco"/>
              </a:rPr>
              <a:t>a.index</a:t>
            </a:r>
            <a:r>
              <a:rPr lang="en-US" dirty="0" smtClean="0">
                <a:latin typeface="Monaco"/>
                <a:cs typeface="Monaco"/>
              </a:rPr>
              <a:t>(3)</a:t>
            </a:r>
          </a:p>
          <a:p>
            <a:r>
              <a:rPr lang="en-US" dirty="0" smtClean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1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# The </a:t>
            </a:r>
            <a:r>
              <a:rPr lang="en-US" i="1" dirty="0" smtClean="0">
                <a:latin typeface="Monaco"/>
                <a:cs typeface="Monaco"/>
              </a:rPr>
              <a:t>.pop(</a:t>
            </a:r>
            <a:r>
              <a:rPr lang="en-US" i="1" dirty="0">
                <a:latin typeface="Monaco"/>
                <a:cs typeface="Monaco"/>
              </a:rPr>
              <a:t>)</a:t>
            </a:r>
            <a:r>
              <a:rPr lang="en-US" dirty="0">
                <a:latin typeface="Monaco"/>
                <a:cs typeface="Monaco"/>
              </a:rPr>
              <a:t> method </a:t>
            </a:r>
            <a:r>
              <a:rPr lang="en-US" dirty="0" smtClean="0">
                <a:latin typeface="Monaco"/>
                <a:cs typeface="Monaco"/>
              </a:rPr>
              <a:t>removes a certain index from the list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print </a:t>
            </a:r>
            <a:r>
              <a:rPr lang="en-US" dirty="0" err="1" smtClean="0">
                <a:latin typeface="Monaco"/>
                <a:cs typeface="Monaco"/>
              </a:rPr>
              <a:t>a.pop</a:t>
            </a:r>
            <a:r>
              <a:rPr lang="en-US" dirty="0" smtClean="0">
                <a:latin typeface="Monaco"/>
                <a:cs typeface="Monaco"/>
              </a:rPr>
              <a:t>(1)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[1, 5, 7, 9, 11, 13]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print </a:t>
            </a:r>
            <a:r>
              <a:rPr lang="en-US" dirty="0" err="1">
                <a:latin typeface="Monaco"/>
                <a:cs typeface="Monaco"/>
              </a:rPr>
              <a:t>a.pop</a:t>
            </a:r>
            <a:r>
              <a:rPr lang="en-US" dirty="0" smtClean="0">
                <a:latin typeface="Monaco"/>
                <a:cs typeface="Monaco"/>
              </a:rPr>
              <a:t>() # Default behavior removes last index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[1,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3, 5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, 7, 9,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11]</a:t>
            </a:r>
          </a:p>
        </p:txBody>
      </p:sp>
    </p:spTree>
    <p:extLst>
      <p:ext uri="{BB962C8B-B14F-4D97-AF65-F5344CB8AC3E}">
        <p14:creationId xmlns:p14="http://schemas.microsoft.com/office/powerpoint/2010/main" val="3967659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6400800" cy="1371600"/>
          </a:xfrm>
        </p:spPr>
        <p:txBody>
          <a:bodyPr>
            <a:normAutofit/>
          </a:bodyPr>
          <a:lstStyle/>
          <a:p>
            <a:r>
              <a:rPr lang="en-US" dirty="0" smtClean="0"/>
              <a:t>why learn computer programming?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571500">
              <a:buFont typeface="Arial"/>
              <a:buChar char="•"/>
            </a:pPr>
            <a:r>
              <a:rPr lang="en-US" sz="3600" dirty="0" smtClean="0"/>
              <a:t>Speed </a:t>
            </a:r>
          </a:p>
          <a:p>
            <a:pPr marL="571500" indent="-571500">
              <a:buFont typeface="Arial"/>
              <a:buChar char="•"/>
            </a:pPr>
            <a:endParaRPr lang="en-US" sz="3600" dirty="0" smtClean="0"/>
          </a:p>
          <a:p>
            <a:pPr marL="571500" indent="-571500">
              <a:buFont typeface="Arial"/>
              <a:buChar char="•"/>
            </a:pPr>
            <a:r>
              <a:rPr lang="en-US" sz="3600" dirty="0" smtClean="0"/>
              <a:t>Automation</a:t>
            </a:r>
          </a:p>
          <a:p>
            <a:pPr marL="571500" indent="-571500">
              <a:buFont typeface="Arial"/>
              <a:buChar char="•"/>
            </a:pPr>
            <a:endParaRPr lang="en-US" sz="3600" dirty="0" smtClean="0"/>
          </a:p>
          <a:p>
            <a:pPr marL="571500" indent="-571500">
              <a:buFont typeface="Arial"/>
              <a:buChar char="•"/>
            </a:pPr>
            <a:r>
              <a:rPr lang="en-US" sz="3600" dirty="0" smtClean="0"/>
              <a:t>Repeatability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1194560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Strings are defined with quotes: " " or ' '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55394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Strings are defined with quotes: " " or ' '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2063" y="2372800"/>
            <a:ext cx="7290705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some example strings</a:t>
            </a:r>
          </a:p>
          <a:p>
            <a:r>
              <a:rPr lang="en-US" dirty="0" smtClean="0">
                <a:latin typeface="Monaco"/>
                <a:cs typeface="Monaco"/>
              </a:rPr>
              <a:t>a = "s"</a:t>
            </a:r>
          </a:p>
          <a:p>
            <a:r>
              <a:rPr lang="en-US" dirty="0" smtClean="0">
                <a:latin typeface="Monaco"/>
                <a:cs typeface="Monaco"/>
              </a:rPr>
              <a:t>b = "python"</a:t>
            </a:r>
          </a:p>
          <a:p>
            <a:r>
              <a:rPr lang="en-US" dirty="0" smtClean="0">
                <a:latin typeface="Monaco"/>
                <a:cs typeface="Monaco"/>
              </a:rPr>
              <a:t>c = "I love python!"</a:t>
            </a:r>
          </a:p>
          <a:p>
            <a:r>
              <a:rPr lang="en-US" dirty="0" smtClean="0">
                <a:latin typeface="Monaco"/>
                <a:cs typeface="Monaco"/>
              </a:rPr>
              <a:t>d = "55"   </a:t>
            </a:r>
          </a:p>
          <a:p>
            <a:endParaRPr lang="en-US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83055394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Strings are defined with quotes: " " or ' '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2063" y="2372800"/>
            <a:ext cx="7290705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some example strings</a:t>
            </a:r>
          </a:p>
          <a:p>
            <a:r>
              <a:rPr lang="en-US" dirty="0" smtClean="0">
                <a:latin typeface="Monaco"/>
                <a:cs typeface="Monaco"/>
              </a:rPr>
              <a:t>a = "s"</a:t>
            </a:r>
          </a:p>
          <a:p>
            <a:r>
              <a:rPr lang="en-US" dirty="0" smtClean="0">
                <a:latin typeface="Monaco"/>
                <a:cs typeface="Monaco"/>
              </a:rPr>
              <a:t>b = "python"</a:t>
            </a:r>
          </a:p>
          <a:p>
            <a:r>
              <a:rPr lang="en-US" dirty="0" smtClean="0">
                <a:latin typeface="Monaco"/>
                <a:cs typeface="Monaco"/>
              </a:rPr>
              <a:t>c = "I love python!"</a:t>
            </a:r>
          </a:p>
          <a:p>
            <a:r>
              <a:rPr lang="en-US" dirty="0" smtClean="0">
                <a:latin typeface="Monaco"/>
                <a:cs typeface="Monaco"/>
              </a:rPr>
              <a:t>d = "55"   </a:t>
            </a:r>
          </a:p>
          <a:p>
            <a:endParaRPr lang="en-US" dirty="0">
              <a:latin typeface="Monaco"/>
              <a:cs typeface="Monaco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27938" y="3709373"/>
            <a:ext cx="401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DC5924"/>
                </a:solidFill>
              </a:rPr>
              <a:t>Why is d a string and not an integer?</a:t>
            </a:r>
            <a:endParaRPr lang="en-US" dirty="0">
              <a:solidFill>
                <a:srgbClr val="DC592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055394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Strings are defined with quotes: " " or ' '</a:t>
            </a:r>
          </a:p>
          <a:p>
            <a:pPr marL="457200" indent="-457200">
              <a:buFont typeface="Arial"/>
              <a:buChar char="•"/>
            </a:pPr>
            <a:endParaRPr lang="en-US" dirty="0"/>
          </a:p>
          <a:p>
            <a:pPr marL="457200" indent="-457200">
              <a:buFont typeface="Arial"/>
              <a:buChar char="•"/>
            </a:pPr>
            <a:endParaRPr lang="en-US" dirty="0" smtClean="0"/>
          </a:p>
          <a:p>
            <a:pPr marL="457200" indent="-457200">
              <a:buFont typeface="Arial"/>
              <a:buChar char="•"/>
            </a:pPr>
            <a:endParaRPr lang="en-US" dirty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We can index strings just like lists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2063" y="2372800"/>
            <a:ext cx="729070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some example strings</a:t>
            </a:r>
          </a:p>
          <a:p>
            <a:r>
              <a:rPr lang="en-US" dirty="0" smtClean="0">
                <a:latin typeface="Monaco"/>
                <a:cs typeface="Monaco"/>
              </a:rPr>
              <a:t>a = "s"</a:t>
            </a:r>
          </a:p>
          <a:p>
            <a:r>
              <a:rPr lang="en-US" dirty="0" smtClean="0">
                <a:latin typeface="Monaco"/>
                <a:cs typeface="Monaco"/>
              </a:rPr>
              <a:t>b = "python"</a:t>
            </a:r>
          </a:p>
          <a:p>
            <a:r>
              <a:rPr lang="en-US" dirty="0" smtClean="0">
                <a:latin typeface="Monaco"/>
                <a:cs typeface="Monaco"/>
              </a:rPr>
              <a:t>c = "I love python!"</a:t>
            </a:r>
          </a:p>
          <a:p>
            <a:r>
              <a:rPr lang="en-US" dirty="0" smtClean="0">
                <a:latin typeface="Monaco"/>
                <a:cs typeface="Monaco"/>
              </a:rPr>
              <a:t>d = "55"   </a:t>
            </a:r>
          </a:p>
        </p:txBody>
      </p:sp>
    </p:spTree>
    <p:extLst>
      <p:ext uri="{BB962C8B-B14F-4D97-AF65-F5344CB8AC3E}">
        <p14:creationId xmlns:p14="http://schemas.microsoft.com/office/powerpoint/2010/main" val="428933734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Strings are defined with quotes: " " or ' '</a:t>
            </a:r>
          </a:p>
          <a:p>
            <a:pPr marL="457200" indent="-457200">
              <a:buFont typeface="Arial"/>
              <a:buChar char="•"/>
            </a:pPr>
            <a:endParaRPr lang="en-US" dirty="0"/>
          </a:p>
          <a:p>
            <a:pPr marL="457200" indent="-457200">
              <a:buFont typeface="Arial"/>
              <a:buChar char="•"/>
            </a:pPr>
            <a:endParaRPr lang="en-US" dirty="0" smtClean="0"/>
          </a:p>
          <a:p>
            <a:pPr marL="457200" indent="-457200">
              <a:buFont typeface="Arial"/>
              <a:buChar char="•"/>
            </a:pPr>
            <a:endParaRPr lang="en-US" dirty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We can index strings just like lists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2063" y="2372800"/>
            <a:ext cx="729070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some example strings</a:t>
            </a:r>
          </a:p>
          <a:p>
            <a:r>
              <a:rPr lang="en-US" dirty="0" smtClean="0">
                <a:latin typeface="Monaco"/>
                <a:cs typeface="Monaco"/>
              </a:rPr>
              <a:t>a = "s"</a:t>
            </a:r>
          </a:p>
          <a:p>
            <a:r>
              <a:rPr lang="en-US" dirty="0" smtClean="0">
                <a:latin typeface="Monaco"/>
                <a:cs typeface="Monaco"/>
              </a:rPr>
              <a:t>b = "python"</a:t>
            </a:r>
          </a:p>
          <a:p>
            <a:r>
              <a:rPr lang="en-US" dirty="0" smtClean="0">
                <a:latin typeface="Monaco"/>
                <a:cs typeface="Monaco"/>
              </a:rPr>
              <a:t>c = "I love python!"</a:t>
            </a:r>
          </a:p>
          <a:p>
            <a:r>
              <a:rPr lang="en-US" dirty="0" smtClean="0">
                <a:latin typeface="Monaco"/>
                <a:cs typeface="Monaco"/>
              </a:rPr>
              <a:t>d = "55"  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2063" y="4769194"/>
            <a:ext cx="7081289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aco"/>
                <a:cs typeface="Monaco"/>
              </a:rPr>
              <a:t>print b[3] # the printed value is also a string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h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print c[:6]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  I love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02982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8" y="228409"/>
            <a:ext cx="7327651" cy="702043"/>
          </a:xfrm>
        </p:spPr>
        <p:txBody>
          <a:bodyPr/>
          <a:lstStyle/>
          <a:p>
            <a:r>
              <a:rPr lang="en-US" dirty="0" smtClean="0"/>
              <a:t>common string methods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5716" y="1058326"/>
            <a:ext cx="8643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a string</a:t>
            </a:r>
          </a:p>
          <a:p>
            <a:r>
              <a:rPr lang="en-US" dirty="0">
                <a:latin typeface="Monaco"/>
                <a:cs typeface="Monaco"/>
              </a:rPr>
              <a:t>s</a:t>
            </a:r>
            <a:r>
              <a:rPr lang="en-US" dirty="0" smtClean="0">
                <a:latin typeface="Monaco"/>
                <a:cs typeface="Monaco"/>
              </a:rPr>
              <a:t> = "This is an example string."</a:t>
            </a:r>
          </a:p>
        </p:txBody>
      </p:sp>
    </p:spTree>
    <p:extLst>
      <p:ext uri="{BB962C8B-B14F-4D97-AF65-F5344CB8AC3E}">
        <p14:creationId xmlns:p14="http://schemas.microsoft.com/office/powerpoint/2010/main" val="14330591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8" y="228409"/>
            <a:ext cx="7327651" cy="702043"/>
          </a:xfrm>
        </p:spPr>
        <p:txBody>
          <a:bodyPr/>
          <a:lstStyle/>
          <a:p>
            <a:r>
              <a:rPr lang="en-US" dirty="0" smtClean="0"/>
              <a:t>common string methods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5716" y="1058326"/>
            <a:ext cx="8643002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a string</a:t>
            </a:r>
          </a:p>
          <a:p>
            <a:r>
              <a:rPr lang="en-US" dirty="0">
                <a:latin typeface="Monaco"/>
                <a:cs typeface="Monaco"/>
              </a:rPr>
              <a:t>s</a:t>
            </a:r>
            <a:r>
              <a:rPr lang="en-US" dirty="0" smtClean="0">
                <a:latin typeface="Monaco"/>
                <a:cs typeface="Monaco"/>
              </a:rPr>
              <a:t> = "This is an example string."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The </a:t>
            </a:r>
            <a:r>
              <a:rPr lang="en-US" i="1" dirty="0" smtClean="0">
                <a:latin typeface="Monaco"/>
                <a:cs typeface="Monaco"/>
              </a:rPr>
              <a:t>.upper()</a:t>
            </a:r>
            <a:r>
              <a:rPr lang="en-US" dirty="0" smtClean="0">
                <a:latin typeface="Monaco"/>
                <a:cs typeface="Monaco"/>
              </a:rPr>
              <a:t> method makes the string uppercase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print </a:t>
            </a:r>
            <a:r>
              <a:rPr lang="en-US" dirty="0" err="1" smtClean="0">
                <a:latin typeface="Monaco"/>
                <a:cs typeface="Monaco"/>
              </a:rPr>
              <a:t>s.upper</a:t>
            </a:r>
            <a:r>
              <a:rPr lang="en-US" dirty="0" smtClean="0">
                <a:latin typeface="Monaco"/>
                <a:cs typeface="Monaco"/>
              </a:rPr>
              <a:t>()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THIS IS AN EXAMPLE STRING.</a:t>
            </a:r>
          </a:p>
        </p:txBody>
      </p:sp>
    </p:spTree>
    <p:extLst>
      <p:ext uri="{BB962C8B-B14F-4D97-AF65-F5344CB8AC3E}">
        <p14:creationId xmlns:p14="http://schemas.microsoft.com/office/powerpoint/2010/main" val="14330591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8" y="228409"/>
            <a:ext cx="7327651" cy="702043"/>
          </a:xfrm>
        </p:spPr>
        <p:txBody>
          <a:bodyPr/>
          <a:lstStyle/>
          <a:p>
            <a:r>
              <a:rPr lang="en-US" dirty="0" smtClean="0"/>
              <a:t>common string methods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5716" y="1058326"/>
            <a:ext cx="864300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a string</a:t>
            </a:r>
          </a:p>
          <a:p>
            <a:r>
              <a:rPr lang="en-US" dirty="0">
                <a:latin typeface="Monaco"/>
                <a:cs typeface="Monaco"/>
              </a:rPr>
              <a:t>s</a:t>
            </a:r>
            <a:r>
              <a:rPr lang="en-US" dirty="0" smtClean="0">
                <a:latin typeface="Monaco"/>
                <a:cs typeface="Monaco"/>
              </a:rPr>
              <a:t> = "This is an example string."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The </a:t>
            </a:r>
            <a:r>
              <a:rPr lang="en-US" i="1" dirty="0" smtClean="0">
                <a:latin typeface="Monaco"/>
                <a:cs typeface="Monaco"/>
              </a:rPr>
              <a:t>.upper()</a:t>
            </a:r>
            <a:r>
              <a:rPr lang="en-US" dirty="0" smtClean="0">
                <a:latin typeface="Monaco"/>
                <a:cs typeface="Monaco"/>
              </a:rPr>
              <a:t> method makes the string uppercase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print </a:t>
            </a:r>
            <a:r>
              <a:rPr lang="en-US" dirty="0" err="1" smtClean="0">
                <a:latin typeface="Monaco"/>
                <a:cs typeface="Monaco"/>
              </a:rPr>
              <a:t>s.upper</a:t>
            </a:r>
            <a:r>
              <a:rPr lang="en-US" dirty="0" smtClean="0">
                <a:latin typeface="Monaco"/>
                <a:cs typeface="Monaco"/>
              </a:rPr>
              <a:t>()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THIS IS AN EXAMPLE STRING.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# The </a:t>
            </a:r>
            <a:r>
              <a:rPr lang="en-US" i="1" dirty="0" smtClean="0">
                <a:latin typeface="Monaco"/>
                <a:cs typeface="Monaco"/>
              </a:rPr>
              <a:t>.lower(</a:t>
            </a:r>
            <a:r>
              <a:rPr lang="en-US" i="1" dirty="0">
                <a:latin typeface="Monaco"/>
                <a:cs typeface="Monaco"/>
              </a:rPr>
              <a:t>)</a:t>
            </a:r>
            <a:r>
              <a:rPr lang="en-US" dirty="0">
                <a:latin typeface="Monaco"/>
                <a:cs typeface="Monaco"/>
              </a:rPr>
              <a:t> method makes the string </a:t>
            </a:r>
            <a:r>
              <a:rPr lang="en-US" dirty="0" smtClean="0">
                <a:latin typeface="Monaco"/>
                <a:cs typeface="Monaco"/>
              </a:rPr>
              <a:t>lowercase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print </a:t>
            </a:r>
            <a:r>
              <a:rPr lang="en-US" dirty="0" err="1" smtClean="0">
                <a:latin typeface="Monaco"/>
                <a:cs typeface="Monaco"/>
              </a:rPr>
              <a:t>s.lower</a:t>
            </a:r>
            <a:r>
              <a:rPr lang="en-US" dirty="0" smtClean="0">
                <a:latin typeface="Monaco"/>
                <a:cs typeface="Monaco"/>
              </a:rPr>
              <a:t>(</a:t>
            </a:r>
            <a:r>
              <a:rPr lang="en-US" dirty="0">
                <a:latin typeface="Monaco"/>
                <a:cs typeface="Monaco"/>
              </a:rPr>
              <a:t>)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this is an example string.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4330591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8" y="228409"/>
            <a:ext cx="7327651" cy="702043"/>
          </a:xfrm>
        </p:spPr>
        <p:txBody>
          <a:bodyPr/>
          <a:lstStyle/>
          <a:p>
            <a:r>
              <a:rPr lang="en-US" dirty="0" smtClean="0"/>
              <a:t>common string methods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5716" y="1058326"/>
            <a:ext cx="8643002" cy="4524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a string</a:t>
            </a:r>
          </a:p>
          <a:p>
            <a:r>
              <a:rPr lang="en-US" dirty="0">
                <a:latin typeface="Monaco"/>
                <a:cs typeface="Monaco"/>
              </a:rPr>
              <a:t>s</a:t>
            </a:r>
            <a:r>
              <a:rPr lang="en-US" dirty="0" smtClean="0">
                <a:latin typeface="Monaco"/>
                <a:cs typeface="Monaco"/>
              </a:rPr>
              <a:t> = "This is an example string."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The </a:t>
            </a:r>
            <a:r>
              <a:rPr lang="en-US" i="1" dirty="0" smtClean="0">
                <a:latin typeface="Monaco"/>
                <a:cs typeface="Monaco"/>
              </a:rPr>
              <a:t>.upper()</a:t>
            </a:r>
            <a:r>
              <a:rPr lang="en-US" dirty="0" smtClean="0">
                <a:latin typeface="Monaco"/>
                <a:cs typeface="Monaco"/>
              </a:rPr>
              <a:t> method makes the string uppercase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print </a:t>
            </a:r>
            <a:r>
              <a:rPr lang="en-US" dirty="0" err="1" smtClean="0">
                <a:latin typeface="Monaco"/>
                <a:cs typeface="Monaco"/>
              </a:rPr>
              <a:t>s.upper</a:t>
            </a:r>
            <a:r>
              <a:rPr lang="en-US" dirty="0" smtClean="0">
                <a:latin typeface="Monaco"/>
                <a:cs typeface="Monaco"/>
              </a:rPr>
              <a:t>()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THIS IS AN EXAMPLE STRING.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# The </a:t>
            </a:r>
            <a:r>
              <a:rPr lang="en-US" i="1" dirty="0" smtClean="0">
                <a:latin typeface="Monaco"/>
                <a:cs typeface="Monaco"/>
              </a:rPr>
              <a:t>.lower(</a:t>
            </a:r>
            <a:r>
              <a:rPr lang="en-US" i="1" dirty="0">
                <a:latin typeface="Monaco"/>
                <a:cs typeface="Monaco"/>
              </a:rPr>
              <a:t>)</a:t>
            </a:r>
            <a:r>
              <a:rPr lang="en-US" dirty="0">
                <a:latin typeface="Monaco"/>
                <a:cs typeface="Monaco"/>
              </a:rPr>
              <a:t> method makes the string </a:t>
            </a:r>
            <a:r>
              <a:rPr lang="en-US" dirty="0" smtClean="0">
                <a:latin typeface="Monaco"/>
                <a:cs typeface="Monaco"/>
              </a:rPr>
              <a:t>lowercase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print </a:t>
            </a:r>
            <a:r>
              <a:rPr lang="en-US" dirty="0" err="1" smtClean="0">
                <a:latin typeface="Monaco"/>
                <a:cs typeface="Monaco"/>
              </a:rPr>
              <a:t>s.lower</a:t>
            </a:r>
            <a:r>
              <a:rPr lang="en-US" dirty="0" smtClean="0">
                <a:latin typeface="Monaco"/>
                <a:cs typeface="Monaco"/>
              </a:rPr>
              <a:t>(</a:t>
            </a:r>
            <a:r>
              <a:rPr lang="en-US" dirty="0">
                <a:latin typeface="Monaco"/>
                <a:cs typeface="Monaco"/>
              </a:rPr>
              <a:t>)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this is an example string.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# The </a:t>
            </a:r>
            <a:r>
              <a:rPr lang="en-US" i="1" dirty="0" smtClean="0">
                <a:latin typeface="Monaco"/>
                <a:cs typeface="Monaco"/>
              </a:rPr>
              <a:t>.count(</a:t>
            </a:r>
            <a:r>
              <a:rPr lang="en-US" i="1" dirty="0">
                <a:latin typeface="Monaco"/>
                <a:cs typeface="Monaco"/>
              </a:rPr>
              <a:t>)</a:t>
            </a:r>
            <a:r>
              <a:rPr lang="en-US" dirty="0">
                <a:latin typeface="Monaco"/>
                <a:cs typeface="Monaco"/>
              </a:rPr>
              <a:t> </a:t>
            </a:r>
            <a:r>
              <a:rPr lang="en-US" dirty="0" smtClean="0">
                <a:latin typeface="Monaco"/>
                <a:cs typeface="Monaco"/>
              </a:rPr>
              <a:t>method counts occurrences of a given character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print </a:t>
            </a:r>
            <a:r>
              <a:rPr lang="en-US" dirty="0" err="1" smtClean="0">
                <a:latin typeface="Monaco"/>
                <a:cs typeface="Monaco"/>
              </a:rPr>
              <a:t>s.count</a:t>
            </a:r>
            <a:r>
              <a:rPr lang="en-US" dirty="0" smtClean="0">
                <a:latin typeface="Monaco"/>
                <a:cs typeface="Monaco"/>
              </a:rPr>
              <a:t>("</a:t>
            </a:r>
            <a:r>
              <a:rPr lang="en-US" dirty="0" err="1" smtClean="0">
                <a:latin typeface="Monaco"/>
                <a:cs typeface="Monaco"/>
              </a:rPr>
              <a:t>i</a:t>
            </a:r>
            <a:r>
              <a:rPr lang="en-US" dirty="0" smtClean="0">
                <a:latin typeface="Monaco"/>
                <a:cs typeface="Monaco"/>
              </a:rPr>
              <a:t>")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  3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4330591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8" y="228409"/>
            <a:ext cx="7327651" cy="702043"/>
          </a:xfrm>
        </p:spPr>
        <p:txBody>
          <a:bodyPr/>
          <a:lstStyle/>
          <a:p>
            <a:r>
              <a:rPr lang="en-US" dirty="0" smtClean="0"/>
              <a:t>common string methods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5716" y="1058326"/>
            <a:ext cx="8643002" cy="5632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a string</a:t>
            </a:r>
          </a:p>
          <a:p>
            <a:r>
              <a:rPr lang="en-US" dirty="0">
                <a:latin typeface="Monaco"/>
                <a:cs typeface="Monaco"/>
              </a:rPr>
              <a:t>s</a:t>
            </a:r>
            <a:r>
              <a:rPr lang="en-US" dirty="0" smtClean="0">
                <a:latin typeface="Monaco"/>
                <a:cs typeface="Monaco"/>
              </a:rPr>
              <a:t> = "This is an example string."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The </a:t>
            </a:r>
            <a:r>
              <a:rPr lang="en-US" i="1" dirty="0" smtClean="0">
                <a:latin typeface="Monaco"/>
                <a:cs typeface="Monaco"/>
              </a:rPr>
              <a:t>.upper()</a:t>
            </a:r>
            <a:r>
              <a:rPr lang="en-US" dirty="0" smtClean="0">
                <a:latin typeface="Monaco"/>
                <a:cs typeface="Monaco"/>
              </a:rPr>
              <a:t> method makes the string uppercase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print </a:t>
            </a:r>
            <a:r>
              <a:rPr lang="en-US" dirty="0" err="1" smtClean="0">
                <a:latin typeface="Monaco"/>
                <a:cs typeface="Monaco"/>
              </a:rPr>
              <a:t>s.upper</a:t>
            </a:r>
            <a:r>
              <a:rPr lang="en-US" dirty="0" smtClean="0">
                <a:latin typeface="Monaco"/>
                <a:cs typeface="Monaco"/>
              </a:rPr>
              <a:t>()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THIS IS AN EXAMPLE STRING.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# The </a:t>
            </a:r>
            <a:r>
              <a:rPr lang="en-US" i="1" dirty="0" smtClean="0">
                <a:latin typeface="Monaco"/>
                <a:cs typeface="Monaco"/>
              </a:rPr>
              <a:t>.lower(</a:t>
            </a:r>
            <a:r>
              <a:rPr lang="en-US" i="1" dirty="0">
                <a:latin typeface="Monaco"/>
                <a:cs typeface="Monaco"/>
              </a:rPr>
              <a:t>)</a:t>
            </a:r>
            <a:r>
              <a:rPr lang="en-US" dirty="0">
                <a:latin typeface="Monaco"/>
                <a:cs typeface="Monaco"/>
              </a:rPr>
              <a:t> method makes the string </a:t>
            </a:r>
            <a:r>
              <a:rPr lang="en-US" dirty="0" smtClean="0">
                <a:latin typeface="Monaco"/>
                <a:cs typeface="Monaco"/>
              </a:rPr>
              <a:t>lowercase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print </a:t>
            </a:r>
            <a:r>
              <a:rPr lang="en-US" dirty="0" err="1" smtClean="0">
                <a:latin typeface="Monaco"/>
                <a:cs typeface="Monaco"/>
              </a:rPr>
              <a:t>s.lower</a:t>
            </a:r>
            <a:r>
              <a:rPr lang="en-US" dirty="0" smtClean="0">
                <a:latin typeface="Monaco"/>
                <a:cs typeface="Monaco"/>
              </a:rPr>
              <a:t>(</a:t>
            </a:r>
            <a:r>
              <a:rPr lang="en-US" dirty="0">
                <a:latin typeface="Monaco"/>
                <a:cs typeface="Monaco"/>
              </a:rPr>
              <a:t>)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this is an example string.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# The </a:t>
            </a:r>
            <a:r>
              <a:rPr lang="en-US" i="1" dirty="0" smtClean="0">
                <a:latin typeface="Monaco"/>
                <a:cs typeface="Monaco"/>
              </a:rPr>
              <a:t>.count(</a:t>
            </a:r>
            <a:r>
              <a:rPr lang="en-US" i="1" dirty="0">
                <a:latin typeface="Monaco"/>
                <a:cs typeface="Monaco"/>
              </a:rPr>
              <a:t>)</a:t>
            </a:r>
            <a:r>
              <a:rPr lang="en-US" dirty="0">
                <a:latin typeface="Monaco"/>
                <a:cs typeface="Monaco"/>
              </a:rPr>
              <a:t> </a:t>
            </a:r>
            <a:r>
              <a:rPr lang="en-US" dirty="0" smtClean="0">
                <a:latin typeface="Monaco"/>
                <a:cs typeface="Monaco"/>
              </a:rPr>
              <a:t>method counts occurrences of a given character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print </a:t>
            </a:r>
            <a:r>
              <a:rPr lang="en-US" dirty="0" err="1" smtClean="0">
                <a:latin typeface="Monaco"/>
                <a:cs typeface="Monaco"/>
              </a:rPr>
              <a:t>s.count</a:t>
            </a:r>
            <a:r>
              <a:rPr lang="en-US" dirty="0" smtClean="0">
                <a:latin typeface="Monaco"/>
                <a:cs typeface="Monaco"/>
              </a:rPr>
              <a:t>("</a:t>
            </a:r>
            <a:r>
              <a:rPr lang="en-US" dirty="0" err="1" smtClean="0">
                <a:latin typeface="Monaco"/>
                <a:cs typeface="Monaco"/>
              </a:rPr>
              <a:t>i</a:t>
            </a:r>
            <a:r>
              <a:rPr lang="en-US" dirty="0" smtClean="0">
                <a:latin typeface="Monaco"/>
                <a:cs typeface="Monaco"/>
              </a:rPr>
              <a:t>")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  3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# The </a:t>
            </a:r>
            <a:r>
              <a:rPr lang="en-US" i="1" dirty="0" smtClean="0">
                <a:latin typeface="Monaco"/>
                <a:cs typeface="Monaco"/>
              </a:rPr>
              <a:t>.split(</a:t>
            </a:r>
            <a:r>
              <a:rPr lang="en-US" i="1" dirty="0">
                <a:latin typeface="Monaco"/>
                <a:cs typeface="Monaco"/>
              </a:rPr>
              <a:t>)</a:t>
            </a:r>
            <a:r>
              <a:rPr lang="en-US" dirty="0">
                <a:latin typeface="Monaco"/>
                <a:cs typeface="Monaco"/>
              </a:rPr>
              <a:t> method </a:t>
            </a:r>
            <a:r>
              <a:rPr lang="en-US" dirty="0" smtClean="0">
                <a:latin typeface="Monaco"/>
                <a:cs typeface="Monaco"/>
              </a:rPr>
              <a:t>splits on a character, returns a list</a:t>
            </a:r>
          </a:p>
          <a:p>
            <a:r>
              <a:rPr lang="en-US" dirty="0" smtClean="0">
                <a:latin typeface="Monaco"/>
                <a:cs typeface="Monaco"/>
              </a:rPr>
              <a:t>print </a:t>
            </a:r>
            <a:r>
              <a:rPr lang="en-US" dirty="0" err="1" smtClean="0">
                <a:latin typeface="Monaco"/>
                <a:cs typeface="Monaco"/>
              </a:rPr>
              <a:t>s.split</a:t>
            </a:r>
            <a:r>
              <a:rPr lang="en-US" dirty="0" smtClean="0">
                <a:latin typeface="Monaco"/>
                <a:cs typeface="Monaco"/>
              </a:rPr>
              <a:t>("</a:t>
            </a:r>
            <a:r>
              <a:rPr lang="en-US" dirty="0" err="1" smtClean="0">
                <a:latin typeface="Monaco"/>
                <a:cs typeface="Monaco"/>
              </a:rPr>
              <a:t>i</a:t>
            </a:r>
            <a:r>
              <a:rPr lang="en-US" dirty="0" smtClean="0">
                <a:latin typeface="Monaco"/>
                <a:cs typeface="Monaco"/>
              </a:rPr>
              <a:t>")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["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Th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", "s ", "s an example 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str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", "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ng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."]</a:t>
            </a:r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43305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learn python?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571500">
              <a:buFont typeface="Arial"/>
              <a:buChar char="•"/>
            </a:pPr>
            <a:r>
              <a:rPr lang="en-US" sz="2400" dirty="0" smtClean="0"/>
              <a:t>Higher-level language with extensive functionality</a:t>
            </a:r>
          </a:p>
          <a:p>
            <a:pPr marL="1028700" lvl="1" indent="-571500">
              <a:buFont typeface="Arial"/>
              <a:buChar char="•"/>
            </a:pPr>
            <a:r>
              <a:rPr lang="en-US" sz="2000" dirty="0" smtClean="0"/>
              <a:t>Well-documented</a:t>
            </a:r>
          </a:p>
          <a:p>
            <a:pPr marL="1028700" lvl="1" indent="-571500">
              <a:buFont typeface="Arial"/>
              <a:buChar char="•"/>
            </a:pPr>
            <a:r>
              <a:rPr lang="en-US" sz="2000" dirty="0" smtClean="0"/>
              <a:t>Widely-used</a:t>
            </a:r>
          </a:p>
          <a:p>
            <a:pPr marL="1028700" lvl="1" indent="-571500">
              <a:buFont typeface="Arial"/>
              <a:buChar char="•"/>
            </a:pPr>
            <a:r>
              <a:rPr lang="en-US" sz="2000" dirty="0" smtClean="0"/>
              <a:t>Very readable and user-friendly</a:t>
            </a:r>
          </a:p>
          <a:p>
            <a:pPr marL="1028700" lvl="1" indent="-571500">
              <a:buFont typeface="Arial"/>
              <a:buChar char="•"/>
            </a:pPr>
            <a:r>
              <a:rPr lang="en-US" sz="2000" dirty="0" smtClean="0"/>
              <a:t>Excellent for handling text and files</a:t>
            </a:r>
          </a:p>
          <a:p>
            <a:pPr marL="1028700" lvl="1" indent="-571500">
              <a:buFont typeface="Arial"/>
              <a:buChar char="•"/>
            </a:pPr>
            <a:endParaRPr lang="en-US" sz="2000" dirty="0" smtClean="0"/>
          </a:p>
          <a:p>
            <a:pPr marL="571500" indent="-571500">
              <a:buFont typeface="Arial"/>
              <a:buChar char="•"/>
            </a:pPr>
            <a:r>
              <a:rPr lang="en-US" sz="2400" dirty="0" smtClean="0"/>
              <a:t>The main drawback is speed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7458821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 </a:t>
            </a:r>
            <a:r>
              <a:rPr lang="en-US" dirty="0" err="1" smtClean="0"/>
              <a:t>vs</a:t>
            </a:r>
            <a:r>
              <a:rPr lang="en-US" dirty="0" smtClean="0"/>
              <a:t>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Strings cannot be modified in place 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You must </a:t>
            </a:r>
            <a:r>
              <a:rPr lang="en-US" i="1" dirty="0" smtClean="0"/>
              <a:t>re-define</a:t>
            </a:r>
            <a:r>
              <a:rPr lang="en-US" dirty="0" smtClean="0"/>
              <a:t> the string to change it.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Lists can be modified in place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69074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 are immutable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1555" y="1652227"/>
            <a:ext cx="80216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Strings *will not* change when methods are called</a:t>
            </a:r>
          </a:p>
          <a:p>
            <a:r>
              <a:rPr lang="en-US" dirty="0" smtClean="0">
                <a:latin typeface="Monaco"/>
                <a:cs typeface="Monaco"/>
              </a:rPr>
              <a:t>s = "example"</a:t>
            </a:r>
          </a:p>
          <a:p>
            <a:r>
              <a:rPr lang="en-US" dirty="0" err="1" smtClean="0">
                <a:latin typeface="Monaco"/>
                <a:cs typeface="Monaco"/>
              </a:rPr>
              <a:t>s.upper</a:t>
            </a:r>
            <a:r>
              <a:rPr lang="en-US" dirty="0" smtClean="0">
                <a:latin typeface="Monaco"/>
                <a:cs typeface="Monaco"/>
              </a:rPr>
              <a:t>()</a:t>
            </a:r>
          </a:p>
          <a:p>
            <a:r>
              <a:rPr lang="en-US" dirty="0" smtClean="0">
                <a:latin typeface="Monaco"/>
                <a:cs typeface="Monaco"/>
              </a:rPr>
              <a:t>print s</a:t>
            </a:r>
          </a:p>
          <a:p>
            <a:r>
              <a:rPr lang="en-US" dirty="0">
                <a:latin typeface="Monaco"/>
                <a:cs typeface="Monaco"/>
              </a:rPr>
              <a:t> </a:t>
            </a:r>
            <a:r>
              <a:rPr lang="en-US" dirty="0" smtClean="0">
                <a:latin typeface="Monaco"/>
                <a:cs typeface="Monaco"/>
              </a:rPr>
              <a:t>  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277609065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 are immutable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1555" y="1652227"/>
            <a:ext cx="8021678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Strings *will not* change when methods are called</a:t>
            </a:r>
          </a:p>
          <a:p>
            <a:r>
              <a:rPr lang="en-US" dirty="0" smtClean="0">
                <a:latin typeface="Monaco"/>
                <a:cs typeface="Monaco"/>
              </a:rPr>
              <a:t>s = "example"</a:t>
            </a:r>
          </a:p>
          <a:p>
            <a:r>
              <a:rPr lang="en-US" dirty="0" err="1" smtClean="0">
                <a:latin typeface="Monaco"/>
                <a:cs typeface="Monaco"/>
              </a:rPr>
              <a:t>s.upper</a:t>
            </a:r>
            <a:r>
              <a:rPr lang="en-US" dirty="0" smtClean="0">
                <a:latin typeface="Monaco"/>
                <a:cs typeface="Monaco"/>
              </a:rPr>
              <a:t>()</a:t>
            </a:r>
          </a:p>
          <a:p>
            <a:r>
              <a:rPr lang="en-US" dirty="0" smtClean="0">
                <a:latin typeface="Monaco"/>
                <a:cs typeface="Monaco"/>
              </a:rPr>
              <a:t>print s</a:t>
            </a:r>
          </a:p>
          <a:p>
            <a:r>
              <a:rPr lang="en-US" dirty="0">
                <a:latin typeface="Monaco"/>
                <a:cs typeface="Monaco"/>
              </a:rPr>
              <a:t> </a:t>
            </a:r>
            <a:r>
              <a:rPr lang="en-US" dirty="0" smtClean="0">
                <a:latin typeface="Monaco"/>
                <a:cs typeface="Monaco"/>
              </a:rPr>
              <a:t>  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example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But if we re-define s when calling .upper()... </a:t>
            </a:r>
          </a:p>
          <a:p>
            <a:r>
              <a:rPr lang="en-US" dirty="0" smtClean="0">
                <a:latin typeface="Monaco"/>
                <a:cs typeface="Monaco"/>
              </a:rPr>
              <a:t>s = </a:t>
            </a:r>
            <a:r>
              <a:rPr lang="en-US" dirty="0" err="1" smtClean="0">
                <a:latin typeface="Monaco"/>
                <a:cs typeface="Monaco"/>
              </a:rPr>
              <a:t>s.upper</a:t>
            </a:r>
            <a:r>
              <a:rPr lang="en-US" dirty="0" smtClean="0">
                <a:latin typeface="Monaco"/>
                <a:cs typeface="Monaco"/>
              </a:rPr>
              <a:t>()</a:t>
            </a:r>
          </a:p>
          <a:p>
            <a:r>
              <a:rPr lang="en-US" dirty="0" smtClean="0">
                <a:latin typeface="Monaco"/>
                <a:cs typeface="Monaco"/>
              </a:rPr>
              <a:t>print 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  EXAMPLE</a:t>
            </a:r>
          </a:p>
        </p:txBody>
      </p:sp>
    </p:spTree>
    <p:extLst>
      <p:ext uri="{BB962C8B-B14F-4D97-AF65-F5344CB8AC3E}">
        <p14:creationId xmlns:p14="http://schemas.microsoft.com/office/powerpoint/2010/main" val="260250451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 are immutable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1555" y="1652227"/>
            <a:ext cx="802167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Strings *will not* change when methods are called</a:t>
            </a:r>
          </a:p>
          <a:p>
            <a:r>
              <a:rPr lang="en-US" dirty="0" smtClean="0">
                <a:latin typeface="Monaco"/>
                <a:cs typeface="Monaco"/>
              </a:rPr>
              <a:t>s = "example"</a:t>
            </a:r>
          </a:p>
          <a:p>
            <a:r>
              <a:rPr lang="en-US" dirty="0" err="1" smtClean="0">
                <a:latin typeface="Monaco"/>
                <a:cs typeface="Monaco"/>
              </a:rPr>
              <a:t>s.upper</a:t>
            </a:r>
            <a:r>
              <a:rPr lang="en-US" dirty="0" smtClean="0">
                <a:latin typeface="Monaco"/>
                <a:cs typeface="Monaco"/>
              </a:rPr>
              <a:t>()</a:t>
            </a:r>
          </a:p>
          <a:p>
            <a:r>
              <a:rPr lang="en-US" dirty="0" smtClean="0">
                <a:latin typeface="Monaco"/>
                <a:cs typeface="Monaco"/>
              </a:rPr>
              <a:t>print s</a:t>
            </a:r>
          </a:p>
          <a:p>
            <a:r>
              <a:rPr lang="en-US" dirty="0">
                <a:latin typeface="Monaco"/>
                <a:cs typeface="Monaco"/>
              </a:rPr>
              <a:t> </a:t>
            </a:r>
            <a:r>
              <a:rPr lang="en-US" dirty="0" smtClean="0">
                <a:latin typeface="Monaco"/>
                <a:cs typeface="Monaco"/>
              </a:rPr>
              <a:t>  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example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But if we re-define s when calling .upper()... </a:t>
            </a:r>
          </a:p>
          <a:p>
            <a:r>
              <a:rPr lang="en-US" dirty="0" smtClean="0">
                <a:latin typeface="Monaco"/>
                <a:cs typeface="Monaco"/>
              </a:rPr>
              <a:t>s = </a:t>
            </a:r>
            <a:r>
              <a:rPr lang="en-US" dirty="0" err="1" smtClean="0">
                <a:latin typeface="Monaco"/>
                <a:cs typeface="Monaco"/>
              </a:rPr>
              <a:t>s.upper</a:t>
            </a:r>
            <a:r>
              <a:rPr lang="en-US" dirty="0" smtClean="0">
                <a:latin typeface="Monaco"/>
                <a:cs typeface="Monaco"/>
              </a:rPr>
              <a:t>()</a:t>
            </a:r>
          </a:p>
          <a:p>
            <a:r>
              <a:rPr lang="en-US" dirty="0" smtClean="0">
                <a:latin typeface="Monaco"/>
                <a:cs typeface="Monaco"/>
              </a:rPr>
              <a:t>print 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  EXAMPLE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# </a:t>
            </a:r>
            <a:r>
              <a:rPr lang="en-US" dirty="0" smtClean="0">
                <a:latin typeface="Monaco"/>
                <a:cs typeface="Monaco"/>
              </a:rPr>
              <a:t>We'll get *an error* if we try too much</a:t>
            </a:r>
          </a:p>
          <a:p>
            <a:r>
              <a:rPr lang="en-US" dirty="0" smtClean="0">
                <a:latin typeface="Monaco"/>
                <a:cs typeface="Monaco"/>
              </a:rPr>
              <a:t>s[2] = "A"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5515" y="5345546"/>
            <a:ext cx="86346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tx2"/>
                </a:solidFill>
                <a:latin typeface="Monaco"/>
                <a:cs typeface="Monaco"/>
              </a:rPr>
              <a:t>Traceback</a:t>
            </a:r>
            <a:r>
              <a:rPr lang="en-US" dirty="0" smtClean="0">
                <a:solidFill>
                  <a:schemeClr val="tx2"/>
                </a:solidFill>
                <a:latin typeface="Monaco"/>
                <a:cs typeface="Monaco"/>
              </a:rPr>
              <a:t> </a:t>
            </a:r>
            <a:r>
              <a:rPr lang="en-US" dirty="0">
                <a:solidFill>
                  <a:schemeClr val="tx2"/>
                </a:solidFill>
                <a:latin typeface="Monaco"/>
                <a:cs typeface="Monaco"/>
              </a:rPr>
              <a:t>(most recent call last):</a:t>
            </a:r>
          </a:p>
          <a:p>
            <a:r>
              <a:rPr lang="en-US" dirty="0">
                <a:solidFill>
                  <a:schemeClr val="tx2"/>
                </a:solidFill>
                <a:latin typeface="Monaco"/>
                <a:cs typeface="Monaco"/>
              </a:rPr>
              <a:t>  </a:t>
            </a:r>
            <a:r>
              <a:rPr lang="en-US" dirty="0" err="1">
                <a:solidFill>
                  <a:schemeClr val="tx2"/>
                </a:solidFill>
                <a:latin typeface="Monaco"/>
                <a:cs typeface="Monaco"/>
              </a:rPr>
              <a:t>TypeError</a:t>
            </a:r>
            <a:r>
              <a:rPr lang="en-US" dirty="0">
                <a:solidFill>
                  <a:schemeClr val="tx2"/>
                </a:solidFill>
                <a:latin typeface="Monaco"/>
                <a:cs typeface="Monaco"/>
              </a:rPr>
              <a:t>: '</a:t>
            </a:r>
            <a:r>
              <a:rPr lang="en-US" dirty="0" err="1">
                <a:solidFill>
                  <a:schemeClr val="tx2"/>
                </a:solidFill>
                <a:latin typeface="Monaco"/>
                <a:cs typeface="Monaco"/>
              </a:rPr>
              <a:t>str</a:t>
            </a:r>
            <a:r>
              <a:rPr lang="en-US" dirty="0">
                <a:solidFill>
                  <a:schemeClr val="tx2"/>
                </a:solidFill>
                <a:latin typeface="Monaco"/>
                <a:cs typeface="Monaco"/>
              </a:rPr>
              <a:t>' object does not support item </a:t>
            </a:r>
            <a:r>
              <a:rPr lang="en-US" dirty="0" smtClean="0">
                <a:solidFill>
                  <a:schemeClr val="tx2"/>
                </a:solidFill>
                <a:latin typeface="Monaco"/>
                <a:cs typeface="Monaco"/>
              </a:rPr>
              <a:t>assignment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97482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lists are mutable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1555" y="1652227"/>
            <a:ext cx="802167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Lists *will* change when methods are called</a:t>
            </a:r>
          </a:p>
          <a:p>
            <a:r>
              <a:rPr lang="en-US" dirty="0">
                <a:latin typeface="Monaco"/>
                <a:cs typeface="Monaco"/>
              </a:rPr>
              <a:t>f = [1, 2, 3]</a:t>
            </a:r>
          </a:p>
          <a:p>
            <a:r>
              <a:rPr lang="en-US" dirty="0" err="1">
                <a:latin typeface="Monaco"/>
                <a:cs typeface="Monaco"/>
              </a:rPr>
              <a:t>f.append</a:t>
            </a:r>
            <a:r>
              <a:rPr lang="en-US" dirty="0">
                <a:latin typeface="Monaco"/>
                <a:cs typeface="Monaco"/>
              </a:rPr>
              <a:t>(4)</a:t>
            </a:r>
          </a:p>
          <a:p>
            <a:r>
              <a:rPr lang="en-US" dirty="0">
                <a:latin typeface="Monaco"/>
                <a:cs typeface="Monaco"/>
              </a:rPr>
              <a:t>print f</a:t>
            </a:r>
          </a:p>
          <a:p>
            <a:r>
              <a:rPr lang="en-US" dirty="0">
                <a:solidFill>
                  <a:srgbClr val="A6A6A6"/>
                </a:solidFill>
                <a:latin typeface="Monaco"/>
                <a:cs typeface="Monaco"/>
              </a:rPr>
              <a:t>	[1, 2, 3, 4</a:t>
            </a:r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]</a:t>
            </a:r>
          </a:p>
          <a:p>
            <a:endParaRPr lang="en-US" dirty="0" smtClean="0">
              <a:solidFill>
                <a:srgbClr val="A6A6A6"/>
              </a:solidFill>
              <a:latin typeface="Monaco"/>
              <a:cs typeface="Monaco"/>
            </a:endParaRPr>
          </a:p>
          <a:p>
            <a:endParaRPr lang="en-US" dirty="0">
              <a:solidFill>
                <a:srgbClr val="A6A6A6"/>
              </a:solidFill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8418630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lists are mutable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1555" y="1652227"/>
            <a:ext cx="802167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Lists *will* change when methods are called</a:t>
            </a:r>
          </a:p>
          <a:p>
            <a:r>
              <a:rPr lang="en-US" dirty="0">
                <a:latin typeface="Monaco"/>
                <a:cs typeface="Monaco"/>
              </a:rPr>
              <a:t>f = [1, 2, 3]</a:t>
            </a:r>
          </a:p>
          <a:p>
            <a:r>
              <a:rPr lang="en-US" dirty="0" err="1">
                <a:latin typeface="Monaco"/>
                <a:cs typeface="Monaco"/>
              </a:rPr>
              <a:t>f.append</a:t>
            </a:r>
            <a:r>
              <a:rPr lang="en-US" dirty="0">
                <a:latin typeface="Monaco"/>
                <a:cs typeface="Monaco"/>
              </a:rPr>
              <a:t>(4)</a:t>
            </a:r>
          </a:p>
          <a:p>
            <a:r>
              <a:rPr lang="en-US" dirty="0">
                <a:latin typeface="Monaco"/>
                <a:cs typeface="Monaco"/>
              </a:rPr>
              <a:t>print f</a:t>
            </a:r>
          </a:p>
          <a:p>
            <a:r>
              <a:rPr lang="en-US" dirty="0">
                <a:solidFill>
                  <a:srgbClr val="A6A6A6"/>
                </a:solidFill>
                <a:latin typeface="Monaco"/>
                <a:cs typeface="Monaco"/>
              </a:rPr>
              <a:t>	[1, 2, 3, 4</a:t>
            </a:r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]</a:t>
            </a:r>
          </a:p>
          <a:p>
            <a:endParaRPr lang="en-US" dirty="0" smtClean="0">
              <a:solidFill>
                <a:srgbClr val="A6A6A6"/>
              </a:solidFill>
              <a:latin typeface="Monaco"/>
              <a:cs typeface="Monaco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# We can use indexing to re-write items in lists</a:t>
            </a:r>
          </a:p>
          <a:p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f[2] = 77.8</a:t>
            </a:r>
          </a:p>
          <a:p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print f</a:t>
            </a:r>
          </a:p>
          <a:p>
            <a:r>
              <a:rPr lang="en-US" dirty="0">
                <a:solidFill>
                  <a:srgbClr val="A6A6A6"/>
                </a:solidFill>
                <a:latin typeface="Monaco"/>
                <a:cs typeface="Monaco"/>
              </a:rPr>
              <a:t>	[1, 2, </a:t>
            </a:r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77.8, </a:t>
            </a:r>
            <a:r>
              <a:rPr lang="en-US" dirty="0">
                <a:solidFill>
                  <a:srgbClr val="A6A6A6"/>
                </a:solidFill>
                <a:latin typeface="Monaco"/>
                <a:cs typeface="Monaco"/>
              </a:rPr>
              <a:t>4]</a:t>
            </a:r>
          </a:p>
          <a:p>
            <a:endParaRPr lang="en-US" dirty="0" smtClean="0">
              <a:solidFill>
                <a:srgbClr val="A6A6A6"/>
              </a:solidFill>
              <a:latin typeface="Monaco"/>
              <a:cs typeface="Monaco"/>
            </a:endParaRPr>
          </a:p>
          <a:p>
            <a:endParaRPr lang="en-US" dirty="0">
              <a:solidFill>
                <a:srgbClr val="A6A6A6"/>
              </a:solidFill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72797169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note on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Methods are functions </a:t>
            </a:r>
            <a:r>
              <a:rPr lang="en-US" i="1" dirty="0" smtClean="0"/>
              <a:t>specific to a certain object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Functions are/can be much more general: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5207" y="3807214"/>
            <a:ext cx="8643002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s = "python"</a:t>
            </a:r>
          </a:p>
          <a:p>
            <a:r>
              <a:rPr lang="en-US" dirty="0" smtClean="0">
                <a:latin typeface="Monaco"/>
                <a:cs typeface="Monaco"/>
              </a:rPr>
              <a:t>print </a:t>
            </a:r>
            <a:r>
              <a:rPr lang="en-US" dirty="0" err="1" smtClean="0">
                <a:latin typeface="Monaco"/>
                <a:cs typeface="Monaco"/>
              </a:rPr>
              <a:t>len</a:t>
            </a:r>
            <a:r>
              <a:rPr lang="en-US" dirty="0" smtClean="0">
                <a:latin typeface="Monaco"/>
                <a:cs typeface="Monaco"/>
              </a:rPr>
              <a:t>(s)  # number of characters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6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d = ["p", "y", "t", "h", "o", "n"]</a:t>
            </a:r>
          </a:p>
          <a:p>
            <a:r>
              <a:rPr lang="en-US" dirty="0" smtClean="0">
                <a:latin typeface="Monaco"/>
                <a:cs typeface="Monaco"/>
              </a:rPr>
              <a:t>print </a:t>
            </a:r>
            <a:r>
              <a:rPr lang="en-US" dirty="0" err="1" smtClean="0">
                <a:latin typeface="Monaco"/>
                <a:cs typeface="Monaco"/>
              </a:rPr>
              <a:t>len</a:t>
            </a:r>
            <a:r>
              <a:rPr lang="en-US" dirty="0" smtClean="0">
                <a:latin typeface="Monaco"/>
                <a:cs typeface="Monaco"/>
              </a:rPr>
              <a:t>(d)  # number of items</a:t>
            </a:r>
          </a:p>
          <a:p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	6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endParaRPr lang="en-US" dirty="0">
              <a:latin typeface="Monaco"/>
              <a:cs typeface="Monaco"/>
            </a:endParaRP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92284102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Note on print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To print *more than one thing*, join items together with +,  </a:t>
            </a:r>
            <a:r>
              <a:rPr lang="en-US" i="1" dirty="0" smtClean="0"/>
              <a:t>as strings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94568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Note on print statements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6194" y="1661364"/>
            <a:ext cx="873511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pi = 3.1415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print pi</a:t>
            </a:r>
          </a:p>
          <a:p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	3.1415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To print a string and a float, </a:t>
            </a:r>
            <a:r>
              <a:rPr lang="en-US" i="1" dirty="0" smtClean="0">
                <a:latin typeface="Monaco"/>
                <a:cs typeface="Monaco"/>
              </a:rPr>
              <a:t>re-cast</a:t>
            </a:r>
            <a:r>
              <a:rPr lang="en-US" dirty="0" smtClean="0">
                <a:latin typeface="Monaco"/>
                <a:cs typeface="Monaco"/>
              </a:rPr>
              <a:t> the float to a string</a:t>
            </a:r>
          </a:p>
          <a:p>
            <a:r>
              <a:rPr lang="en-US" dirty="0" smtClean="0">
                <a:latin typeface="Monaco"/>
                <a:cs typeface="Monaco"/>
              </a:rPr>
              <a:t>print "The value of pi is" + </a:t>
            </a:r>
            <a:r>
              <a:rPr lang="en-US" dirty="0" err="1" smtClean="0">
                <a:latin typeface="Monaco"/>
                <a:cs typeface="Monaco"/>
              </a:rPr>
              <a:t>str</a:t>
            </a:r>
            <a:r>
              <a:rPr lang="en-US" dirty="0" smtClean="0">
                <a:latin typeface="Monaco"/>
                <a:cs typeface="Monaco"/>
              </a:rPr>
              <a:t>(pi)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The value of pi is 3.1415</a:t>
            </a:r>
          </a:p>
        </p:txBody>
      </p:sp>
    </p:spTree>
    <p:extLst>
      <p:ext uri="{BB962C8B-B14F-4D97-AF65-F5344CB8AC3E}">
        <p14:creationId xmlns:p14="http://schemas.microsoft.com/office/powerpoint/2010/main" val="174513906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Note on print statements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6194" y="1661364"/>
            <a:ext cx="873511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aco"/>
                <a:cs typeface="Monaco"/>
              </a:rPr>
              <a:t>pi = 3.1415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print pi</a:t>
            </a:r>
          </a:p>
          <a:p>
            <a:r>
              <a:rPr lang="en-US" dirty="0">
                <a:solidFill>
                  <a:srgbClr val="A6A6A6"/>
                </a:solidFill>
                <a:latin typeface="Monaco"/>
                <a:cs typeface="Monaco"/>
              </a:rPr>
              <a:t>	3.1415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# To print a string and a float, </a:t>
            </a:r>
            <a:r>
              <a:rPr lang="en-US" i="1" dirty="0">
                <a:latin typeface="Monaco"/>
                <a:cs typeface="Monaco"/>
              </a:rPr>
              <a:t>re-cast</a:t>
            </a:r>
            <a:r>
              <a:rPr lang="en-US" dirty="0">
                <a:latin typeface="Monaco"/>
                <a:cs typeface="Monaco"/>
              </a:rPr>
              <a:t> the float to a string</a:t>
            </a:r>
          </a:p>
          <a:p>
            <a:r>
              <a:rPr lang="en-US" dirty="0">
                <a:latin typeface="Monaco"/>
                <a:cs typeface="Monaco"/>
              </a:rPr>
              <a:t>print "The value of pi is" + </a:t>
            </a:r>
            <a:r>
              <a:rPr lang="en-US" dirty="0" err="1">
                <a:latin typeface="Monaco"/>
                <a:cs typeface="Monaco"/>
              </a:rPr>
              <a:t>str</a:t>
            </a:r>
            <a:r>
              <a:rPr lang="en-US" dirty="0">
                <a:latin typeface="Monaco"/>
                <a:cs typeface="Monaco"/>
              </a:rPr>
              <a:t>(pi)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The value of pi is 3.1415</a:t>
            </a:r>
          </a:p>
          <a:p>
            <a:endParaRPr lang="en-US" dirty="0" smtClean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Print statements that won't work:</a:t>
            </a:r>
          </a:p>
          <a:p>
            <a:r>
              <a:rPr lang="en-US" dirty="0" smtClean="0">
                <a:latin typeface="Monaco"/>
                <a:cs typeface="Monaco"/>
              </a:rPr>
              <a:t>print "The value of pi is" </a:t>
            </a:r>
            <a:r>
              <a:rPr lang="en-US" dirty="0" err="1" smtClean="0">
                <a:latin typeface="Monaco"/>
                <a:cs typeface="Monaco"/>
              </a:rPr>
              <a:t>str</a:t>
            </a:r>
            <a:r>
              <a:rPr lang="en-US" dirty="0" smtClean="0">
                <a:latin typeface="Monaco"/>
                <a:cs typeface="Monaco"/>
              </a:rPr>
              <a:t>(pi) </a:t>
            </a:r>
          </a:p>
          <a:p>
            <a:r>
              <a:rPr lang="en-US" dirty="0" smtClean="0">
                <a:latin typeface="Monaco"/>
                <a:cs typeface="Monaco"/>
              </a:rPr>
              <a:t>print "The value of pi is" + pi     </a:t>
            </a:r>
          </a:p>
          <a:p>
            <a:r>
              <a:rPr lang="en-US" dirty="0" smtClean="0">
                <a:latin typeface="Monaco"/>
                <a:cs typeface="Monaco"/>
              </a:rPr>
              <a:t>print "The value of pi is" pi</a:t>
            </a:r>
          </a:p>
          <a:p>
            <a:r>
              <a:rPr lang="en-US" dirty="0" smtClean="0">
                <a:latin typeface="Monaco"/>
                <a:cs typeface="Monaco"/>
              </a:rPr>
              <a:t>print "The value of pi is pi"</a:t>
            </a:r>
            <a:endParaRPr lang="en-US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959347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computers are stupid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No, really.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60741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Note on print statements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6194" y="1661364"/>
            <a:ext cx="873511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aco"/>
                <a:cs typeface="Monaco"/>
              </a:rPr>
              <a:t>pi = 3.1415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print pi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3.1415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# To print a string and a float, </a:t>
            </a:r>
            <a:r>
              <a:rPr lang="en-US" i="1" dirty="0">
                <a:latin typeface="Monaco"/>
                <a:cs typeface="Monaco"/>
              </a:rPr>
              <a:t>re-cast</a:t>
            </a:r>
            <a:r>
              <a:rPr lang="en-US" dirty="0">
                <a:latin typeface="Monaco"/>
                <a:cs typeface="Monaco"/>
              </a:rPr>
              <a:t> the float to a string</a:t>
            </a:r>
          </a:p>
          <a:p>
            <a:r>
              <a:rPr lang="en-US" dirty="0">
                <a:latin typeface="Monaco"/>
                <a:cs typeface="Monaco"/>
              </a:rPr>
              <a:t>print "The value of pi is" + </a:t>
            </a:r>
            <a:r>
              <a:rPr lang="en-US" dirty="0" err="1">
                <a:latin typeface="Monaco"/>
                <a:cs typeface="Monaco"/>
              </a:rPr>
              <a:t>str</a:t>
            </a:r>
            <a:r>
              <a:rPr lang="en-US" dirty="0">
                <a:latin typeface="Monaco"/>
                <a:cs typeface="Monaco"/>
              </a:rPr>
              <a:t>(pi)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The value of pi is 3.1415</a:t>
            </a:r>
          </a:p>
          <a:p>
            <a:endParaRPr lang="en-US" dirty="0" smtClean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Print statements that won't work:</a:t>
            </a:r>
          </a:p>
          <a:p>
            <a:r>
              <a:rPr lang="en-US" dirty="0" smtClean="0">
                <a:latin typeface="Monaco"/>
                <a:cs typeface="Monaco"/>
              </a:rPr>
              <a:t>print "The value of pi is" </a:t>
            </a:r>
            <a:r>
              <a:rPr lang="en-US" dirty="0" err="1" smtClean="0">
                <a:latin typeface="Monaco"/>
                <a:cs typeface="Monaco"/>
              </a:rPr>
              <a:t>str</a:t>
            </a:r>
            <a:r>
              <a:rPr lang="en-US" dirty="0" smtClean="0">
                <a:latin typeface="Monaco"/>
                <a:cs typeface="Monaco"/>
              </a:rPr>
              <a:t>(pi)  # missing a +</a:t>
            </a:r>
          </a:p>
          <a:p>
            <a:r>
              <a:rPr lang="en-US" dirty="0" smtClean="0">
                <a:latin typeface="Monaco"/>
                <a:cs typeface="Monaco"/>
              </a:rPr>
              <a:t>print "The value of pi is" + pi     # can't join float and </a:t>
            </a:r>
            <a:r>
              <a:rPr lang="en-US" dirty="0" err="1" smtClean="0">
                <a:latin typeface="Monaco"/>
                <a:cs typeface="Monaco"/>
              </a:rPr>
              <a:t>str</a:t>
            </a:r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print "The value of pi is" pi       # </a:t>
            </a:r>
            <a:r>
              <a:rPr lang="en-US" dirty="0" err="1" smtClean="0">
                <a:latin typeface="Monaco"/>
                <a:cs typeface="Monaco"/>
              </a:rPr>
              <a:t>lotsa</a:t>
            </a:r>
            <a:r>
              <a:rPr lang="en-US" dirty="0" smtClean="0">
                <a:latin typeface="Monaco"/>
                <a:cs typeface="Monaco"/>
              </a:rPr>
              <a:t> problems</a:t>
            </a:r>
          </a:p>
          <a:p>
            <a:r>
              <a:rPr lang="en-US" dirty="0" smtClean="0">
                <a:latin typeface="Monaco"/>
                <a:cs typeface="Monaco"/>
              </a:rPr>
              <a:t>print "The value of pi is pi"       # ok, this works, </a:t>
            </a:r>
            <a:r>
              <a:rPr lang="en-US" dirty="0" err="1" smtClean="0">
                <a:latin typeface="Monaco"/>
                <a:cs typeface="Monaco"/>
              </a:rPr>
              <a:t>kinda</a:t>
            </a:r>
            <a:r>
              <a:rPr lang="en-US" dirty="0" smtClean="0">
                <a:latin typeface="Monaco"/>
                <a:cs typeface="Monaco"/>
              </a:rPr>
              <a:t>!</a:t>
            </a:r>
            <a:endParaRPr lang="en-US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05504830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note on print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With + and re-casting, we can print anything!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1247" y="2756530"/>
            <a:ext cx="864300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Monaco"/>
                <a:cs typeface="Monaco"/>
              </a:rPr>
              <a:t>myname</a:t>
            </a:r>
            <a:r>
              <a:rPr lang="en-US" dirty="0" smtClean="0">
                <a:latin typeface="Monaco"/>
                <a:cs typeface="Monaco"/>
              </a:rPr>
              <a:t> = "Stephanie"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Monaco"/>
                <a:cs typeface="Monaco"/>
              </a:rPr>
              <a:t>myage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 = 26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Monaco"/>
                <a:cs typeface="Monaco"/>
              </a:rPr>
              <a:t>myhometown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 = "Naples, Florida"</a:t>
            </a:r>
            <a:endParaRPr lang="en-US" dirty="0">
              <a:solidFill>
                <a:srgbClr val="000000"/>
              </a:solidFill>
              <a:latin typeface="Monaco"/>
              <a:cs typeface="Monaco"/>
            </a:endParaRPr>
          </a:p>
          <a:p>
            <a:endParaRPr lang="en-US" dirty="0" smtClean="0">
              <a:solidFill>
                <a:srgbClr val="000000"/>
              </a:solidFill>
              <a:latin typeface="Monaco"/>
              <a:cs typeface="Monaco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print "The Intro to Python instructor is named " + </a:t>
            </a:r>
            <a:r>
              <a:rPr lang="en-US" dirty="0" err="1" smtClean="0">
                <a:solidFill>
                  <a:srgbClr val="000000"/>
                </a:solidFill>
                <a:latin typeface="Monaco"/>
                <a:cs typeface="Monaco"/>
              </a:rPr>
              <a:t>myname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 + ". She is " + </a:t>
            </a:r>
            <a:r>
              <a:rPr lang="en-US" dirty="0" err="1" smtClean="0">
                <a:solidFill>
                  <a:srgbClr val="000000"/>
                </a:solidFill>
                <a:latin typeface="Monaco"/>
                <a:cs typeface="Monaco"/>
              </a:rPr>
              <a:t>str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Monaco"/>
                <a:cs typeface="Monaco"/>
              </a:rPr>
              <a:t>myage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) + " years old, and she is from " + </a:t>
            </a:r>
            <a:r>
              <a:rPr lang="en-US" dirty="0" err="1" smtClean="0">
                <a:solidFill>
                  <a:srgbClr val="000000"/>
                </a:solidFill>
                <a:latin typeface="Monaco"/>
                <a:cs typeface="Monaco"/>
              </a:rPr>
              <a:t>myhometown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 + "." </a:t>
            </a:r>
          </a:p>
          <a:p>
            <a:endParaRPr lang="en-US" dirty="0" smtClean="0">
              <a:solidFill>
                <a:srgbClr val="000000"/>
              </a:solidFill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The Intro to Python instructor is named Stephanie. She is   	26 years old, and she is from Naples, Florida.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80026994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 cautious: python2 vs python3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/>
              <a:t>Print statements no longer exist in Python3 ! Instead, there is a print </a:t>
            </a:r>
            <a:r>
              <a:rPr lang="en-US" i="1"/>
              <a:t>function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236073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 cautious: python2 vs python3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/>
              <a:t>Print statements no longer exist in Python3 ! Instead, there is a print </a:t>
            </a:r>
            <a:r>
              <a:rPr lang="en-US" i="1"/>
              <a:t>function</a:t>
            </a:r>
            <a:endParaRPr lang="en-US"/>
          </a:p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307084" y="3313672"/>
            <a:ext cx="191402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aco"/>
                <a:cs typeface="Monaco"/>
              </a:rPr>
              <a:t>pi = 3.1415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# Python2</a:t>
            </a:r>
          </a:p>
          <a:p>
            <a:r>
              <a:rPr lang="en-US" dirty="0">
                <a:latin typeface="Monaco"/>
                <a:cs typeface="Monaco"/>
              </a:rPr>
              <a:t>print pi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# Python3</a:t>
            </a:r>
          </a:p>
          <a:p>
            <a:r>
              <a:rPr lang="en-US" dirty="0">
                <a:latin typeface="Monaco"/>
                <a:cs typeface="Monaco"/>
              </a:rPr>
              <a:t>print(pi)</a:t>
            </a:r>
          </a:p>
        </p:txBody>
      </p:sp>
    </p:spTree>
    <p:extLst>
      <p:ext uri="{BB962C8B-B14F-4D97-AF65-F5344CB8AC3E}">
        <p14:creationId xmlns:p14="http://schemas.microsoft.com/office/powerpoint/2010/main" val="86978744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0714" y="3087537"/>
            <a:ext cx="4688183" cy="692215"/>
          </a:xfrm>
        </p:spPr>
        <p:txBody>
          <a:bodyPr/>
          <a:lstStyle/>
          <a:p>
            <a:r>
              <a:rPr lang="en-US" dirty="0" smtClean="0"/>
              <a:t>exercise break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5851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begin with </a:t>
            </a:r>
            <a:r>
              <a:rPr lang="en-US" dirty="0" err="1" smtClean="0"/>
              <a:t>unix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UNIX is a computer operating system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Mac and Linux are built on UNIX, but PCs are not </a:t>
            </a:r>
            <a:r>
              <a:rPr lang="en-US" dirty="0" smtClean="0">
                <a:sym typeface="Wingdings"/>
              </a:rPr>
              <a:t></a:t>
            </a:r>
          </a:p>
        </p:txBody>
      </p:sp>
    </p:spTree>
    <p:extLst>
      <p:ext uri="{BB962C8B-B14F-4D97-AF65-F5344CB8AC3E}">
        <p14:creationId xmlns:p14="http://schemas.microsoft.com/office/powerpoint/2010/main" val="28699132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510</TotalTime>
  <Words>3464</Words>
  <Application>Microsoft Macintosh PowerPoint</Application>
  <PresentationFormat>On-screen Show (4:3)</PresentationFormat>
  <Paragraphs>755</Paragraphs>
  <Slides>84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84</vt:i4>
      </vt:variant>
    </vt:vector>
  </HeadingPairs>
  <TitlesOfParts>
    <vt:vector size="85" baseType="lpstr">
      <vt:lpstr>Essential</vt:lpstr>
      <vt:lpstr>Introduction to Python: Day one</vt:lpstr>
      <vt:lpstr>Topics we’ll cover: </vt:lpstr>
      <vt:lpstr>what you will gain from this course</vt:lpstr>
      <vt:lpstr>what you will gain from this course</vt:lpstr>
      <vt:lpstr>what you will gain from this course</vt:lpstr>
      <vt:lpstr>why learn computer programming?</vt:lpstr>
      <vt:lpstr>why learn python? </vt:lpstr>
      <vt:lpstr>computers are stupid</vt:lpstr>
      <vt:lpstr>Let’s begin with unix </vt:lpstr>
      <vt:lpstr>Let’s begin with unix </vt:lpstr>
      <vt:lpstr>navigating Unix systems </vt:lpstr>
      <vt:lpstr>navigating Unix systems </vt:lpstr>
      <vt:lpstr>navigating Unix systems </vt:lpstr>
      <vt:lpstr>navigating Unix systems </vt:lpstr>
      <vt:lpstr>navigating Unix systems </vt:lpstr>
      <vt:lpstr>navigating Unix systems </vt:lpstr>
      <vt:lpstr>navigating Unix systems </vt:lpstr>
      <vt:lpstr>navigating Unix systems </vt:lpstr>
      <vt:lpstr>navigating Unix systems </vt:lpstr>
      <vt:lpstr>navigating Unix systems </vt:lpstr>
      <vt:lpstr>PowerPoint Presentation</vt:lpstr>
      <vt:lpstr>PowerPoint Presentation</vt:lpstr>
      <vt:lpstr>enter, python!</vt:lpstr>
      <vt:lpstr>enter, python!</vt:lpstr>
      <vt:lpstr>enter, python!</vt:lpstr>
      <vt:lpstr>Python data types</vt:lpstr>
      <vt:lpstr>Python data types</vt:lpstr>
      <vt:lpstr>Integers and floats</vt:lpstr>
      <vt:lpstr>Integers and floats</vt:lpstr>
      <vt:lpstr>Integers and floats</vt:lpstr>
      <vt:lpstr>Integers and floats</vt:lpstr>
      <vt:lpstr>Mathematical operations</vt:lpstr>
      <vt:lpstr>Mathematical operations</vt:lpstr>
      <vt:lpstr>Mathematical operations</vt:lpstr>
      <vt:lpstr>Mathematical operations</vt:lpstr>
      <vt:lpstr>Mathematical operations</vt:lpstr>
      <vt:lpstr>results follow the input types!</vt:lpstr>
      <vt:lpstr>results follow the input types!</vt:lpstr>
      <vt:lpstr>results follow the input types!</vt:lpstr>
      <vt:lpstr>results follow the input types!</vt:lpstr>
      <vt:lpstr>Modifying the value in place</vt:lpstr>
      <vt:lpstr>Modifying the value in place</vt:lpstr>
      <vt:lpstr>Modifying the value in place</vt:lpstr>
      <vt:lpstr>Python lists</vt:lpstr>
      <vt:lpstr>Python lists</vt:lpstr>
      <vt:lpstr>Python lists</vt:lpstr>
      <vt:lpstr>indexing in python</vt:lpstr>
      <vt:lpstr>indexing in python</vt:lpstr>
      <vt:lpstr>indexing in python</vt:lpstr>
      <vt:lpstr>indexing in python</vt:lpstr>
      <vt:lpstr>indexing in python</vt:lpstr>
      <vt:lpstr>indexing in python</vt:lpstr>
      <vt:lpstr>indexing in python</vt:lpstr>
      <vt:lpstr>indexing in python</vt:lpstr>
      <vt:lpstr>common list methods</vt:lpstr>
      <vt:lpstr>common list methods</vt:lpstr>
      <vt:lpstr>common list methods</vt:lpstr>
      <vt:lpstr>common list methods</vt:lpstr>
      <vt:lpstr>common list methods</vt:lpstr>
      <vt:lpstr>python strings</vt:lpstr>
      <vt:lpstr>python strings</vt:lpstr>
      <vt:lpstr>python strings</vt:lpstr>
      <vt:lpstr>python strings</vt:lpstr>
      <vt:lpstr>python strings</vt:lpstr>
      <vt:lpstr>common string methods</vt:lpstr>
      <vt:lpstr>common string methods</vt:lpstr>
      <vt:lpstr>common string methods</vt:lpstr>
      <vt:lpstr>common string methods</vt:lpstr>
      <vt:lpstr>common string methods</vt:lpstr>
      <vt:lpstr>strings vs lists</vt:lpstr>
      <vt:lpstr>strings are immutable</vt:lpstr>
      <vt:lpstr>strings are immutable</vt:lpstr>
      <vt:lpstr>strings are immutable</vt:lpstr>
      <vt:lpstr>lists are mutable</vt:lpstr>
      <vt:lpstr>lists are mutable</vt:lpstr>
      <vt:lpstr>a note on methods</vt:lpstr>
      <vt:lpstr>A Note on print statements</vt:lpstr>
      <vt:lpstr>A Note on print statements</vt:lpstr>
      <vt:lpstr>A Note on print statements</vt:lpstr>
      <vt:lpstr>A Note on print statements</vt:lpstr>
      <vt:lpstr>a note on print statements</vt:lpstr>
      <vt:lpstr>be cautious: python2 vs python3</vt:lpstr>
      <vt:lpstr>be cautious: python2 vs python3</vt:lpstr>
      <vt:lpstr>exercise break</vt:lpstr>
    </vt:vector>
  </TitlesOfParts>
  <Company>University of Texas at Austin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Python: Day one</dc:title>
  <dc:creator>Stephanie Spielman</dc:creator>
  <cp:lastModifiedBy>Stephanie Spielman</cp:lastModifiedBy>
  <cp:revision>961</cp:revision>
  <dcterms:created xsi:type="dcterms:W3CDTF">2015-05-13T18:41:17Z</dcterms:created>
  <dcterms:modified xsi:type="dcterms:W3CDTF">2015-05-26T14:41:55Z</dcterms:modified>
</cp:coreProperties>
</file>