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8"/>
  </p:notesMasterIdLst>
  <p:sldIdLst>
    <p:sldId id="256" r:id="rId2"/>
    <p:sldId id="401" r:id="rId3"/>
    <p:sldId id="400" r:id="rId4"/>
    <p:sldId id="402" r:id="rId5"/>
    <p:sldId id="403" r:id="rId6"/>
    <p:sldId id="337" r:id="rId7"/>
    <p:sldId id="404" r:id="rId8"/>
    <p:sldId id="338" r:id="rId9"/>
    <p:sldId id="339" r:id="rId10"/>
    <p:sldId id="340" r:id="rId11"/>
    <p:sldId id="341" r:id="rId12"/>
    <p:sldId id="385" r:id="rId13"/>
    <p:sldId id="342" r:id="rId14"/>
    <p:sldId id="343" r:id="rId15"/>
    <p:sldId id="344" r:id="rId16"/>
    <p:sldId id="345" r:id="rId17"/>
    <p:sldId id="346" r:id="rId18"/>
    <p:sldId id="357" r:id="rId19"/>
    <p:sldId id="356" r:id="rId20"/>
    <p:sldId id="347" r:id="rId21"/>
    <p:sldId id="349" r:id="rId22"/>
    <p:sldId id="350" r:id="rId23"/>
    <p:sldId id="351" r:id="rId24"/>
    <p:sldId id="348" r:id="rId25"/>
    <p:sldId id="352" r:id="rId26"/>
    <p:sldId id="355" r:id="rId27"/>
    <p:sldId id="353" r:id="rId28"/>
    <p:sldId id="382" r:id="rId29"/>
    <p:sldId id="359" r:id="rId30"/>
    <p:sldId id="360" r:id="rId31"/>
    <p:sldId id="354" r:id="rId32"/>
    <p:sldId id="364" r:id="rId33"/>
    <p:sldId id="358" r:id="rId34"/>
    <p:sldId id="368" r:id="rId35"/>
    <p:sldId id="365" r:id="rId36"/>
    <p:sldId id="369" r:id="rId37"/>
    <p:sldId id="370" r:id="rId38"/>
    <p:sldId id="371" r:id="rId39"/>
    <p:sldId id="372" r:id="rId40"/>
    <p:sldId id="373" r:id="rId41"/>
    <p:sldId id="374" r:id="rId42"/>
    <p:sldId id="375" r:id="rId43"/>
    <p:sldId id="379" r:id="rId44"/>
    <p:sldId id="376" r:id="rId45"/>
    <p:sldId id="377" r:id="rId46"/>
    <p:sldId id="378" r:id="rId47"/>
    <p:sldId id="391" r:id="rId48"/>
    <p:sldId id="395" r:id="rId49"/>
    <p:sldId id="392" r:id="rId50"/>
    <p:sldId id="398" r:id="rId51"/>
    <p:sldId id="381" r:id="rId52"/>
    <p:sldId id="386" r:id="rId53"/>
    <p:sldId id="387" r:id="rId54"/>
    <p:sldId id="388" r:id="rId55"/>
    <p:sldId id="399" r:id="rId56"/>
    <p:sldId id="383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6E67"/>
    <a:srgbClr val="FF0A67"/>
    <a:srgbClr val="32A600"/>
    <a:srgbClr val="AB2495"/>
    <a:srgbClr val="AB2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-152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printerSettings" Target="printerSettings/printerSettings1.bin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3E4A7-8C8F-0444-B05A-6DE0ED7B35B0}" type="datetimeFigureOut">
              <a:rPr lang="en-US" smtClean="0"/>
              <a:t>5/21/15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A63CA-6EF3-434A-8E2F-FF8FCBDA0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22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5/21/15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AF647BD-C221-1844-9ED2-A7F7759EF665}" type="datetimeFigureOut">
              <a:rPr lang="en-US" smtClean="0"/>
              <a:t>5/21/15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Introduction to Python: Day Two</a:t>
            </a:r>
            <a:endParaRPr lang="en-US" sz="660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57199" y="4800599"/>
            <a:ext cx="8491415" cy="157870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Stephanie Spielman</a:t>
            </a:r>
          </a:p>
          <a:p>
            <a:endParaRPr lang="en-US" dirty="0" smtClean="0"/>
          </a:p>
          <a:p>
            <a:r>
              <a:rPr lang="en-US" dirty="0" smtClean="0"/>
              <a:t>Big data in biology summer school, 2015</a:t>
            </a:r>
          </a:p>
          <a:p>
            <a:r>
              <a:rPr lang="en-US" dirty="0"/>
              <a:t>Center for computational biology and bioinformatics </a:t>
            </a:r>
          </a:p>
          <a:p>
            <a:r>
              <a:rPr lang="en-US" dirty="0" smtClean="0"/>
              <a:t>University of Texas at </a:t>
            </a:r>
            <a:r>
              <a:rPr lang="en-US" dirty="0" err="1" smtClean="0"/>
              <a:t>austin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749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Keys must be unique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Keys must be unique, but values may be repeated: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/>
              <a:t>Adding an existing key will </a:t>
            </a:r>
            <a:r>
              <a:rPr lang="en-US" i="1" dirty="0"/>
              <a:t>overwrite </a:t>
            </a:r>
            <a:r>
              <a:rPr lang="en-US" dirty="0"/>
              <a:t>the original: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15498" y="2802628"/>
            <a:ext cx="603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acceptable_dict = {"a": 5, "b": 3, "c": 5}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15498" y="5177830"/>
            <a:ext cx="60337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acceptable_dict["a"] = 7</a:t>
            </a:r>
          </a:p>
          <a:p>
            <a:r>
              <a:rPr lang="en-US" dirty="0" smtClean="0">
                <a:latin typeface="Monaco"/>
                <a:cs typeface="Monaco"/>
              </a:rPr>
              <a:t>print acceptable_dict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{"a":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7, "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c":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5, "b": 3}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149704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dictionary methods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5716" y="1632754"/>
            <a:ext cx="815873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dictionary</a:t>
            </a:r>
          </a:p>
          <a:p>
            <a:r>
              <a:rPr lang="en-US" dirty="0" smtClean="0">
                <a:latin typeface="Monaco"/>
                <a:cs typeface="Monaco"/>
              </a:rPr>
              <a:t>medals = {"gold": "first", "silver": "second", "bronze": "third"}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.keys()</a:t>
            </a:r>
            <a:r>
              <a:rPr lang="en-US" dirty="0" smtClean="0">
                <a:latin typeface="Monaco"/>
                <a:cs typeface="Monaco"/>
              </a:rPr>
              <a:t> method returns a list of dictionary keys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medals.keys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['bronze', 'silver', 'gold'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]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.values(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returns a list of dictionary </a:t>
            </a:r>
            <a:r>
              <a:rPr lang="en-US" dirty="0" smtClean="0">
                <a:latin typeface="Monaco"/>
                <a:cs typeface="Monaco"/>
              </a:rPr>
              <a:t>values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medals.values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>
                <a:latin typeface="Monaco"/>
                <a:cs typeface="Monaco"/>
              </a:rPr>
              <a:t>)</a:t>
            </a:r>
          </a:p>
          <a:p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['third', 'second', 'first'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]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457954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85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evaluations and iterations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658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Evaluate a condition as True or False using </a:t>
            </a:r>
            <a:r>
              <a:rPr lang="en-US" i="1" dirty="0" smtClean="0"/>
              <a:t>logical operators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Variables with True/False values are of a type called </a:t>
            </a:r>
            <a:r>
              <a:rPr lang="en-US" i="1" dirty="0" err="1" smtClean="0"/>
              <a:t>boolean</a:t>
            </a:r>
            <a:r>
              <a:rPr lang="en-US" dirty="0" smtClean="0"/>
              <a:t>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102676"/>
              </p:ext>
            </p:extLst>
          </p:nvPr>
        </p:nvGraphicFramePr>
        <p:xfrm>
          <a:off x="674862" y="3857453"/>
          <a:ext cx="7320025" cy="226871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23089"/>
                <a:gridCol w="5596936"/>
              </a:tblGrid>
              <a:tr h="4537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4537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Monaco"/>
                          <a:cs typeface="Monaco"/>
                        </a:rPr>
                        <a:t>==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Equal</a:t>
                      </a:r>
                      <a:r>
                        <a:rPr lang="en-US" b="0" baseline="0" dirty="0" smtClean="0"/>
                        <a:t> to</a:t>
                      </a:r>
                      <a:endParaRPr lang="en-US" b="0" dirty="0"/>
                    </a:p>
                  </a:txBody>
                  <a:tcPr/>
                </a:tc>
              </a:tr>
              <a:tr h="4537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Monaco"/>
                          <a:cs typeface="Monaco"/>
                        </a:rPr>
                        <a:t>!=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Not</a:t>
                      </a:r>
                      <a:r>
                        <a:rPr lang="en-US" b="0" baseline="0" dirty="0" smtClean="0"/>
                        <a:t> equal to</a:t>
                      </a:r>
                      <a:endParaRPr lang="en-US" b="0" dirty="0"/>
                    </a:p>
                  </a:txBody>
                  <a:tcPr/>
                </a:tc>
              </a:tr>
              <a:tr h="4537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Monaco"/>
                          <a:cs typeface="Monaco"/>
                        </a:rPr>
                        <a:t>&gt;, &lt;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Greater than; less than</a:t>
                      </a:r>
                      <a:endParaRPr lang="en-US" b="0" dirty="0"/>
                    </a:p>
                  </a:txBody>
                  <a:tcPr/>
                </a:tc>
              </a:tr>
              <a:tr h="4537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Monaco"/>
                          <a:cs typeface="Monaco"/>
                        </a:rPr>
                        <a:t>&gt;=, 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Greater</a:t>
                      </a:r>
                      <a:r>
                        <a:rPr lang="en-US" b="0" baseline="0" dirty="0" smtClean="0"/>
                        <a:t> than or equal to ; less than or equal to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768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performing logical comparisons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5716" y="1632754"/>
            <a:ext cx="8158734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6</a:t>
            </a:r>
          </a:p>
          <a:p>
            <a:r>
              <a:rPr lang="en-US" dirty="0" smtClean="0">
                <a:latin typeface="Monaco"/>
                <a:cs typeface="Monaco"/>
              </a:rPr>
              <a:t>b = 120</a:t>
            </a:r>
          </a:p>
          <a:p>
            <a:r>
              <a:rPr lang="en-US" dirty="0" smtClean="0">
                <a:latin typeface="Monaco"/>
                <a:cs typeface="Monaco"/>
              </a:rPr>
              <a:t>print b &gt; a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6 == 6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7 != "this isn't even a number"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c = 1.2345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-99 &gt;= c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False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endParaRPr lang="en-US" dirty="0" smtClean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935389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logical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Python operators </a:t>
            </a:r>
            <a:r>
              <a:rPr lang="en-US" dirty="0" smtClean="0">
                <a:latin typeface="Monaco"/>
                <a:cs typeface="Monaco"/>
              </a:rPr>
              <a:t>and</a:t>
            </a:r>
            <a:r>
              <a:rPr lang="en-US" dirty="0" smtClean="0"/>
              <a:t> and </a:t>
            </a:r>
            <a:r>
              <a:rPr lang="en-US" dirty="0" smtClean="0">
                <a:latin typeface="Monaco"/>
                <a:cs typeface="Monaco"/>
              </a:rPr>
              <a:t>or</a:t>
            </a:r>
            <a:r>
              <a:rPr lang="en-US" dirty="0" smtClean="0"/>
              <a:t> to combine logical statements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and</a:t>
            </a:r>
            <a:r>
              <a:rPr lang="en-US" dirty="0" smtClean="0"/>
              <a:t>: </a:t>
            </a:r>
            <a:r>
              <a:rPr lang="en-US" i="1" dirty="0" smtClean="0"/>
              <a:t>both</a:t>
            </a:r>
            <a:r>
              <a:rPr lang="en-US" dirty="0" smtClean="0"/>
              <a:t> conditions must be True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or</a:t>
            </a:r>
            <a:r>
              <a:rPr lang="en-US" dirty="0" smtClean="0"/>
              <a:t>:  </a:t>
            </a:r>
            <a:r>
              <a:rPr lang="en-US" i="1" dirty="0" smtClean="0"/>
              <a:t>only one</a:t>
            </a:r>
            <a:r>
              <a:rPr lang="en-US" dirty="0" smtClean="0"/>
              <a:t> condition must be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189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logical statements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35761"/>
            <a:ext cx="8158734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6</a:t>
            </a:r>
          </a:p>
          <a:p>
            <a:r>
              <a:rPr lang="en-US" dirty="0" smtClean="0">
                <a:latin typeface="Monaco"/>
                <a:cs typeface="Monaco"/>
              </a:rPr>
              <a:t>b = 120</a:t>
            </a:r>
          </a:p>
          <a:p>
            <a:r>
              <a:rPr lang="en-US" dirty="0" smtClean="0">
                <a:latin typeface="Monaco"/>
                <a:cs typeface="Monaco"/>
              </a:rPr>
              <a:t>c = ["z", "x", "y", "w"]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(a == 6 and b == 120)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(a == 6 or b == 92)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(b &lt; 10 or a &gt; 55)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False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(b != 7 and </a:t>
            </a:r>
            <a:r>
              <a:rPr lang="en-US" dirty="0" err="1" smtClean="0">
                <a:latin typeface="Monaco"/>
                <a:cs typeface="Monaco"/>
              </a:rPr>
              <a:t>len</a:t>
            </a:r>
            <a:r>
              <a:rPr lang="en-US" dirty="0" smtClean="0">
                <a:latin typeface="Monaco"/>
                <a:cs typeface="Monaco"/>
              </a:rPr>
              <a:t>(c) &lt;= 8)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</a:p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smtClean="0">
                <a:latin typeface="Monaco"/>
                <a:cs typeface="Monaco"/>
              </a:rPr>
              <a:t>(c[1] == "x" </a:t>
            </a:r>
            <a:r>
              <a:rPr lang="en-US" dirty="0">
                <a:latin typeface="Monaco"/>
                <a:cs typeface="Monaco"/>
              </a:rPr>
              <a:t>and </a:t>
            </a:r>
            <a:r>
              <a:rPr lang="en-US" dirty="0" smtClean="0">
                <a:latin typeface="Monaco"/>
                <a:cs typeface="Monaco"/>
              </a:rPr>
              <a:t>a == b)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False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671146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control flow with if statements</a:t>
            </a:r>
            <a:endParaRPr lang="en-US" dirty="0"/>
          </a:p>
        </p:txBody>
      </p:sp>
      <p:pic>
        <p:nvPicPr>
          <p:cNvPr id="5" name="Picture 4" descr="if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67" y="1794493"/>
            <a:ext cx="4294238" cy="429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94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control flow with if statements</a:t>
            </a:r>
            <a:endParaRPr lang="en-US" dirty="0"/>
          </a:p>
        </p:txBody>
      </p:sp>
      <p:pic>
        <p:nvPicPr>
          <p:cNvPr id="5" name="Picture 4" descr="if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67" y="1794493"/>
            <a:ext cx="4294238" cy="42942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74304" y="2128243"/>
            <a:ext cx="3786360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if </a:t>
            </a:r>
            <a:r>
              <a:rPr lang="en-US" i="1" dirty="0" smtClean="0">
                <a:latin typeface="Monaco"/>
                <a:cs typeface="Monaco"/>
              </a:rPr>
              <a:t>logical expression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b="1" dirty="0">
                <a:solidFill>
                  <a:srgbClr val="AB2495"/>
                </a:solidFill>
                <a:latin typeface="Monaco"/>
                <a:cs typeface="Monaco"/>
              </a:rPr>
              <a:t>	</a:t>
            </a:r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...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   Code run if True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514915" y="3579365"/>
            <a:ext cx="0" cy="729011"/>
          </a:xfrm>
          <a:prstGeom prst="line">
            <a:avLst/>
          </a:prstGeom>
          <a:ln>
            <a:solidFill>
              <a:srgbClr val="AB24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061622" y="2290304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61622" y="4738473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94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data type: 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Dictionaries are defined with braces: </a:t>
            </a:r>
            <a:r>
              <a:rPr lang="en-US" dirty="0" smtClean="0">
                <a:latin typeface="Monaco"/>
                <a:cs typeface="Monaco"/>
              </a:rPr>
              <a:t>{}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Contain </a:t>
            </a:r>
            <a:r>
              <a:rPr lang="en-US" dirty="0" err="1" smtClean="0">
                <a:latin typeface="Monaco"/>
                <a:cs typeface="Monaco"/>
              </a:rPr>
              <a:t>key:value</a:t>
            </a:r>
            <a:r>
              <a:rPr lang="en-US" dirty="0" smtClean="0"/>
              <a:t> pairs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Known in other contexts as "associative arrays"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839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control flow with if statements</a:t>
            </a:r>
            <a:endParaRPr lang="en-US" dirty="0"/>
          </a:p>
        </p:txBody>
      </p:sp>
      <p:pic>
        <p:nvPicPr>
          <p:cNvPr id="5" name="Picture 4" descr="if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67" y="1794493"/>
            <a:ext cx="4294238" cy="42942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74304" y="2128243"/>
            <a:ext cx="3786360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if </a:t>
            </a:r>
            <a:r>
              <a:rPr lang="en-US" i="1" dirty="0" smtClean="0">
                <a:latin typeface="Monaco"/>
                <a:cs typeface="Monaco"/>
              </a:rPr>
              <a:t>logical expression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b="1" dirty="0">
                <a:solidFill>
                  <a:srgbClr val="AB2495"/>
                </a:solidFill>
                <a:latin typeface="Monaco"/>
                <a:cs typeface="Monaco"/>
              </a:rPr>
              <a:t>	</a:t>
            </a:r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...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   Code run if True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514915" y="3579365"/>
            <a:ext cx="0" cy="729011"/>
          </a:xfrm>
          <a:prstGeom prst="line">
            <a:avLst/>
          </a:prstGeom>
          <a:ln>
            <a:solidFill>
              <a:srgbClr val="AB24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393753" y="3216905"/>
            <a:ext cx="309927" cy="362460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38928" y="3546955"/>
            <a:ext cx="364526" cy="843960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5061622" y="2290304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61622" y="4738473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465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control flow with if statements</a:t>
            </a:r>
            <a:endParaRPr lang="en-US" dirty="0"/>
          </a:p>
        </p:txBody>
      </p:sp>
      <p:pic>
        <p:nvPicPr>
          <p:cNvPr id="5" name="Picture 4" descr="if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67" y="1794493"/>
            <a:ext cx="4294238" cy="42942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90840" y="3232166"/>
            <a:ext cx="3786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7</a:t>
            </a:r>
          </a:p>
          <a:p>
            <a:r>
              <a:rPr lang="en-US" dirty="0" smtClean="0">
                <a:latin typeface="Monaco"/>
                <a:cs typeface="Monaco"/>
              </a:rPr>
              <a:t>b = 5</a:t>
            </a:r>
          </a:p>
          <a:p>
            <a:r>
              <a:rPr lang="en-US" dirty="0" smtClean="0">
                <a:latin typeface="Monaco"/>
                <a:cs typeface="Monaco"/>
              </a:rPr>
              <a:t>if a &gt; b:</a:t>
            </a:r>
          </a:p>
          <a:p>
            <a:r>
              <a:rPr lang="en-US" dirty="0" smtClean="0">
                <a:latin typeface="Monaco"/>
                <a:cs typeface="Monaco"/>
              </a:rPr>
              <a:t>	print "a is bigger"</a:t>
            </a:r>
          </a:p>
        </p:txBody>
      </p:sp>
    </p:spTree>
    <p:extLst>
      <p:ext uri="{BB962C8B-B14F-4D97-AF65-F5344CB8AC3E}">
        <p14:creationId xmlns:p14="http://schemas.microsoft.com/office/powerpoint/2010/main" val="1044840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if-else statements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08766" y="1659320"/>
            <a:ext cx="3786360" cy="6186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if </a:t>
            </a:r>
            <a:r>
              <a:rPr lang="en-US" i="1" dirty="0" smtClean="0">
                <a:latin typeface="Monaco"/>
                <a:cs typeface="Monaco"/>
              </a:rPr>
              <a:t>logical expression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b="1" dirty="0">
                <a:solidFill>
                  <a:srgbClr val="AB2495"/>
                </a:solidFill>
                <a:latin typeface="Monaco"/>
                <a:cs typeface="Monaco"/>
              </a:rPr>
              <a:t>	</a:t>
            </a:r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...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   Code run if True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</a:t>
            </a:r>
          </a:p>
          <a:p>
            <a:r>
              <a:rPr lang="en-US" dirty="0" smtClean="0">
                <a:latin typeface="Monaco"/>
                <a:cs typeface="Monaco"/>
              </a:rPr>
              <a:t>else: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>
                <a:solidFill>
                  <a:srgbClr val="32A6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   Code run if False</a:t>
            </a:r>
          </a:p>
          <a:p>
            <a:r>
              <a:rPr lang="en-US" dirty="0">
                <a:solidFill>
                  <a:srgbClr val="32A6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</a:t>
            </a:r>
            <a:r>
              <a:rPr lang="en-US" dirty="0" smtClean="0">
                <a:latin typeface="Monaco"/>
                <a:cs typeface="Monaco"/>
              </a:rPr>
              <a:t> 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690761" y="3182449"/>
            <a:ext cx="0" cy="729011"/>
          </a:xfrm>
          <a:prstGeom prst="line">
            <a:avLst/>
          </a:prstGeom>
          <a:ln>
            <a:solidFill>
              <a:srgbClr val="AB24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227699" y="1874531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27699" y="5432088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if_else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8509"/>
            <a:ext cx="4130074" cy="5162593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5690761" y="4312168"/>
            <a:ext cx="0" cy="729011"/>
          </a:xfrm>
          <a:prstGeom prst="line">
            <a:avLst/>
          </a:prstGeom>
          <a:ln>
            <a:solidFill>
              <a:srgbClr val="32A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890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if-else statements</a:t>
            </a:r>
            <a:endParaRPr lang="en-US" dirty="0"/>
          </a:p>
        </p:txBody>
      </p:sp>
      <p:pic>
        <p:nvPicPr>
          <p:cNvPr id="3" name="Picture 2" descr="if_else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8509"/>
            <a:ext cx="4130074" cy="516259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90840" y="3232166"/>
            <a:ext cx="414000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7</a:t>
            </a:r>
          </a:p>
          <a:p>
            <a:r>
              <a:rPr lang="en-US" dirty="0" smtClean="0">
                <a:latin typeface="Monaco"/>
                <a:cs typeface="Monaco"/>
              </a:rPr>
              <a:t>b = 5</a:t>
            </a:r>
          </a:p>
          <a:p>
            <a:r>
              <a:rPr lang="en-US" dirty="0" smtClean="0">
                <a:latin typeface="Monaco"/>
                <a:cs typeface="Monaco"/>
              </a:rPr>
              <a:t>if a &gt; b:</a:t>
            </a:r>
          </a:p>
          <a:p>
            <a:r>
              <a:rPr lang="en-US" dirty="0" smtClean="0">
                <a:latin typeface="Monaco"/>
                <a:cs typeface="Monaco"/>
              </a:rPr>
              <a:t>	print "a is bigger"</a:t>
            </a:r>
          </a:p>
          <a:p>
            <a:r>
              <a:rPr lang="en-US" dirty="0" smtClean="0">
                <a:latin typeface="Monaco"/>
                <a:cs typeface="Monaco"/>
              </a:rPr>
              <a:t>else: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"a is not bigger"</a:t>
            </a:r>
          </a:p>
        </p:txBody>
      </p:sp>
    </p:spTree>
    <p:extLst>
      <p:ext uri="{BB962C8B-B14F-4D97-AF65-F5344CB8AC3E}">
        <p14:creationId xmlns:p14="http://schemas.microsoft.com/office/powerpoint/2010/main" val="40362627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if-elif-else statements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if_elif_else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2231" y="947615"/>
            <a:ext cx="5529385" cy="55293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30612" y="1231241"/>
            <a:ext cx="445708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if </a:t>
            </a:r>
            <a:r>
              <a:rPr lang="en-US" i="1" dirty="0" smtClean="0">
                <a:latin typeface="Monaco"/>
                <a:cs typeface="Monaco"/>
              </a:rPr>
              <a:t>logical expression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b="1" dirty="0">
                <a:solidFill>
                  <a:srgbClr val="AB2495"/>
                </a:solidFill>
                <a:latin typeface="Monaco"/>
                <a:cs typeface="Monaco"/>
              </a:rPr>
              <a:t>	</a:t>
            </a:r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...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   Code run if True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</a:t>
            </a:r>
          </a:p>
          <a:p>
            <a:r>
              <a:rPr lang="en-US" dirty="0" smtClean="0">
                <a:latin typeface="Monaco"/>
                <a:cs typeface="Monaco"/>
              </a:rPr>
              <a:t>elif </a:t>
            </a:r>
            <a:r>
              <a:rPr lang="en-US" i="1" dirty="0" smtClean="0">
                <a:latin typeface="Monaco"/>
                <a:cs typeface="Monaco"/>
              </a:rPr>
              <a:t>other logical </a:t>
            </a:r>
            <a:r>
              <a:rPr lang="en-US" i="1" dirty="0" err="1" smtClean="0">
                <a:latin typeface="Monaco"/>
                <a:cs typeface="Monaco"/>
              </a:rPr>
              <a:t>expr</a:t>
            </a:r>
            <a:r>
              <a:rPr lang="en-US" i="1" dirty="0" smtClean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>
                <a:solidFill>
                  <a:srgbClr val="32A6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   Code run if True</a:t>
            </a:r>
          </a:p>
          <a:p>
            <a:r>
              <a:rPr lang="en-US" dirty="0">
                <a:solidFill>
                  <a:srgbClr val="32A6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</a:t>
            </a:r>
            <a:r>
              <a:rPr lang="en-US" dirty="0" smtClean="0">
                <a:latin typeface="Monaco"/>
                <a:cs typeface="Monaco"/>
              </a:rPr>
              <a:t> </a:t>
            </a:r>
          </a:p>
          <a:p>
            <a:r>
              <a:rPr lang="en-US" dirty="0" smtClean="0">
                <a:latin typeface="Monaco"/>
                <a:cs typeface="Monaco"/>
              </a:rPr>
              <a:t>else: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FF6E67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solidFill>
                  <a:srgbClr val="FF6E67"/>
                </a:solidFill>
                <a:latin typeface="Monaco"/>
                <a:cs typeface="Monaco"/>
              </a:rPr>
              <a:t>	...   Code run if *all* False</a:t>
            </a:r>
          </a:p>
          <a:p>
            <a:r>
              <a:rPr lang="en-US" dirty="0">
                <a:solidFill>
                  <a:srgbClr val="FF6E67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FF6E67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690761" y="2703757"/>
            <a:ext cx="0" cy="729011"/>
          </a:xfrm>
          <a:prstGeom prst="line">
            <a:avLst/>
          </a:prstGeom>
          <a:ln>
            <a:solidFill>
              <a:srgbClr val="AB24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227699" y="1425146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690761" y="3892091"/>
            <a:ext cx="0" cy="729011"/>
          </a:xfrm>
          <a:prstGeom prst="line">
            <a:avLst/>
          </a:prstGeom>
          <a:ln>
            <a:solidFill>
              <a:srgbClr val="32A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690761" y="4933492"/>
            <a:ext cx="0" cy="729011"/>
          </a:xfrm>
          <a:prstGeom prst="line">
            <a:avLst/>
          </a:prstGeom>
          <a:ln>
            <a:solidFill>
              <a:srgbClr val="FF6E6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27699" y="5817392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889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if-elif-else statements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if_elif_else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2231" y="947615"/>
            <a:ext cx="5529385" cy="55293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427609" y="2587397"/>
            <a:ext cx="41400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7</a:t>
            </a:r>
          </a:p>
          <a:p>
            <a:r>
              <a:rPr lang="en-US" dirty="0" smtClean="0">
                <a:latin typeface="Monaco"/>
                <a:cs typeface="Monaco"/>
              </a:rPr>
              <a:t>b = 5</a:t>
            </a:r>
          </a:p>
          <a:p>
            <a:r>
              <a:rPr lang="en-US" dirty="0" smtClean="0">
                <a:latin typeface="Monaco"/>
                <a:cs typeface="Monaco"/>
              </a:rPr>
              <a:t>if a &gt; b:</a:t>
            </a:r>
          </a:p>
          <a:p>
            <a:r>
              <a:rPr lang="en-US" dirty="0" smtClean="0">
                <a:latin typeface="Monaco"/>
                <a:cs typeface="Monaco"/>
              </a:rPr>
              <a:t>	print "a is bigger"</a:t>
            </a:r>
          </a:p>
          <a:p>
            <a:r>
              <a:rPr lang="en-US" dirty="0" smtClean="0">
                <a:latin typeface="Monaco"/>
                <a:cs typeface="Monaco"/>
              </a:rPr>
              <a:t>elif a &lt; b: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"b is bigger"</a:t>
            </a:r>
          </a:p>
          <a:p>
            <a:r>
              <a:rPr lang="en-US" dirty="0" smtClean="0">
                <a:latin typeface="Monaco"/>
                <a:cs typeface="Monaco"/>
              </a:rPr>
              <a:t>else: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"a is equal to b"</a:t>
            </a:r>
          </a:p>
        </p:txBody>
      </p:sp>
    </p:spTree>
    <p:extLst>
      <p:ext uri="{BB962C8B-B14F-4D97-AF65-F5344CB8AC3E}">
        <p14:creationId xmlns:p14="http://schemas.microsoft.com/office/powerpoint/2010/main" val="27054210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if-elif-else statements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if_elif_else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2231" y="947615"/>
            <a:ext cx="5529385" cy="55293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427609" y="2587397"/>
            <a:ext cx="41400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7</a:t>
            </a:r>
          </a:p>
          <a:p>
            <a:r>
              <a:rPr lang="en-US" dirty="0" smtClean="0">
                <a:latin typeface="Monaco"/>
                <a:cs typeface="Monaco"/>
              </a:rPr>
              <a:t>b = 5</a:t>
            </a:r>
          </a:p>
          <a:p>
            <a:r>
              <a:rPr lang="en-US" dirty="0" smtClean="0">
                <a:latin typeface="Monaco"/>
                <a:cs typeface="Monaco"/>
              </a:rPr>
              <a:t>if a &gt; b:</a:t>
            </a:r>
          </a:p>
          <a:p>
            <a:r>
              <a:rPr lang="en-US" dirty="0" smtClean="0">
                <a:latin typeface="Monaco"/>
                <a:cs typeface="Monaco"/>
              </a:rPr>
              <a:t>	print "a is bigger"</a:t>
            </a:r>
          </a:p>
          <a:p>
            <a:r>
              <a:rPr lang="en-US" dirty="0" smtClean="0">
                <a:latin typeface="Monaco"/>
                <a:cs typeface="Monaco"/>
              </a:rPr>
              <a:t>elif a &lt; b: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"b is bigger"</a:t>
            </a:r>
          </a:p>
          <a:p>
            <a:r>
              <a:rPr lang="en-US" dirty="0" smtClean="0">
                <a:latin typeface="Monaco"/>
                <a:cs typeface="Monaco"/>
              </a:rPr>
              <a:t>else: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"a is equal to b"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77154" y="5214257"/>
            <a:ext cx="2618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You can have as many elif</a:t>
            </a:r>
            <a:r>
              <a:rPr lang="en-US" dirty="0">
                <a:solidFill>
                  <a:srgbClr val="DC5924"/>
                </a:solidFill>
              </a:rPr>
              <a:t> </a:t>
            </a:r>
            <a:r>
              <a:rPr lang="en-US" dirty="0" smtClean="0">
                <a:solidFill>
                  <a:srgbClr val="DC5924"/>
                </a:solidFill>
              </a:rPr>
              <a:t>statements as you want!</a:t>
            </a:r>
            <a:endParaRPr lang="en-US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663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if-elif-else statements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if_elif_else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2231" y="947615"/>
            <a:ext cx="5529385" cy="55293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69154" y="2587397"/>
            <a:ext cx="48748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You don't need to end with else</a:t>
            </a:r>
          </a:p>
          <a:p>
            <a:r>
              <a:rPr lang="en-US" dirty="0" smtClean="0">
                <a:latin typeface="Monaco"/>
                <a:cs typeface="Monaco"/>
              </a:rPr>
              <a:t>a = 7</a:t>
            </a:r>
          </a:p>
          <a:p>
            <a:r>
              <a:rPr lang="en-US" dirty="0" smtClean="0">
                <a:latin typeface="Monaco"/>
                <a:cs typeface="Monaco"/>
              </a:rPr>
              <a:t>b = 5</a:t>
            </a:r>
          </a:p>
          <a:p>
            <a:r>
              <a:rPr lang="en-US" dirty="0" smtClean="0">
                <a:latin typeface="Monaco"/>
                <a:cs typeface="Monaco"/>
              </a:rPr>
              <a:t>if a &gt; b:</a:t>
            </a:r>
          </a:p>
          <a:p>
            <a:r>
              <a:rPr lang="en-US" dirty="0" smtClean="0">
                <a:latin typeface="Monaco"/>
                <a:cs typeface="Monaco"/>
              </a:rPr>
              <a:t>	print "a is bigger"</a:t>
            </a:r>
          </a:p>
          <a:p>
            <a:r>
              <a:rPr lang="en-US" dirty="0" smtClean="0">
                <a:latin typeface="Monaco"/>
                <a:cs typeface="Monaco"/>
              </a:rPr>
              <a:t>elif a &lt; b: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"b is bigger"</a:t>
            </a:r>
          </a:p>
          <a:p>
            <a:r>
              <a:rPr lang="en-US" dirty="0" smtClean="0">
                <a:latin typeface="Monaco"/>
                <a:cs typeface="Monaco"/>
              </a:rPr>
              <a:t>elif a == b: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"a is equal to b"</a:t>
            </a:r>
          </a:p>
        </p:txBody>
      </p:sp>
    </p:spTree>
    <p:extLst>
      <p:ext uri="{BB962C8B-B14F-4D97-AF65-F5344CB8AC3E}">
        <p14:creationId xmlns:p14="http://schemas.microsoft.com/office/powerpoint/2010/main" val="1016397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6565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is our other control flow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56954" cy="4373563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Iteration performs the same code repeatedly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1355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data type: 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Dictionaries are defined with braces: </a:t>
            </a:r>
            <a:r>
              <a:rPr lang="en-US" dirty="0" smtClean="0">
                <a:latin typeface="Monaco"/>
                <a:cs typeface="Monaco"/>
              </a:rPr>
              <a:t>{}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Contain </a:t>
            </a:r>
            <a:r>
              <a:rPr lang="en-US" dirty="0" err="1" smtClean="0">
                <a:latin typeface="Monaco"/>
                <a:cs typeface="Monaco"/>
              </a:rPr>
              <a:t>key:value</a:t>
            </a:r>
            <a:r>
              <a:rPr lang="en-US" dirty="0" smtClean="0"/>
              <a:t> pairs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Known in other contexts as "associative arrays"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3463843"/>
            <a:ext cx="8338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dictionary of names</a:t>
            </a:r>
          </a:p>
          <a:p>
            <a:r>
              <a:rPr lang="en-US" dirty="0" smtClean="0">
                <a:latin typeface="Monaco"/>
                <a:cs typeface="Monaco"/>
              </a:rPr>
              <a:t>names = {"Stephanie": "Spielman", "</a:t>
            </a:r>
            <a:r>
              <a:rPr lang="en-US" dirty="0" err="1" smtClean="0">
                <a:latin typeface="Monaco"/>
                <a:cs typeface="Monaco"/>
              </a:rPr>
              <a:t>Eleisha</a:t>
            </a:r>
            <a:r>
              <a:rPr lang="en-US" dirty="0" smtClean="0">
                <a:latin typeface="Monaco"/>
                <a:cs typeface="Monaco"/>
              </a:rPr>
              <a:t>": "Jackson", 	"Claus": "</a:t>
            </a:r>
            <a:r>
              <a:rPr lang="en-US" dirty="0" err="1" smtClean="0">
                <a:latin typeface="Monaco"/>
                <a:cs typeface="Monaco"/>
              </a:rPr>
              <a:t>Wilke</a:t>
            </a:r>
            <a:r>
              <a:rPr lang="en-US" dirty="0" smtClean="0">
                <a:latin typeface="Monaco"/>
                <a:cs typeface="Monaco"/>
              </a:rPr>
              <a:t>"}</a:t>
            </a: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48394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is our other control flow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56954" cy="4373563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Iteration performs the same code repeatedly</a:t>
            </a:r>
          </a:p>
          <a:p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Two flavors in Python: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For-loops iterate a pre-specified number of times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While-loops iterate while a logical condition remains True</a:t>
            </a:r>
          </a:p>
          <a:p>
            <a:pPr marL="914400" lvl="1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7160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is our other control flow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56954" cy="4373563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Iteration performs the same code repeatedly</a:t>
            </a:r>
          </a:p>
          <a:p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Two flavors in Python: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For-loops iterate a pre-specified number of times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While-loops iterate while a logical condition remains True</a:t>
            </a:r>
          </a:p>
          <a:p>
            <a:pPr marL="914400" lvl="1" indent="-457200">
              <a:buFont typeface="Arial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59693" y="3546955"/>
            <a:ext cx="7336692" cy="409583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915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with for-loops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Two basic uses: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Perform a task on each item in a list, dictionary, etc.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Perform a task a certain number of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1486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4602" y="1786320"/>
            <a:ext cx="55543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Generic list</a:t>
            </a:r>
          </a:p>
          <a:p>
            <a:r>
              <a:rPr lang="en-US" dirty="0" smtClean="0">
                <a:latin typeface="Monaco"/>
                <a:cs typeface="Monaco"/>
              </a:rPr>
              <a:t>some_list = [...items...]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Loop over the list</a:t>
            </a:r>
          </a:p>
          <a:p>
            <a:r>
              <a:rPr lang="en-US" dirty="0" smtClean="0">
                <a:latin typeface="Monaco"/>
                <a:cs typeface="Monaco"/>
              </a:rPr>
              <a:t>for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item </a:t>
            </a:r>
            <a:r>
              <a:rPr lang="en-US" dirty="0" smtClean="0">
                <a:latin typeface="Monaco"/>
                <a:cs typeface="Monaco"/>
              </a:rPr>
              <a:t>in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some_list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 smtClean="0">
                <a:latin typeface="Monaco"/>
                <a:cs typeface="Monaco"/>
              </a:rPr>
              <a:t>	...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   Do these commands for each item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Back to the rest of the script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endParaRPr lang="en-US" dirty="0" smtClean="0">
              <a:latin typeface="Monaco"/>
              <a:cs typeface="Monaco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765853" y="3336007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61407" y="4448835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2587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4602" y="1786320"/>
            <a:ext cx="55543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Generic list</a:t>
            </a:r>
          </a:p>
          <a:p>
            <a:r>
              <a:rPr lang="en-US" dirty="0" smtClean="0">
                <a:latin typeface="Monaco"/>
                <a:cs typeface="Monaco"/>
              </a:rPr>
              <a:t>some_list = [...items...]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Loop over the list</a:t>
            </a:r>
          </a:p>
          <a:p>
            <a:r>
              <a:rPr lang="en-US" dirty="0" smtClean="0">
                <a:latin typeface="Monaco"/>
                <a:cs typeface="Monaco"/>
              </a:rPr>
              <a:t>for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item </a:t>
            </a:r>
            <a:r>
              <a:rPr lang="en-US" dirty="0" smtClean="0">
                <a:latin typeface="Monaco"/>
                <a:cs typeface="Monaco"/>
              </a:rPr>
              <a:t>in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some_list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 smtClean="0">
                <a:latin typeface="Monaco"/>
                <a:cs typeface="Monaco"/>
              </a:rPr>
              <a:t>	...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   Do these commands for each item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Back to the rest of the script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endParaRPr lang="en-US" dirty="0" smtClean="0">
              <a:latin typeface="Monaco"/>
              <a:cs typeface="Monaco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765853" y="3336007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61407" y="4448835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827088" y="3221058"/>
            <a:ext cx="364526" cy="843960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47932" y="2926048"/>
            <a:ext cx="160558" cy="326715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112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4602" y="1786320"/>
            <a:ext cx="55543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Generic list</a:t>
            </a:r>
          </a:p>
          <a:p>
            <a:r>
              <a:rPr lang="en-US" dirty="0" smtClean="0">
                <a:latin typeface="Monaco"/>
                <a:cs typeface="Monaco"/>
              </a:rPr>
              <a:t>some_list = [...items...]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Loop over the list</a:t>
            </a:r>
          </a:p>
          <a:p>
            <a:r>
              <a:rPr lang="en-US" dirty="0" smtClean="0">
                <a:latin typeface="Monaco"/>
                <a:cs typeface="Monaco"/>
              </a:rPr>
              <a:t>for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item </a:t>
            </a:r>
            <a:r>
              <a:rPr lang="en-US" dirty="0" smtClean="0">
                <a:latin typeface="Monaco"/>
                <a:cs typeface="Monaco"/>
              </a:rPr>
              <a:t>in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some_list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 smtClean="0">
                <a:latin typeface="Monaco"/>
                <a:cs typeface="Monaco"/>
              </a:rPr>
              <a:t>	...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   Do these commands for each item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Back to the rest of the script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endParaRPr lang="en-US" dirty="0" smtClean="0">
              <a:latin typeface="Monaco"/>
              <a:cs typeface="Monaco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765853" y="3336007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61407" y="4448835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827088" y="3221058"/>
            <a:ext cx="364526" cy="843960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66081" y="2933049"/>
            <a:ext cx="364526" cy="288009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47932" y="2926048"/>
            <a:ext cx="160558" cy="326715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3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4602" y="1786320"/>
            <a:ext cx="55543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Generic list</a:t>
            </a:r>
          </a:p>
          <a:p>
            <a:r>
              <a:rPr lang="en-US" dirty="0" smtClean="0">
                <a:latin typeface="Monaco"/>
                <a:cs typeface="Monaco"/>
              </a:rPr>
              <a:t>some_list = [...items...]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Loop over the list</a:t>
            </a:r>
          </a:p>
          <a:p>
            <a:r>
              <a:rPr lang="en-US" dirty="0" smtClean="0">
                <a:latin typeface="Monaco"/>
                <a:cs typeface="Monaco"/>
              </a:rPr>
              <a:t>for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item </a:t>
            </a:r>
            <a:r>
              <a:rPr lang="en-US" dirty="0" smtClean="0">
                <a:latin typeface="Monaco"/>
                <a:cs typeface="Monaco"/>
              </a:rPr>
              <a:t>in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some_list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 smtClean="0">
                <a:latin typeface="Monaco"/>
                <a:cs typeface="Monaco"/>
              </a:rPr>
              <a:t>	...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   Do these commands for each item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Back to the rest of the script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endParaRPr lang="en-US" dirty="0" smtClean="0">
              <a:latin typeface="Monaco"/>
              <a:cs typeface="Monaco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765853" y="3336007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61407" y="4448835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827088" y="3221058"/>
            <a:ext cx="364526" cy="843960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66081" y="2933049"/>
            <a:ext cx="364526" cy="288009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47932" y="2926048"/>
            <a:ext cx="160558" cy="326715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24762" y="2933049"/>
            <a:ext cx="577187" cy="279441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35000" y="5446889"/>
            <a:ext cx="767644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DC5924"/>
                </a:solidFill>
                <a:latin typeface="Monaco"/>
                <a:cs typeface="Monaco"/>
              </a:rPr>
              <a:t>item</a:t>
            </a:r>
            <a:r>
              <a:rPr lang="en-US" sz="2400" dirty="0" smtClean="0"/>
              <a:t> is the loop variable.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Takes on a new value for each iteration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 name is </a:t>
            </a:r>
            <a:r>
              <a:rPr lang="en-US" sz="2400" i="1" dirty="0" smtClean="0"/>
              <a:t>arbitrary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02637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4602" y="1786320"/>
            <a:ext cx="55543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Generic list</a:t>
            </a:r>
          </a:p>
          <a:p>
            <a:r>
              <a:rPr lang="en-US" dirty="0" smtClean="0">
                <a:latin typeface="Monaco"/>
                <a:cs typeface="Monaco"/>
              </a:rPr>
              <a:t>some_list = [...items...]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Loop over the list</a:t>
            </a:r>
          </a:p>
          <a:p>
            <a:r>
              <a:rPr lang="en-US" dirty="0" smtClean="0">
                <a:latin typeface="Monaco"/>
                <a:cs typeface="Monaco"/>
              </a:rPr>
              <a:t>for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blahblahblah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in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some_list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 smtClean="0">
                <a:latin typeface="Monaco"/>
                <a:cs typeface="Monaco"/>
              </a:rPr>
              <a:t>	...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   Do these commands for each item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Back to the rest of the script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endParaRPr lang="en-US" dirty="0" smtClean="0">
              <a:latin typeface="Monaco"/>
              <a:cs typeface="Monaco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765853" y="3336007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61407" y="4448835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35000" y="5446889"/>
            <a:ext cx="767644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DC5924"/>
                </a:solidFill>
                <a:latin typeface="Monaco"/>
                <a:cs typeface="Monaco"/>
              </a:rPr>
              <a:t>item</a:t>
            </a:r>
            <a:r>
              <a:rPr lang="en-US" sz="2400" dirty="0" smtClean="0"/>
              <a:t> is the loop variable.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Takes on a new value for each iteration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 name is </a:t>
            </a:r>
            <a:r>
              <a:rPr lang="en-US" sz="2400" i="1" dirty="0" smtClean="0"/>
              <a:t>arbitrary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810255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4602" y="1786320"/>
            <a:ext cx="55543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Generic list</a:t>
            </a:r>
          </a:p>
          <a:p>
            <a:r>
              <a:rPr lang="en-US" dirty="0" smtClean="0">
                <a:latin typeface="Monaco"/>
                <a:cs typeface="Monaco"/>
              </a:rPr>
              <a:t>some_list = [...items...]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Loop over the list</a:t>
            </a:r>
          </a:p>
          <a:p>
            <a:r>
              <a:rPr lang="en-US" dirty="0" smtClean="0">
                <a:latin typeface="Monaco"/>
                <a:cs typeface="Monaco"/>
              </a:rPr>
              <a:t>for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x </a:t>
            </a:r>
            <a:r>
              <a:rPr lang="en-US" dirty="0" smtClean="0">
                <a:latin typeface="Monaco"/>
                <a:cs typeface="Monaco"/>
              </a:rPr>
              <a:t>in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some_list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 smtClean="0">
                <a:latin typeface="Monaco"/>
                <a:cs typeface="Monaco"/>
              </a:rPr>
              <a:t>	...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   Do these commands for each item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Back to the rest of the script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endParaRPr lang="en-US" dirty="0" smtClean="0">
              <a:latin typeface="Monaco"/>
              <a:cs typeface="Monaco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765853" y="3336007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61407" y="4448835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35000" y="5446889"/>
            <a:ext cx="767644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DC5924"/>
                </a:solidFill>
                <a:latin typeface="Monaco"/>
                <a:cs typeface="Monaco"/>
              </a:rPr>
              <a:t>item</a:t>
            </a:r>
            <a:r>
              <a:rPr lang="en-US" sz="2400" dirty="0" smtClean="0"/>
              <a:t> is the loop variable.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Takes on a new value for each iteration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 name is </a:t>
            </a:r>
            <a:r>
              <a:rPr lang="en-US" sz="2400" i="1" dirty="0" smtClean="0"/>
              <a:t>arbitrary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7190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 Example: curving grades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84602" y="1786320"/>
            <a:ext cx="5554399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List of grades</a:t>
            </a:r>
          </a:p>
          <a:p>
            <a:r>
              <a:rPr lang="en-US" dirty="0" smtClean="0">
                <a:latin typeface="Monaco"/>
                <a:cs typeface="Monaco"/>
              </a:rPr>
              <a:t>grades = [88, 71, 74, 83, 57, 79, 66]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Loop over the grades</a:t>
            </a:r>
          </a:p>
          <a:p>
            <a:r>
              <a:rPr lang="en-US" dirty="0" smtClean="0">
                <a:latin typeface="Monaco"/>
                <a:cs typeface="Monaco"/>
              </a:rPr>
              <a:t>for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grade </a:t>
            </a:r>
            <a:r>
              <a:rPr lang="en-US" dirty="0" smtClean="0">
                <a:latin typeface="Monaco"/>
                <a:cs typeface="Monaco"/>
              </a:rPr>
              <a:t>in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grades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 smtClean="0">
                <a:latin typeface="Monaco"/>
                <a:cs typeface="Monaco"/>
              </a:rPr>
              <a:t>	print grade * 1.1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96.8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78.1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81.4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91.3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62.7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86.9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72.6</a:t>
            </a:r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	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585897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data type: 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Dictionaries are defined with braces: </a:t>
            </a:r>
            <a:r>
              <a:rPr lang="en-US" dirty="0" smtClean="0">
                <a:latin typeface="Monaco"/>
                <a:cs typeface="Monaco"/>
              </a:rPr>
              <a:t>{}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Contain </a:t>
            </a:r>
            <a:r>
              <a:rPr lang="en-US" dirty="0" err="1" smtClean="0">
                <a:latin typeface="Monaco"/>
                <a:cs typeface="Monaco"/>
              </a:rPr>
              <a:t>key:value</a:t>
            </a:r>
            <a:r>
              <a:rPr lang="en-US" dirty="0" smtClean="0"/>
              <a:t> pairs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Known in other contexts as "associative arrays"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3463843"/>
            <a:ext cx="83384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dictionary of names</a:t>
            </a:r>
          </a:p>
          <a:p>
            <a:r>
              <a:rPr lang="en-US" dirty="0" smtClean="0">
                <a:latin typeface="Monaco"/>
                <a:cs typeface="Monaco"/>
              </a:rPr>
              <a:t>names = {"Stephanie": "Spielman", "</a:t>
            </a:r>
            <a:r>
              <a:rPr lang="en-US" dirty="0" err="1" smtClean="0">
                <a:latin typeface="Monaco"/>
                <a:cs typeface="Monaco"/>
              </a:rPr>
              <a:t>Eleisha</a:t>
            </a:r>
            <a:r>
              <a:rPr lang="en-US" dirty="0" smtClean="0">
                <a:latin typeface="Monaco"/>
                <a:cs typeface="Monaco"/>
              </a:rPr>
              <a:t>": "Jackson", 	"Claus": "</a:t>
            </a:r>
            <a:r>
              <a:rPr lang="en-US" dirty="0" err="1" smtClean="0">
                <a:latin typeface="Monaco"/>
                <a:cs typeface="Monaco"/>
              </a:rPr>
              <a:t>Wilke</a:t>
            </a:r>
            <a:r>
              <a:rPr lang="en-US" dirty="0" smtClean="0">
                <a:latin typeface="Monaco"/>
                <a:cs typeface="Monaco"/>
              </a:rPr>
              <a:t>"}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1761248" y="3765274"/>
            <a:ext cx="3177481" cy="283603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175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 Example: curving grades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84602" y="1786320"/>
            <a:ext cx="65421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List of grades</a:t>
            </a:r>
          </a:p>
          <a:p>
            <a:r>
              <a:rPr lang="en-US" dirty="0" smtClean="0">
                <a:latin typeface="Monaco"/>
                <a:cs typeface="Monaco"/>
              </a:rPr>
              <a:t>grades = [88, 71, 74, 83, 57, 79, 66]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Empty list of new grades to populate</a:t>
            </a:r>
          </a:p>
          <a:p>
            <a:r>
              <a:rPr lang="en-US" dirty="0" smtClean="0">
                <a:latin typeface="Monaco"/>
                <a:cs typeface="Monaco"/>
              </a:rPr>
              <a:t>new_grades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= []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Loop over the grades and save curved grade</a:t>
            </a:r>
          </a:p>
          <a:p>
            <a:r>
              <a:rPr lang="en-US" dirty="0" smtClean="0">
                <a:latin typeface="Monaco"/>
                <a:cs typeface="Monaco"/>
              </a:rPr>
              <a:t>for grade in grades:</a:t>
            </a:r>
          </a:p>
          <a:p>
            <a:r>
              <a:rPr lang="en-US" dirty="0" smtClean="0">
                <a:latin typeface="Monaco"/>
                <a:cs typeface="Monaco"/>
              </a:rPr>
              <a:t>	new = grade * 1.1</a:t>
            </a:r>
          </a:p>
          <a:p>
            <a:r>
              <a:rPr lang="en-US" dirty="0" smtClean="0">
                <a:latin typeface="Monaco"/>
                <a:cs typeface="Monaco"/>
              </a:rPr>
              <a:t>	new_grades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.append(new)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new_grades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96.8, 78.1,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81.4,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91.3,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62.7, 86.9,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72.6]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3905028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no hard-coding!!!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4602" y="1786320"/>
            <a:ext cx="65421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List of grades</a:t>
            </a:r>
          </a:p>
          <a:p>
            <a:r>
              <a:rPr lang="en-US" dirty="0" smtClean="0">
                <a:latin typeface="Monaco"/>
                <a:cs typeface="Monaco"/>
              </a:rPr>
              <a:t>grades = [88, 71, 74, 83, 57, 79, 66]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Empty list of new grades to populate</a:t>
            </a:r>
          </a:p>
          <a:p>
            <a:r>
              <a:rPr lang="en-US" dirty="0" smtClean="0">
                <a:latin typeface="Monaco"/>
                <a:cs typeface="Monaco"/>
              </a:rPr>
              <a:t>new_grades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= []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Loop over the grades and save curved grade</a:t>
            </a:r>
          </a:p>
          <a:p>
            <a:r>
              <a:rPr lang="en-US" dirty="0" smtClean="0">
                <a:latin typeface="Monaco"/>
                <a:cs typeface="Monaco"/>
              </a:rPr>
              <a:t>for grade in grades:</a:t>
            </a:r>
          </a:p>
          <a:p>
            <a:r>
              <a:rPr lang="en-US" dirty="0" smtClean="0">
                <a:latin typeface="Monaco"/>
                <a:cs typeface="Monaco"/>
              </a:rPr>
              <a:t>	new = grade * 1.1</a:t>
            </a:r>
          </a:p>
          <a:p>
            <a:r>
              <a:rPr lang="en-US" dirty="0" smtClean="0">
                <a:latin typeface="Monaco"/>
                <a:cs typeface="Monaco"/>
              </a:rPr>
              <a:t>	new_grades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.append(new)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new_grades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96.8, 78.1,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81.4,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91.3,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62.7, 86.9,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72.6]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52635" y="4005493"/>
            <a:ext cx="632253" cy="288009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118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no hard-coding!!!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4602" y="1786320"/>
            <a:ext cx="6542176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List of grades</a:t>
            </a:r>
          </a:p>
          <a:p>
            <a:r>
              <a:rPr lang="en-US" dirty="0" smtClean="0">
                <a:latin typeface="Monaco"/>
                <a:cs typeface="Monaco"/>
              </a:rPr>
              <a:t>grades = [88, 71, 74, 83, 57, 79, 66]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Empty list of new grades to populate</a:t>
            </a:r>
          </a:p>
          <a:p>
            <a:r>
              <a:rPr lang="en-US" dirty="0" smtClean="0">
                <a:latin typeface="Monaco"/>
                <a:cs typeface="Monaco"/>
              </a:rPr>
              <a:t>new_grades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= []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Curving value</a:t>
            </a:r>
          </a:p>
          <a:p>
            <a:r>
              <a:rPr lang="en-US" dirty="0" smtClean="0">
                <a:latin typeface="Monaco"/>
                <a:cs typeface="Monaco"/>
              </a:rPr>
              <a:t>curve = 1.1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Loop over the grades and save curved grade</a:t>
            </a:r>
          </a:p>
          <a:p>
            <a:r>
              <a:rPr lang="en-US" dirty="0" smtClean="0">
                <a:latin typeface="Monaco"/>
                <a:cs typeface="Monaco"/>
              </a:rPr>
              <a:t>for grade in grades:</a:t>
            </a:r>
          </a:p>
          <a:p>
            <a:r>
              <a:rPr lang="en-US" dirty="0" smtClean="0">
                <a:latin typeface="Monaco"/>
                <a:cs typeface="Monaco"/>
              </a:rPr>
              <a:t>	new = grade *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curve</a:t>
            </a:r>
          </a:p>
          <a:p>
            <a:r>
              <a:rPr lang="en-US" dirty="0" smtClean="0">
                <a:latin typeface="Monaco"/>
                <a:cs typeface="Monaco"/>
              </a:rPr>
              <a:t>	new_grades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.append(new)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new_grades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96.8, 78.1,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81.4,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91.3,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62.7, 86.9,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72.6]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6417330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a counter variable to keep track of loop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996025"/>
            <a:ext cx="3221201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for grade in grades:</a:t>
            </a:r>
          </a:p>
          <a:p>
            <a:r>
              <a:rPr lang="en-US" dirty="0" smtClean="0">
                <a:latin typeface="Monaco"/>
                <a:cs typeface="Monaco"/>
              </a:rPr>
              <a:t>	print grade * 1.1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96.8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78.1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81.4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91.3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62.7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86.9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72.6</a:t>
            </a:r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1026" y="1755154"/>
            <a:ext cx="4237595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i = 0 </a:t>
            </a:r>
          </a:p>
          <a:p>
            <a:r>
              <a:rPr lang="en-US" dirty="0" smtClean="0">
                <a:latin typeface="Monaco"/>
                <a:cs typeface="Monaco"/>
              </a:rPr>
              <a:t>for grade in grades: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"Iteration 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(i)</a:t>
            </a:r>
          </a:p>
          <a:p>
            <a:r>
              <a:rPr lang="en-US" dirty="0" smtClean="0">
                <a:latin typeface="Monaco"/>
                <a:cs typeface="Monaco"/>
              </a:rPr>
              <a:t>	print grade * 1.1</a:t>
            </a:r>
          </a:p>
          <a:p>
            <a:r>
              <a:rPr lang="en-US" dirty="0">
                <a:solidFill>
                  <a:srgbClr val="DC5924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i += 1</a:t>
            </a:r>
          </a:p>
          <a:p>
            <a:endParaRPr lang="en-US" dirty="0">
              <a:latin typeface="Monaco"/>
              <a:cs typeface="Monaco"/>
            </a:endParaRPr>
          </a:p>
          <a:p>
            <a:pPr marL="0"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Iteration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0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96.8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Iteration 1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78.1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Iteration 2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81.4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Iteration 3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91.3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Iteration 4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62.7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...</a:t>
            </a:r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447158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a certain number of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</a:t>
            </a:r>
            <a:r>
              <a:rPr lang="en-US" dirty="0" smtClean="0">
                <a:latin typeface="Monaco"/>
                <a:cs typeface="Monaco"/>
              </a:rPr>
              <a:t>range()</a:t>
            </a:r>
            <a:r>
              <a:rPr lang="en-US" dirty="0" smtClean="0"/>
              <a:t> function 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This function defines a list, using the same arguments as *indexing*</a:t>
            </a:r>
          </a:p>
          <a:p>
            <a:pPr marL="914400" lvl="1" indent="-457200">
              <a:buFont typeface="Arial"/>
              <a:buChar char="•"/>
            </a:pPr>
            <a:endParaRPr lang="en-US" dirty="0"/>
          </a:p>
          <a:p>
            <a:pPr marL="914400" lvl="1" indent="-457200">
              <a:buFont typeface="Arial"/>
              <a:buChar char="•"/>
            </a:pPr>
            <a:endParaRPr lang="en-US" dirty="0" smtClean="0"/>
          </a:p>
          <a:p>
            <a:pPr marL="914400" lvl="1" indent="-457200">
              <a:buFont typeface="Arial"/>
              <a:buChar char="•"/>
            </a:pPr>
            <a:endParaRPr lang="en-US" dirty="0"/>
          </a:p>
          <a:p>
            <a:pPr marL="914400" lvl="1" indent="-457200">
              <a:buFont typeface="Arial"/>
              <a:buChar char="•"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219200" y="3360024"/>
            <a:ext cx="654217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print range(10)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[0, 1, 2, 3, 4, 5, 6, 7, 8, 9]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range(5, 12)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[5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, 6, 7, 8,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9, 10, 11]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433616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a certain number of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</a:t>
            </a:r>
            <a:r>
              <a:rPr lang="en-US" dirty="0" smtClean="0">
                <a:latin typeface="Monaco"/>
                <a:cs typeface="Monaco"/>
              </a:rPr>
              <a:t>range()</a:t>
            </a:r>
            <a:r>
              <a:rPr lang="en-US" dirty="0" smtClean="0"/>
              <a:t> function 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This function defines a list, using the same arguments as *indexing*</a:t>
            </a:r>
          </a:p>
          <a:p>
            <a:pPr marL="914400" lvl="1" indent="-457200">
              <a:buFont typeface="Arial"/>
              <a:buChar char="•"/>
            </a:pPr>
            <a:endParaRPr lang="en-US" dirty="0"/>
          </a:p>
          <a:p>
            <a:pPr marL="914400" lvl="1" indent="-457200">
              <a:buFont typeface="Arial"/>
              <a:buChar char="•"/>
            </a:pPr>
            <a:endParaRPr lang="en-US" dirty="0" smtClean="0"/>
          </a:p>
          <a:p>
            <a:pPr marL="914400" lvl="1" indent="-457200">
              <a:buFont typeface="Arial"/>
              <a:buChar char="•"/>
            </a:pPr>
            <a:endParaRPr lang="en-US" dirty="0"/>
          </a:p>
          <a:p>
            <a:pPr marL="914400" lvl="1" indent="-457200">
              <a:buFont typeface="Arial"/>
              <a:buChar char="•"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219200" y="3360024"/>
            <a:ext cx="654217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print range(10)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[0, 1, 2, 3, 4, 5, 6, 7, 8, 9]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range(5, 12)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[5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, 6, 7, 8,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9, 10, 11]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19414" y="3360024"/>
            <a:ext cx="1345682" cy="329909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68076" y="3334953"/>
            <a:ext cx="3047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This list has a length of 10!</a:t>
            </a:r>
            <a:endParaRPr lang="en-US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5737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a certain number of times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8329" y="2806230"/>
            <a:ext cx="3221201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for grade in grades:</a:t>
            </a:r>
          </a:p>
          <a:p>
            <a:r>
              <a:rPr lang="en-US" dirty="0" smtClean="0">
                <a:latin typeface="Monaco"/>
                <a:cs typeface="Monaco"/>
              </a:rPr>
              <a:t>	print grade * 1.1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96.8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78.1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81.4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91.3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62.7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86.9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72.6</a:t>
            </a:r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8776" y="1798949"/>
            <a:ext cx="57365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# List of grades</a:t>
            </a:r>
          </a:p>
          <a:p>
            <a:r>
              <a:rPr lang="en-US" dirty="0">
                <a:latin typeface="Monaco"/>
                <a:cs typeface="Monaco"/>
              </a:rPr>
              <a:t>grades = [88, 71, 74, 83, 57, 79, 66]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15964" y="2806230"/>
            <a:ext cx="4219579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for i in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range(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len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(grades))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 smtClean="0">
                <a:latin typeface="Monaco"/>
                <a:cs typeface="Monaco"/>
              </a:rPr>
              <a:t>	print grades[i</a:t>
            </a:r>
            <a:r>
              <a:rPr lang="en-US" dirty="0">
                <a:latin typeface="Monaco"/>
                <a:cs typeface="Monaco"/>
              </a:rPr>
              <a:t>]</a:t>
            </a:r>
            <a:r>
              <a:rPr lang="en-US" dirty="0" smtClean="0">
                <a:latin typeface="Monaco"/>
                <a:cs typeface="Monaco"/>
              </a:rPr>
              <a:t> * 1.1</a:t>
            </a:r>
            <a:br>
              <a:rPr lang="en-US" dirty="0" smtClean="0">
                <a:latin typeface="Monaco"/>
                <a:cs typeface="Monaco"/>
              </a:rPr>
            </a:br>
            <a:endParaRPr lang="en-US" dirty="0">
              <a:latin typeface="Monaco"/>
              <a:cs typeface="Monaco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96.8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78.1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81.4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91.3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62.7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86.9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72.6</a:t>
            </a:r>
            <a:r>
              <a:rPr lang="en-US" dirty="0" smtClean="0">
                <a:latin typeface="Monaco"/>
                <a:cs typeface="Monaco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754977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strings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2661" y="2036922"/>
            <a:ext cx="32212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for s in "python":</a:t>
            </a:r>
          </a:p>
          <a:p>
            <a:r>
              <a:rPr lang="en-US" dirty="0" smtClean="0">
                <a:latin typeface="Monaco"/>
                <a:cs typeface="Monaco"/>
              </a:rPr>
              <a:t>	print </a:t>
            </a:r>
            <a:r>
              <a:rPr lang="en-US" dirty="0">
                <a:latin typeface="Monaco"/>
                <a:cs typeface="Monaco"/>
              </a:rPr>
              <a:t>s</a:t>
            </a:r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p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y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h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o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n</a:t>
            </a:r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7825384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dictionaries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154" y="2036922"/>
            <a:ext cx="8733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price = {"banana" : 0.79, "apple": 1.02, "bell pepper": 2.39}</a:t>
            </a:r>
          </a:p>
          <a:p>
            <a:r>
              <a:rPr lang="en-US" dirty="0" smtClean="0">
                <a:latin typeface="Monaco"/>
                <a:cs typeface="Monaco"/>
              </a:rPr>
              <a:t>for item in price:</a:t>
            </a:r>
          </a:p>
          <a:p>
            <a:r>
              <a:rPr lang="en-US" dirty="0" smtClean="0">
                <a:latin typeface="Monaco"/>
                <a:cs typeface="Monaco"/>
              </a:rPr>
              <a:t>	print item</a:t>
            </a:r>
          </a:p>
        </p:txBody>
      </p:sp>
    </p:spTree>
    <p:extLst>
      <p:ext uri="{BB962C8B-B14F-4D97-AF65-F5344CB8AC3E}">
        <p14:creationId xmlns:p14="http://schemas.microsoft.com/office/powerpoint/2010/main" val="32882832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dictionaries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154" y="2036922"/>
            <a:ext cx="87336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price = {"banana" : 0.79, "apple": 1.02, "bell pepper": 2.39}</a:t>
            </a:r>
          </a:p>
          <a:p>
            <a:r>
              <a:rPr lang="en-US" dirty="0" smtClean="0">
                <a:latin typeface="Monaco"/>
                <a:cs typeface="Monaco"/>
              </a:rPr>
              <a:t>for item in price:</a:t>
            </a:r>
          </a:p>
          <a:p>
            <a:r>
              <a:rPr lang="en-US" dirty="0" smtClean="0">
                <a:latin typeface="Monaco"/>
                <a:cs typeface="Monaco"/>
              </a:rPr>
              <a:t>	print item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bell pepper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banana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apple</a:t>
            </a:r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81385" y="3482093"/>
            <a:ext cx="375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What are we actually looping over?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658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data type: 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Dictionaries are defined with braces: </a:t>
            </a:r>
            <a:r>
              <a:rPr lang="en-US" dirty="0" smtClean="0">
                <a:latin typeface="Monaco"/>
                <a:cs typeface="Monaco"/>
              </a:rPr>
              <a:t>{}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Contain </a:t>
            </a:r>
            <a:r>
              <a:rPr lang="en-US" dirty="0" err="1" smtClean="0">
                <a:latin typeface="Monaco"/>
                <a:cs typeface="Monaco"/>
              </a:rPr>
              <a:t>key:value</a:t>
            </a:r>
            <a:r>
              <a:rPr lang="en-US" dirty="0" smtClean="0"/>
              <a:t> pairs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Known in other contexts as "associative arrays"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3463843"/>
            <a:ext cx="83384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dictionary of names</a:t>
            </a:r>
          </a:p>
          <a:p>
            <a:r>
              <a:rPr lang="en-US" dirty="0" smtClean="0">
                <a:latin typeface="Monaco"/>
                <a:cs typeface="Monaco"/>
              </a:rPr>
              <a:t>names = {"Stephanie": "Spielman", "</a:t>
            </a:r>
            <a:r>
              <a:rPr lang="en-US" dirty="0" err="1" smtClean="0">
                <a:latin typeface="Monaco"/>
                <a:cs typeface="Monaco"/>
              </a:rPr>
              <a:t>Eleisha</a:t>
            </a:r>
            <a:r>
              <a:rPr lang="en-US" dirty="0" smtClean="0">
                <a:latin typeface="Monaco"/>
                <a:cs typeface="Monaco"/>
              </a:rPr>
              <a:t>": "Jackson", 	"Claus": "</a:t>
            </a:r>
            <a:r>
              <a:rPr lang="en-US" dirty="0" err="1" smtClean="0">
                <a:latin typeface="Monaco"/>
                <a:cs typeface="Monaco"/>
              </a:rPr>
              <a:t>Wilke</a:t>
            </a:r>
            <a:r>
              <a:rPr lang="en-US" dirty="0" smtClean="0">
                <a:latin typeface="Monaco"/>
                <a:cs typeface="Monaco"/>
              </a:rPr>
              <a:t>"}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Each </a:t>
            </a:r>
            <a:r>
              <a:rPr lang="en-US" dirty="0" err="1" smtClean="0">
                <a:latin typeface="Monaco"/>
                <a:cs typeface="Monaco"/>
              </a:rPr>
              <a:t>key:value</a:t>
            </a:r>
            <a:r>
              <a:rPr lang="en-US" dirty="0" smtClean="0">
                <a:latin typeface="Monaco"/>
                <a:cs typeface="Monaco"/>
              </a:rPr>
              <a:t> pair is a single item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len</a:t>
            </a:r>
            <a:r>
              <a:rPr lang="en-US" dirty="0" smtClean="0">
                <a:latin typeface="Monaco"/>
                <a:cs typeface="Monaco"/>
              </a:rPr>
              <a:t>(names)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1761248" y="3765274"/>
            <a:ext cx="3177481" cy="283603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764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dictionaries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154" y="2036922"/>
            <a:ext cx="87336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price = {"banana" : 0.79, "apple": 1.02, "bell pepper": 2.39}</a:t>
            </a:r>
          </a:p>
          <a:p>
            <a:r>
              <a:rPr lang="en-US" dirty="0" smtClean="0">
                <a:latin typeface="Monaco"/>
                <a:cs typeface="Monaco"/>
              </a:rPr>
              <a:t>for item in price:</a:t>
            </a:r>
          </a:p>
          <a:p>
            <a:r>
              <a:rPr lang="en-US" dirty="0" smtClean="0">
                <a:latin typeface="Monaco"/>
                <a:cs typeface="Monaco"/>
              </a:rPr>
              <a:t>	# Print the key *and* value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item, price[item]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bell pepper, 2.39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banana, 0.79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apple, 1.02</a:t>
            </a:r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2596069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if and for together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4255" y="1517496"/>
            <a:ext cx="7476412" cy="6001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# List of grades</a:t>
            </a:r>
          </a:p>
          <a:p>
            <a:r>
              <a:rPr lang="en-US" sz="1600" dirty="0" smtClean="0">
                <a:latin typeface="Monaco"/>
                <a:cs typeface="Monaco"/>
              </a:rPr>
              <a:t>grades = [88, 71, 74, 83, 57, 79, 66]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# Empty list of letter</a:t>
            </a:r>
          </a:p>
          <a:p>
            <a:r>
              <a:rPr lang="en-US" sz="1600" dirty="0" smtClean="0">
                <a:latin typeface="Monaco"/>
                <a:cs typeface="Monaco"/>
              </a:rPr>
              <a:t>letter_grades = []</a:t>
            </a:r>
          </a:p>
          <a:p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# Determine the letter grade</a:t>
            </a:r>
          </a:p>
          <a:p>
            <a:r>
              <a:rPr lang="en-US" sz="1600" dirty="0" smtClean="0">
                <a:latin typeface="Monaco"/>
                <a:cs typeface="Monaco"/>
              </a:rPr>
              <a:t>for grade in grades: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r>
              <a:rPr lang="en-US" sz="1600" dirty="0" smtClean="0">
                <a:latin typeface="Monaco"/>
                <a:cs typeface="Monaco"/>
              </a:rPr>
              <a:t>if grade &gt;= 90: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r>
              <a:rPr lang="en-US" sz="1600" dirty="0" smtClean="0">
                <a:latin typeface="Monaco"/>
                <a:cs typeface="Monaco"/>
              </a:rPr>
              <a:t>	letter_grades.append("A")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r>
              <a:rPr lang="en-US" sz="1600" dirty="0" smtClean="0">
                <a:latin typeface="Monaco"/>
                <a:cs typeface="Monaco"/>
              </a:rPr>
              <a:t>elif grade &gt;= 80:</a:t>
            </a:r>
          </a:p>
          <a:p>
            <a:r>
              <a:rPr lang="en-US" sz="1600" dirty="0">
                <a:latin typeface="Monaco"/>
                <a:cs typeface="Monaco"/>
              </a:rPr>
              <a:t>		</a:t>
            </a:r>
            <a:r>
              <a:rPr lang="en-US" sz="1600" dirty="0" smtClean="0">
                <a:latin typeface="Monaco"/>
                <a:cs typeface="Monaco"/>
              </a:rPr>
              <a:t>letter_grades.append("B")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r>
              <a:rPr lang="en-US" sz="1600" dirty="0" smtClean="0">
                <a:latin typeface="Monaco"/>
                <a:cs typeface="Monaco"/>
              </a:rPr>
              <a:t>elif grade &gt;= 70:</a:t>
            </a:r>
          </a:p>
          <a:p>
            <a:r>
              <a:rPr lang="en-US" sz="1600" dirty="0">
                <a:latin typeface="Monaco"/>
                <a:cs typeface="Monaco"/>
              </a:rPr>
              <a:t>		</a:t>
            </a:r>
            <a:r>
              <a:rPr lang="en-US" sz="1600" dirty="0" smtClean="0">
                <a:latin typeface="Monaco"/>
                <a:cs typeface="Monaco"/>
              </a:rPr>
              <a:t>letter_grades.append("C")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r>
              <a:rPr lang="en-US" sz="1600" dirty="0" smtClean="0">
                <a:latin typeface="Monaco"/>
                <a:cs typeface="Monaco"/>
              </a:rPr>
              <a:t>elif grade &gt;= 60:</a:t>
            </a:r>
          </a:p>
          <a:p>
            <a:r>
              <a:rPr lang="en-US" sz="1600" dirty="0">
                <a:latin typeface="Monaco"/>
                <a:cs typeface="Monaco"/>
              </a:rPr>
              <a:t>		</a:t>
            </a:r>
            <a:r>
              <a:rPr lang="en-US" sz="1600" dirty="0" smtClean="0">
                <a:latin typeface="Monaco"/>
                <a:cs typeface="Monaco"/>
              </a:rPr>
              <a:t>letter_grades.append("D")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r>
              <a:rPr lang="en-US" sz="1600" dirty="0" smtClean="0">
                <a:latin typeface="Monaco"/>
                <a:cs typeface="Monaco"/>
              </a:rPr>
              <a:t>else:</a:t>
            </a:r>
          </a:p>
          <a:p>
            <a:r>
              <a:rPr lang="en-US" sz="1600" dirty="0">
                <a:latin typeface="Monaco"/>
                <a:cs typeface="Monaco"/>
              </a:rPr>
              <a:t>		</a:t>
            </a:r>
            <a:r>
              <a:rPr lang="en-US" sz="1600" dirty="0" smtClean="0">
                <a:latin typeface="Monaco"/>
                <a:cs typeface="Monaco"/>
              </a:rPr>
              <a:t>letter_grades.append("F")</a:t>
            </a:r>
          </a:p>
          <a:p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print letter_grades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['B', 'C', 'C', 'B', 'F', 'C', 'D']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	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endParaRPr lang="en-US" sz="16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462464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the loops even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Two statements change loop flow: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continue </a:t>
            </a:r>
          </a:p>
          <a:p>
            <a:pPr marL="1600200" lvl="2" indent="-457200">
              <a:buFont typeface="Arial"/>
              <a:buChar char="•"/>
            </a:pPr>
            <a:r>
              <a:rPr lang="en-US" dirty="0" smtClean="0"/>
              <a:t>immediately start </a:t>
            </a:r>
            <a:r>
              <a:rPr lang="en-US" dirty="0"/>
              <a:t>the next </a:t>
            </a:r>
            <a:r>
              <a:rPr lang="en-US" dirty="0" smtClean="0"/>
              <a:t>iteration and skip </a:t>
            </a:r>
            <a:r>
              <a:rPr lang="en-US" dirty="0"/>
              <a:t>remaining loop </a:t>
            </a:r>
            <a:r>
              <a:rPr lang="en-US" dirty="0" smtClean="0"/>
              <a:t>statements</a:t>
            </a:r>
            <a:endParaRPr lang="en-US" dirty="0" smtClean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break</a:t>
            </a:r>
          </a:p>
          <a:p>
            <a:pPr marL="1600200" lvl="2" indent="-457200">
              <a:buFont typeface="Arial"/>
              <a:buChar char="•"/>
            </a:pPr>
            <a:r>
              <a:rPr lang="en-US" dirty="0" smtClean="0">
                <a:latin typeface="Arial"/>
                <a:cs typeface="Arial"/>
              </a:rPr>
              <a:t>immediately exit out of loop entirely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21051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continue statement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6004" y="1156348"/>
            <a:ext cx="8987996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codons </a:t>
            </a:r>
            <a:r>
              <a:rPr lang="en-US" dirty="0">
                <a:latin typeface="Monaco"/>
                <a:cs typeface="Monaco"/>
              </a:rPr>
              <a:t>= ["</a:t>
            </a:r>
            <a:r>
              <a:rPr lang="en-US" dirty="0" smtClean="0">
                <a:latin typeface="Monaco"/>
                <a:cs typeface="Monaco"/>
              </a:rPr>
              <a:t>ATT"</a:t>
            </a:r>
            <a:r>
              <a:rPr lang="en-US" dirty="0">
                <a:latin typeface="Monaco"/>
                <a:cs typeface="Monaco"/>
              </a:rPr>
              <a:t>, "</a:t>
            </a:r>
            <a:r>
              <a:rPr lang="en-US" dirty="0" smtClean="0">
                <a:latin typeface="Monaco"/>
                <a:cs typeface="Monaco"/>
              </a:rPr>
              <a:t>GAT"</a:t>
            </a:r>
            <a:r>
              <a:rPr lang="en-US" dirty="0">
                <a:latin typeface="Monaco"/>
                <a:cs typeface="Monaco"/>
              </a:rPr>
              <a:t>, "</a:t>
            </a:r>
            <a:r>
              <a:rPr lang="en-US" dirty="0" smtClean="0">
                <a:latin typeface="Monaco"/>
                <a:cs typeface="Monaco"/>
              </a:rPr>
              <a:t>NNA", </a:t>
            </a:r>
            <a:r>
              <a:rPr lang="en-US" dirty="0">
                <a:latin typeface="Monaco"/>
                <a:cs typeface="Monaco"/>
              </a:rPr>
              <a:t>"</a:t>
            </a:r>
            <a:r>
              <a:rPr lang="en-US" dirty="0" smtClean="0">
                <a:latin typeface="Monaco"/>
                <a:cs typeface="Monaco"/>
              </a:rPr>
              <a:t>ANG"</a:t>
            </a:r>
            <a:r>
              <a:rPr lang="en-US" dirty="0">
                <a:latin typeface="Monaco"/>
                <a:cs typeface="Monaco"/>
              </a:rPr>
              <a:t>, </a:t>
            </a:r>
            <a:r>
              <a:rPr lang="en-US" dirty="0" smtClean="0">
                <a:latin typeface="Monaco"/>
                <a:cs typeface="Monaco"/>
              </a:rPr>
              <a:t>"NTT", "ATG"]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Print unambiguous codons only</a:t>
            </a:r>
          </a:p>
          <a:p>
            <a:r>
              <a:rPr lang="en-US" dirty="0" smtClean="0">
                <a:latin typeface="Monaco"/>
                <a:cs typeface="Monaco"/>
              </a:rPr>
              <a:t>i </a:t>
            </a:r>
            <a:r>
              <a:rPr lang="en-US" dirty="0">
                <a:latin typeface="Monaco"/>
                <a:cs typeface="Monaco"/>
              </a:rPr>
              <a:t>= 0</a:t>
            </a:r>
          </a:p>
          <a:p>
            <a:r>
              <a:rPr lang="en-US" dirty="0" smtClean="0">
                <a:latin typeface="Monaco"/>
                <a:cs typeface="Monaco"/>
              </a:rPr>
              <a:t>for seq </a:t>
            </a:r>
            <a:r>
              <a:rPr lang="en-US" dirty="0">
                <a:latin typeface="Monaco"/>
                <a:cs typeface="Monaco"/>
              </a:rPr>
              <a:t>in </a:t>
            </a:r>
            <a:r>
              <a:rPr lang="en-US" dirty="0" smtClean="0">
                <a:latin typeface="Monaco"/>
                <a:cs typeface="Monaco"/>
              </a:rPr>
              <a:t>codons: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i </a:t>
            </a:r>
            <a:r>
              <a:rPr lang="en-US" dirty="0">
                <a:latin typeface="Monaco"/>
                <a:cs typeface="Monaco"/>
              </a:rPr>
              <a:t>+= 1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if </a:t>
            </a:r>
            <a:r>
              <a:rPr lang="en-US" dirty="0">
                <a:latin typeface="Monaco"/>
                <a:cs typeface="Monaco"/>
              </a:rPr>
              <a:t>"N" in seq: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	continue     # Immediately start next iteration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"The sequence is " + seq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>
                <a:latin typeface="Monaco"/>
                <a:cs typeface="Monaco"/>
              </a:rPr>
              <a:t>"loop iteration count:", </a:t>
            </a:r>
            <a:r>
              <a:rPr lang="en-US" dirty="0" smtClean="0">
                <a:latin typeface="Monaco"/>
                <a:cs typeface="Monaco"/>
              </a:rPr>
              <a:t>i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sequence is ATT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loop iteration count: 1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sequence is GAT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loop iteration count: 2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sequence is ATG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loop iteration count: 6</a:t>
            </a:r>
          </a:p>
        </p:txBody>
      </p:sp>
      <p:cxnSp>
        <p:nvCxnSpPr>
          <p:cNvPr id="8" name="Elbow Connector 7"/>
          <p:cNvCxnSpPr/>
          <p:nvPr/>
        </p:nvCxnSpPr>
        <p:spPr>
          <a:xfrm rot="10800000">
            <a:off x="2709423" y="2465215"/>
            <a:ext cx="4920102" cy="853930"/>
          </a:xfrm>
          <a:prstGeom prst="bentConnector3">
            <a:avLst>
              <a:gd name="adj1" fmla="val -6078"/>
            </a:avLst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0022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break statement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6004" y="1166508"/>
            <a:ext cx="8987996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codons </a:t>
            </a:r>
            <a:r>
              <a:rPr lang="en-US" dirty="0">
                <a:latin typeface="Monaco"/>
                <a:cs typeface="Monaco"/>
              </a:rPr>
              <a:t>= ["</a:t>
            </a:r>
            <a:r>
              <a:rPr lang="en-US" dirty="0" smtClean="0">
                <a:latin typeface="Monaco"/>
                <a:cs typeface="Monaco"/>
              </a:rPr>
              <a:t>ATT"</a:t>
            </a:r>
            <a:r>
              <a:rPr lang="en-US" dirty="0">
                <a:latin typeface="Monaco"/>
                <a:cs typeface="Monaco"/>
              </a:rPr>
              <a:t>, "</a:t>
            </a:r>
            <a:r>
              <a:rPr lang="en-US" dirty="0" smtClean="0">
                <a:latin typeface="Monaco"/>
                <a:cs typeface="Monaco"/>
              </a:rPr>
              <a:t>GAT"</a:t>
            </a:r>
            <a:r>
              <a:rPr lang="en-US" dirty="0">
                <a:latin typeface="Monaco"/>
                <a:cs typeface="Monaco"/>
              </a:rPr>
              <a:t>, "</a:t>
            </a:r>
            <a:r>
              <a:rPr lang="en-US" dirty="0" smtClean="0">
                <a:latin typeface="Monaco"/>
                <a:cs typeface="Monaco"/>
              </a:rPr>
              <a:t>NNA", </a:t>
            </a:r>
            <a:r>
              <a:rPr lang="en-US" dirty="0">
                <a:latin typeface="Monaco"/>
                <a:cs typeface="Monaco"/>
              </a:rPr>
              <a:t>"</a:t>
            </a:r>
            <a:r>
              <a:rPr lang="en-US" dirty="0" smtClean="0">
                <a:latin typeface="Monaco"/>
                <a:cs typeface="Monaco"/>
              </a:rPr>
              <a:t>ANG"</a:t>
            </a:r>
            <a:r>
              <a:rPr lang="en-US" dirty="0">
                <a:latin typeface="Monaco"/>
                <a:cs typeface="Monaco"/>
              </a:rPr>
              <a:t>, </a:t>
            </a:r>
            <a:r>
              <a:rPr lang="en-US" dirty="0" smtClean="0">
                <a:latin typeface="Monaco"/>
                <a:cs typeface="Monaco"/>
              </a:rPr>
              <a:t>"NTT", "ATG"]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Print unambiguous codons only</a:t>
            </a:r>
          </a:p>
          <a:p>
            <a:r>
              <a:rPr lang="en-US" dirty="0" smtClean="0">
                <a:latin typeface="Monaco"/>
                <a:cs typeface="Monaco"/>
              </a:rPr>
              <a:t>i </a:t>
            </a:r>
            <a:r>
              <a:rPr lang="en-US" dirty="0">
                <a:latin typeface="Monaco"/>
                <a:cs typeface="Monaco"/>
              </a:rPr>
              <a:t>= 0</a:t>
            </a:r>
          </a:p>
          <a:p>
            <a:r>
              <a:rPr lang="en-US" dirty="0" smtClean="0">
                <a:latin typeface="Monaco"/>
                <a:cs typeface="Monaco"/>
              </a:rPr>
              <a:t>for seq </a:t>
            </a:r>
            <a:r>
              <a:rPr lang="en-US" dirty="0">
                <a:latin typeface="Monaco"/>
                <a:cs typeface="Monaco"/>
              </a:rPr>
              <a:t>in </a:t>
            </a:r>
            <a:r>
              <a:rPr lang="en-US" dirty="0" smtClean="0">
                <a:latin typeface="Monaco"/>
                <a:cs typeface="Monaco"/>
              </a:rPr>
              <a:t>codons: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i </a:t>
            </a:r>
            <a:r>
              <a:rPr lang="en-US" dirty="0">
                <a:latin typeface="Monaco"/>
                <a:cs typeface="Monaco"/>
              </a:rPr>
              <a:t>+= 1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if </a:t>
            </a:r>
            <a:r>
              <a:rPr lang="en-US" dirty="0">
                <a:latin typeface="Monaco"/>
                <a:cs typeface="Monaco"/>
              </a:rPr>
              <a:t>"N" in seq:</a:t>
            </a:r>
          </a:p>
          <a:p>
            <a:r>
              <a:rPr lang="en-US" dirty="0" smtClean="0">
                <a:latin typeface="Monaco"/>
                <a:cs typeface="Monaco"/>
              </a:rPr>
              <a:t>		print "Oh no, ambiguities! I'm gonna stop."</a:t>
            </a: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	</a:t>
            </a:r>
          </a:p>
          <a:p>
            <a:r>
              <a:rPr lang="en-US" dirty="0" smtClean="0">
                <a:latin typeface="Monaco"/>
                <a:cs typeface="Monaco"/>
              </a:rPr>
              <a:t>		break  # Immediately exit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"The sequence is " + seq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>
                <a:latin typeface="Monaco"/>
                <a:cs typeface="Monaco"/>
              </a:rPr>
              <a:t>"loop iteration count:", i</a:t>
            </a:r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"Outside of the loop now."</a:t>
            </a:r>
          </a:p>
          <a:p>
            <a:endParaRPr lang="en-US" dirty="0">
              <a:latin typeface="Monaco"/>
              <a:cs typeface="Monaco"/>
            </a:endParaRP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sequence is ATT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loop iteration count: 1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sequence is GAT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loop iteration count: 2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Outside of the loop no.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  <p:cxnSp>
        <p:nvCxnSpPr>
          <p:cNvPr id="5" name="Elbow Connector 4"/>
          <p:cNvCxnSpPr/>
          <p:nvPr/>
        </p:nvCxnSpPr>
        <p:spPr>
          <a:xfrm rot="10800000" flipV="1">
            <a:off x="4612640" y="3556000"/>
            <a:ext cx="1483360" cy="1117600"/>
          </a:xfrm>
          <a:prstGeom prst="bentConnector3">
            <a:avLst>
              <a:gd name="adj1" fmla="val -300"/>
            </a:avLst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648200" y="3556000"/>
            <a:ext cx="1447800" cy="0"/>
          </a:xfrm>
          <a:prstGeom prst="line">
            <a:avLst/>
          </a:prstGeom>
          <a:ln>
            <a:solidFill>
              <a:srgbClr val="DC592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3036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break statement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6004" y="1166508"/>
            <a:ext cx="8987996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codons </a:t>
            </a:r>
            <a:r>
              <a:rPr lang="en-US" dirty="0">
                <a:latin typeface="Monaco"/>
                <a:cs typeface="Monaco"/>
              </a:rPr>
              <a:t>= ["</a:t>
            </a:r>
            <a:r>
              <a:rPr lang="en-US" dirty="0" smtClean="0">
                <a:latin typeface="Monaco"/>
                <a:cs typeface="Monaco"/>
              </a:rPr>
              <a:t>ATT"</a:t>
            </a:r>
            <a:r>
              <a:rPr lang="en-US" dirty="0">
                <a:latin typeface="Monaco"/>
                <a:cs typeface="Monaco"/>
              </a:rPr>
              <a:t>, "</a:t>
            </a:r>
            <a:r>
              <a:rPr lang="en-US" dirty="0" smtClean="0">
                <a:latin typeface="Monaco"/>
                <a:cs typeface="Monaco"/>
              </a:rPr>
              <a:t>GAT"</a:t>
            </a:r>
            <a:r>
              <a:rPr lang="en-US" dirty="0">
                <a:latin typeface="Monaco"/>
                <a:cs typeface="Monaco"/>
              </a:rPr>
              <a:t>, "</a:t>
            </a:r>
            <a:r>
              <a:rPr lang="en-US" dirty="0" smtClean="0">
                <a:latin typeface="Monaco"/>
                <a:cs typeface="Monaco"/>
              </a:rPr>
              <a:t>NNA", </a:t>
            </a:r>
            <a:r>
              <a:rPr lang="en-US" dirty="0">
                <a:latin typeface="Monaco"/>
                <a:cs typeface="Monaco"/>
              </a:rPr>
              <a:t>"</a:t>
            </a:r>
            <a:r>
              <a:rPr lang="en-US" dirty="0" smtClean="0">
                <a:latin typeface="Monaco"/>
                <a:cs typeface="Monaco"/>
              </a:rPr>
              <a:t>ANG"</a:t>
            </a:r>
            <a:r>
              <a:rPr lang="en-US" dirty="0">
                <a:latin typeface="Monaco"/>
                <a:cs typeface="Monaco"/>
              </a:rPr>
              <a:t>, </a:t>
            </a:r>
            <a:r>
              <a:rPr lang="en-US" dirty="0" smtClean="0">
                <a:latin typeface="Monaco"/>
                <a:cs typeface="Monaco"/>
              </a:rPr>
              <a:t>"NTT", "ATG"]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Print unambiguous codons only</a:t>
            </a:r>
          </a:p>
          <a:p>
            <a:r>
              <a:rPr lang="en-US" dirty="0" smtClean="0">
                <a:latin typeface="Monaco"/>
                <a:cs typeface="Monaco"/>
              </a:rPr>
              <a:t>i </a:t>
            </a:r>
            <a:r>
              <a:rPr lang="en-US" dirty="0">
                <a:latin typeface="Monaco"/>
                <a:cs typeface="Monaco"/>
              </a:rPr>
              <a:t>= 0</a:t>
            </a:r>
          </a:p>
          <a:p>
            <a:r>
              <a:rPr lang="en-US" dirty="0" smtClean="0">
                <a:latin typeface="Monaco"/>
                <a:cs typeface="Monaco"/>
              </a:rPr>
              <a:t>for seq </a:t>
            </a:r>
            <a:r>
              <a:rPr lang="en-US" dirty="0">
                <a:latin typeface="Monaco"/>
                <a:cs typeface="Monaco"/>
              </a:rPr>
              <a:t>in </a:t>
            </a:r>
            <a:r>
              <a:rPr lang="en-US" dirty="0" smtClean="0">
                <a:latin typeface="Monaco"/>
                <a:cs typeface="Monaco"/>
              </a:rPr>
              <a:t>codons: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i </a:t>
            </a:r>
            <a:r>
              <a:rPr lang="en-US" dirty="0">
                <a:latin typeface="Monaco"/>
                <a:cs typeface="Monaco"/>
              </a:rPr>
              <a:t>+= 1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if </a:t>
            </a:r>
            <a:r>
              <a:rPr lang="en-US" dirty="0">
                <a:latin typeface="Monaco"/>
                <a:cs typeface="Monaco"/>
              </a:rPr>
              <a:t>"N" in seq:</a:t>
            </a:r>
          </a:p>
          <a:p>
            <a:r>
              <a:rPr lang="en-US" dirty="0" smtClean="0">
                <a:latin typeface="Monaco"/>
                <a:cs typeface="Monaco"/>
              </a:rPr>
              <a:t>		print "Oh no, ambiguities! I'm gonna stop."</a:t>
            </a: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	</a:t>
            </a:r>
          </a:p>
          <a:p>
            <a:r>
              <a:rPr lang="en-US" dirty="0" smtClean="0">
                <a:latin typeface="Monaco"/>
                <a:cs typeface="Monaco"/>
              </a:rPr>
              <a:t>		break  # Immediately exit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"The sequence is " + seq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>
                <a:latin typeface="Monaco"/>
                <a:cs typeface="Monaco"/>
              </a:rPr>
              <a:t>"loop iteration count:", i</a:t>
            </a:r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"Outside of the loop now."</a:t>
            </a:r>
          </a:p>
          <a:p>
            <a:endParaRPr lang="en-US" dirty="0">
              <a:latin typeface="Monaco"/>
              <a:cs typeface="Monaco"/>
            </a:endParaRP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sequence is ATT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loop iteration count: 1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sequence is GAT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loop iteration count: 2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Outside of the loop no.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  <p:cxnSp>
        <p:nvCxnSpPr>
          <p:cNvPr id="5" name="Elbow Connector 4"/>
          <p:cNvCxnSpPr/>
          <p:nvPr/>
        </p:nvCxnSpPr>
        <p:spPr>
          <a:xfrm rot="10800000" flipV="1">
            <a:off x="4612640" y="3556000"/>
            <a:ext cx="1483360" cy="1117600"/>
          </a:xfrm>
          <a:prstGeom prst="bentConnector3">
            <a:avLst>
              <a:gd name="adj1" fmla="val -300"/>
            </a:avLst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648200" y="3556000"/>
            <a:ext cx="1447800" cy="0"/>
          </a:xfrm>
          <a:prstGeom prst="line">
            <a:avLst/>
          </a:prstGeom>
          <a:ln>
            <a:solidFill>
              <a:srgbClr val="DC592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60462" y="5719247"/>
            <a:ext cx="3751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NB: these are essentially required for while-loops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632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85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data type: 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Dictionaries are defined with braces: </a:t>
            </a:r>
            <a:r>
              <a:rPr lang="en-US" dirty="0" smtClean="0">
                <a:latin typeface="Monaco"/>
                <a:cs typeface="Monaco"/>
              </a:rPr>
              <a:t>{}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Contain </a:t>
            </a:r>
            <a:r>
              <a:rPr lang="en-US" dirty="0" err="1" smtClean="0">
                <a:latin typeface="Monaco"/>
                <a:cs typeface="Monaco"/>
              </a:rPr>
              <a:t>key:value</a:t>
            </a:r>
            <a:r>
              <a:rPr lang="en-US" dirty="0" smtClean="0"/>
              <a:t> pairs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Known in other contexts as "associative arrays"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3463843"/>
            <a:ext cx="83384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dictionary of names</a:t>
            </a:r>
          </a:p>
          <a:p>
            <a:r>
              <a:rPr lang="en-US" dirty="0" smtClean="0">
                <a:latin typeface="Monaco"/>
                <a:cs typeface="Monaco"/>
              </a:rPr>
              <a:t>names = {"Stephanie": "Spielman", "</a:t>
            </a:r>
            <a:r>
              <a:rPr lang="en-US" dirty="0" err="1" smtClean="0">
                <a:latin typeface="Monaco"/>
                <a:cs typeface="Monaco"/>
              </a:rPr>
              <a:t>Eleisha</a:t>
            </a:r>
            <a:r>
              <a:rPr lang="en-US" dirty="0" smtClean="0">
                <a:latin typeface="Monaco"/>
                <a:cs typeface="Monaco"/>
              </a:rPr>
              <a:t>": "Jackson", 	"Claus": "</a:t>
            </a:r>
            <a:r>
              <a:rPr lang="en-US" dirty="0" err="1" smtClean="0">
                <a:latin typeface="Monaco"/>
                <a:cs typeface="Monaco"/>
              </a:rPr>
              <a:t>Wilke</a:t>
            </a:r>
            <a:r>
              <a:rPr lang="en-US" dirty="0" smtClean="0">
                <a:latin typeface="Monaco"/>
                <a:cs typeface="Monaco"/>
              </a:rPr>
              <a:t>"}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Each </a:t>
            </a:r>
            <a:r>
              <a:rPr lang="en-US" dirty="0" err="1" smtClean="0">
                <a:latin typeface="Monaco"/>
                <a:cs typeface="Monaco"/>
              </a:rPr>
              <a:t>key:value</a:t>
            </a:r>
            <a:r>
              <a:rPr lang="en-US" dirty="0" smtClean="0">
                <a:latin typeface="Monaco"/>
                <a:cs typeface="Monaco"/>
              </a:rPr>
              <a:t> pair is a single item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len</a:t>
            </a:r>
            <a:r>
              <a:rPr lang="en-US" dirty="0" smtClean="0">
                <a:latin typeface="Monaco"/>
                <a:cs typeface="Monaco"/>
              </a:rPr>
              <a:t>(names)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Index dictionaries via *keys* (not position!!)</a:t>
            </a:r>
          </a:p>
          <a:p>
            <a:r>
              <a:rPr lang="en-US" dirty="0" smtClean="0">
                <a:latin typeface="Monaco"/>
                <a:cs typeface="Monaco"/>
              </a:rPr>
              <a:t>print names["</a:t>
            </a:r>
            <a:r>
              <a:rPr lang="en-US" dirty="0" err="1" smtClean="0">
                <a:latin typeface="Monaco"/>
                <a:cs typeface="Monaco"/>
              </a:rPr>
              <a:t>Eleisha</a:t>
            </a:r>
            <a:r>
              <a:rPr lang="en-US" dirty="0" smtClean="0">
                <a:latin typeface="Monaco"/>
                <a:cs typeface="Monaco"/>
              </a:rPr>
              <a:t>"]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"Jackson"</a:t>
            </a: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1761248" y="3765274"/>
            <a:ext cx="3177481" cy="283603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83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data type: dictionaries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817687"/>
            <a:ext cx="83384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names = {"Stephanie": "Spielman", "</a:t>
            </a:r>
            <a:r>
              <a:rPr lang="en-US" dirty="0" err="1">
                <a:latin typeface="Monaco"/>
                <a:cs typeface="Monaco"/>
              </a:rPr>
              <a:t>Eleisha</a:t>
            </a:r>
            <a:r>
              <a:rPr lang="en-US" dirty="0">
                <a:latin typeface="Monaco"/>
                <a:cs typeface="Monaco"/>
              </a:rPr>
              <a:t>": "Jackson", "Claus": </a:t>
            </a:r>
            <a:r>
              <a:rPr lang="en-US" dirty="0" smtClean="0">
                <a:latin typeface="Monaco"/>
                <a:cs typeface="Monaco"/>
              </a:rPr>
              <a:t>"</a:t>
            </a:r>
            <a:r>
              <a:rPr lang="en-US" dirty="0" err="1" smtClean="0">
                <a:latin typeface="Monaco"/>
                <a:cs typeface="Monaco"/>
              </a:rPr>
              <a:t>Wilke</a:t>
            </a:r>
            <a:r>
              <a:rPr lang="en-US" dirty="0">
                <a:latin typeface="Monaco"/>
                <a:cs typeface="Monaco"/>
              </a:rPr>
              <a:t>"}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Add a </a:t>
            </a:r>
            <a:r>
              <a:rPr lang="en-US" dirty="0" err="1" smtClean="0">
                <a:latin typeface="Monaco"/>
                <a:cs typeface="Monaco"/>
              </a:rPr>
              <a:t>key:value</a:t>
            </a:r>
            <a:r>
              <a:rPr lang="en-US" dirty="0" smtClean="0">
                <a:latin typeface="Monaco"/>
                <a:cs typeface="Monaco"/>
              </a:rPr>
              <a:t> pair to a dictionary and print to confirm</a:t>
            </a:r>
          </a:p>
          <a:p>
            <a:r>
              <a:rPr lang="en-US" dirty="0" smtClean="0">
                <a:latin typeface="Monaco"/>
                <a:cs typeface="Monaco"/>
              </a:rPr>
              <a:t>names["Bob"] = "Smith"</a:t>
            </a:r>
          </a:p>
        </p:txBody>
      </p:sp>
    </p:spTree>
    <p:extLst>
      <p:ext uri="{BB962C8B-B14F-4D97-AF65-F5344CB8AC3E}">
        <p14:creationId xmlns:p14="http://schemas.microsoft.com/office/powerpoint/2010/main" val="914640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data type: dictionaries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817687"/>
            <a:ext cx="8338444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names = {"Stephanie": "Spielman", "</a:t>
            </a:r>
            <a:r>
              <a:rPr lang="en-US" dirty="0" err="1">
                <a:latin typeface="Monaco"/>
                <a:cs typeface="Monaco"/>
              </a:rPr>
              <a:t>Eleisha</a:t>
            </a:r>
            <a:r>
              <a:rPr lang="en-US" dirty="0">
                <a:latin typeface="Monaco"/>
                <a:cs typeface="Monaco"/>
              </a:rPr>
              <a:t>": "Jackson", "Claus": </a:t>
            </a:r>
            <a:r>
              <a:rPr lang="en-US" dirty="0" smtClean="0">
                <a:latin typeface="Monaco"/>
                <a:cs typeface="Monaco"/>
              </a:rPr>
              <a:t>"</a:t>
            </a:r>
            <a:r>
              <a:rPr lang="en-US" dirty="0" err="1" smtClean="0">
                <a:latin typeface="Monaco"/>
                <a:cs typeface="Monaco"/>
              </a:rPr>
              <a:t>Wilke</a:t>
            </a:r>
            <a:r>
              <a:rPr lang="en-US" dirty="0">
                <a:latin typeface="Monaco"/>
                <a:cs typeface="Monaco"/>
              </a:rPr>
              <a:t>"}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Add a </a:t>
            </a:r>
            <a:r>
              <a:rPr lang="en-US" dirty="0" err="1" smtClean="0">
                <a:latin typeface="Monaco"/>
                <a:cs typeface="Monaco"/>
              </a:rPr>
              <a:t>key:value</a:t>
            </a:r>
            <a:r>
              <a:rPr lang="en-US" dirty="0" smtClean="0">
                <a:latin typeface="Monaco"/>
                <a:cs typeface="Monaco"/>
              </a:rPr>
              <a:t> pair to a dictionary and print to confirm</a:t>
            </a:r>
          </a:p>
          <a:p>
            <a:r>
              <a:rPr lang="en-US" dirty="0" smtClean="0">
                <a:latin typeface="Monaco"/>
                <a:cs typeface="Monaco"/>
              </a:rPr>
              <a:t>names["Bob"] = "Smith"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names</a:t>
            </a: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{'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Eleisha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': 'Jackson', 'Claus': '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Wilke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', 'Stephanie': 	'Spielman', 'Bob': 'Smith'}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37694" y="4513888"/>
            <a:ext cx="36575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DC5924"/>
                </a:solidFill>
              </a:rPr>
              <a:t>Did you expect this output?</a:t>
            </a:r>
            <a:endParaRPr lang="en-US" sz="2200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468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 are unordered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Unique key:value pairs are *always* preserved, but their order is not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One of many reasons why we index with keys, not positions</a:t>
            </a:r>
          </a:p>
        </p:txBody>
      </p:sp>
    </p:spTree>
    <p:extLst>
      <p:ext uri="{BB962C8B-B14F-4D97-AF65-F5344CB8AC3E}">
        <p14:creationId xmlns:p14="http://schemas.microsoft.com/office/powerpoint/2010/main" val="40664694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641</TotalTime>
  <Words>1846</Words>
  <Application>Microsoft Macintosh PowerPoint</Application>
  <PresentationFormat>On-screen Show (4:3)</PresentationFormat>
  <Paragraphs>658</Paragraphs>
  <Slides>56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Essential</vt:lpstr>
      <vt:lpstr>Introduction to Python: Day Two</vt:lpstr>
      <vt:lpstr>another data type: dictionaries</vt:lpstr>
      <vt:lpstr>another data type: dictionaries</vt:lpstr>
      <vt:lpstr>another data type: dictionaries</vt:lpstr>
      <vt:lpstr>another data type: dictionaries</vt:lpstr>
      <vt:lpstr>another data type: dictionaries</vt:lpstr>
      <vt:lpstr>another data type: dictionaries</vt:lpstr>
      <vt:lpstr>another data type: dictionaries</vt:lpstr>
      <vt:lpstr>dictionaries are unordered</vt:lpstr>
      <vt:lpstr>dictionary Keys must be unique</vt:lpstr>
      <vt:lpstr>Common dictionary methods</vt:lpstr>
      <vt:lpstr>exercise break</vt:lpstr>
      <vt:lpstr>logical evaluations and iterations</vt:lpstr>
      <vt:lpstr>logical operators</vt:lpstr>
      <vt:lpstr>performing logical comparisons</vt:lpstr>
      <vt:lpstr>combining logical statements</vt:lpstr>
      <vt:lpstr>combining logical statements</vt:lpstr>
      <vt:lpstr>program control flow with if statements</vt:lpstr>
      <vt:lpstr>program control flow with if statements</vt:lpstr>
      <vt:lpstr>program control flow with if statements</vt:lpstr>
      <vt:lpstr>program control flow with if statements</vt:lpstr>
      <vt:lpstr>if-else statements</vt:lpstr>
      <vt:lpstr>if-else statements</vt:lpstr>
      <vt:lpstr>if-elif-else statements </vt:lpstr>
      <vt:lpstr>if-elif-else statements </vt:lpstr>
      <vt:lpstr>if-elif-else statements </vt:lpstr>
      <vt:lpstr>if-elif-else statements </vt:lpstr>
      <vt:lpstr>exercise break</vt:lpstr>
      <vt:lpstr>iteration is our other control flow tool</vt:lpstr>
      <vt:lpstr>iteration is our other control flow tool</vt:lpstr>
      <vt:lpstr>iteration is our other control flow tool</vt:lpstr>
      <vt:lpstr>iterating with for-loops </vt:lpstr>
      <vt:lpstr>Iterating over lists</vt:lpstr>
      <vt:lpstr>Iterating over lists</vt:lpstr>
      <vt:lpstr>Iterating over lists</vt:lpstr>
      <vt:lpstr>Iterating over lists</vt:lpstr>
      <vt:lpstr>Iterating over lists</vt:lpstr>
      <vt:lpstr>Iterating over lists</vt:lpstr>
      <vt:lpstr>iterating over lists Example: curving grades</vt:lpstr>
      <vt:lpstr>iterating over lists Example: curving grades</vt:lpstr>
      <vt:lpstr>but no hard-coding!!!</vt:lpstr>
      <vt:lpstr>but no hard-coding!!!</vt:lpstr>
      <vt:lpstr>use a counter variable to keep track of loop</vt:lpstr>
      <vt:lpstr>iterating a certain number of times</vt:lpstr>
      <vt:lpstr>iterating a certain number of times</vt:lpstr>
      <vt:lpstr>iterating a certain number of times</vt:lpstr>
      <vt:lpstr>looping over strings</vt:lpstr>
      <vt:lpstr>looping over dictionaries</vt:lpstr>
      <vt:lpstr>looping over dictionaries</vt:lpstr>
      <vt:lpstr>looping over dictionaries</vt:lpstr>
      <vt:lpstr>using if and for together</vt:lpstr>
      <vt:lpstr>controlling the loops even more</vt:lpstr>
      <vt:lpstr>the continue statement </vt:lpstr>
      <vt:lpstr>the break statement </vt:lpstr>
      <vt:lpstr>the break statement </vt:lpstr>
      <vt:lpstr>exercise break</vt:lpstr>
    </vt:vector>
  </TitlesOfParts>
  <Company>University of Texas at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Python: Day one</dc:title>
  <dc:creator>Stephanie Spielman</dc:creator>
  <cp:lastModifiedBy>Stephanie Spielman</cp:lastModifiedBy>
  <cp:revision>1576</cp:revision>
  <dcterms:created xsi:type="dcterms:W3CDTF">2015-05-13T18:41:17Z</dcterms:created>
  <dcterms:modified xsi:type="dcterms:W3CDTF">2015-05-21T21:59:54Z</dcterms:modified>
</cp:coreProperties>
</file>