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449" r:id="rId3"/>
    <p:sldId id="455" r:id="rId4"/>
    <p:sldId id="473" r:id="rId5"/>
    <p:sldId id="453" r:id="rId6"/>
    <p:sldId id="454" r:id="rId7"/>
    <p:sldId id="451" r:id="rId8"/>
    <p:sldId id="458" r:id="rId9"/>
    <p:sldId id="460" r:id="rId10"/>
    <p:sldId id="457" r:id="rId11"/>
    <p:sldId id="461" r:id="rId12"/>
    <p:sldId id="463" r:id="rId13"/>
    <p:sldId id="464" r:id="rId14"/>
    <p:sldId id="465" r:id="rId15"/>
    <p:sldId id="456" r:id="rId16"/>
    <p:sldId id="466" r:id="rId17"/>
    <p:sldId id="489" r:id="rId18"/>
    <p:sldId id="490" r:id="rId19"/>
    <p:sldId id="467" r:id="rId20"/>
    <p:sldId id="468" r:id="rId21"/>
    <p:sldId id="476" r:id="rId22"/>
    <p:sldId id="491" r:id="rId23"/>
    <p:sldId id="492" r:id="rId24"/>
    <p:sldId id="481" r:id="rId25"/>
    <p:sldId id="471" r:id="rId26"/>
    <p:sldId id="493" r:id="rId27"/>
    <p:sldId id="474" r:id="rId28"/>
    <p:sldId id="475" r:id="rId29"/>
    <p:sldId id="478" r:id="rId30"/>
    <p:sldId id="484" r:id="rId31"/>
    <p:sldId id="485" r:id="rId32"/>
    <p:sldId id="483" r:id="rId33"/>
    <p:sldId id="482" r:id="rId34"/>
    <p:sldId id="486" r:id="rId35"/>
    <p:sldId id="487" r:id="rId36"/>
    <p:sldId id="383" r:id="rId37"/>
    <p:sldId id="488" r:id="rId38"/>
    <p:sldId id="494" r:id="rId39"/>
    <p:sldId id="498" r:id="rId40"/>
    <p:sldId id="499" r:id="rId41"/>
    <p:sldId id="497" r:id="rId42"/>
    <p:sldId id="496" r:id="rId43"/>
    <p:sldId id="500" r:id="rId44"/>
    <p:sldId id="501" r:id="rId45"/>
    <p:sldId id="4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2448" y="-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python.org/DIST/docs/tutorial/Tutorial.html" TargetMode="External"/><Relationship Id="rId3" Type="http://schemas.openxmlformats.org/officeDocument/2006/relationships/hyperlink" Target="http://biopython.org/wiki/Biopyth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PYTHONPATH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450" y="4925834"/>
            <a:ext cx="833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import sys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dirty="0" err="1" smtClean="0">
                <a:latin typeface="Monaco"/>
                <a:cs typeface="Monaco"/>
              </a:rPr>
              <a:t>sys.path.append</a:t>
            </a:r>
            <a:r>
              <a:rPr lang="en-US" dirty="0" smtClean="0">
                <a:latin typeface="Monaco"/>
                <a:cs typeface="Monaco"/>
              </a:rPr>
              <a:t>("directory/with/scripts/I/want/to/access")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333841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</p:txBody>
      </p:sp>
    </p:spTree>
    <p:extLst>
      <p:ext uri="{BB962C8B-B14F-4D97-AF65-F5344CB8AC3E}">
        <p14:creationId xmlns:p14="http://schemas.microsoft.com/office/powerpoint/2010/main" val="421584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[0]</a:t>
            </a:r>
            <a:r>
              <a:rPr lang="en-US" dirty="0" smtClean="0">
                <a:latin typeface="Arial"/>
                <a:cs typeface="Arial"/>
              </a:rPr>
              <a:t> is the name of the script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30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</p:txBody>
      </p:sp>
    </p:spTree>
    <p:extLst>
      <p:ext uri="{BB962C8B-B14F-4D97-AF65-F5344CB8AC3E}">
        <p14:creationId xmlns:p14="http://schemas.microsoft.com/office/powerpoint/2010/main" val="300559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</p:txBody>
      </p:sp>
    </p:spTree>
    <p:extLst>
      <p:ext uri="{BB962C8B-B14F-4D97-AF65-F5344CB8AC3E}">
        <p14:creationId xmlns:p14="http://schemas.microsoft.com/office/powerpoint/2010/main" val="405691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if result != 0:</a:t>
            </a:r>
          </a:p>
          <a:p>
            <a:r>
              <a:rPr lang="en-US" sz="17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print "There was an error in the external command!"</a:t>
            </a:r>
          </a:p>
          <a:p>
            <a:r>
              <a:rPr lang="en-US" sz="17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700" dirty="0" err="1" smtClean="0">
                <a:solidFill>
                  <a:schemeClr val="accent5"/>
                </a:solidFill>
                <a:latin typeface="Monaco"/>
                <a:cs typeface="Monaco"/>
              </a:rPr>
              <a:t>sys.exit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latin typeface="Monaco"/>
                <a:cs typeface="Monaco"/>
              </a:rPr>
              <a:t># Immediately exits, entire script stops running</a:t>
            </a:r>
          </a:p>
        </p:txBody>
      </p:sp>
    </p:spTree>
    <p:extLst>
      <p:ext uri="{BB962C8B-B14F-4D97-AF65-F5344CB8AC3E}">
        <p14:creationId xmlns:p14="http://schemas.microsoft.com/office/powerpoint/2010/main" val="292624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Beyond the scope of this course, but oh so very useful!!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Regular expression = epically flexible pattern-matching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Beyond the scope of this course, but oh so very useful!!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Regular expression = epically flexible pattern-matching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1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Beyond the scope of this course, but oh so very useful!!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Regular expression = epically flexible pattern-matching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17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Excellent for numerical analysis, working with matrices,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TELL YOUR MATLAB FRIENDS!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Plotting!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pandas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Data </a:t>
            </a:r>
            <a:r>
              <a:rPr lang="en-US" dirty="0" smtClean="0"/>
              <a:t>manipulation</a:t>
            </a:r>
            <a:r>
              <a:rPr lang="en-US" dirty="0"/>
              <a:t> </a:t>
            </a:r>
            <a:r>
              <a:rPr lang="en-US" dirty="0" smtClean="0"/>
              <a:t>and high-performance data structures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Data mining/analysis and machine learning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IPython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cracked-out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DendroPy</a:t>
            </a: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dirty="0"/>
              <a:t>Phylogenetic tree </a:t>
            </a:r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and manipulation (not builder)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0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91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2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Epic tutorial linked on the course website: 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http</a:t>
            </a:r>
            <a:r>
              <a:rPr lang="en-US" sz="1800" dirty="0">
                <a:latin typeface="Monaco"/>
                <a:cs typeface="Monaco"/>
                <a:hlinkClick r:id="rId2"/>
              </a:rPr>
              <a:t>://biopython.org/DIST/docs/tutorial/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Tutorial.html</a:t>
            </a: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And this wiki:  </a:t>
            </a:r>
            <a:r>
              <a:rPr lang="en-US" sz="1800" dirty="0" smtClean="0">
                <a:latin typeface="Monaco"/>
                <a:cs typeface="Monaco"/>
                <a:hlinkClick r:id="rId3"/>
              </a:rPr>
              <a:t>http</a:t>
            </a:r>
            <a:r>
              <a:rPr lang="en-US" sz="1800" dirty="0">
                <a:latin typeface="Monaco"/>
                <a:cs typeface="Monaco"/>
                <a:hlinkClick r:id="rId3"/>
              </a:rPr>
              <a:t>://biopython.org/wiki/Biopython</a:t>
            </a:r>
            <a:endParaRPr lang="en-US" sz="1800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48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44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Manipulate sequences with various methods: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sequence</a:t>
            </a:r>
            <a:r>
              <a:rPr lang="en-US" dirty="0" err="1">
                <a:solidFill>
                  <a:srgbClr val="DC5924"/>
                </a:solidFill>
                <a:latin typeface="Monaco"/>
                <a:cs typeface="Monaco"/>
              </a:rPr>
              <a:t>.translate</a:t>
            </a:r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sequence</a:t>
            </a:r>
            <a:r>
              <a:rPr lang="en-US" dirty="0" err="1">
                <a:solidFill>
                  <a:schemeClr val="accent5"/>
                </a:solidFill>
                <a:latin typeface="Monaco"/>
                <a:cs typeface="Monaco"/>
              </a:rPr>
              <a:t>.complement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sequence</a:t>
            </a:r>
            <a:r>
              <a:rPr lang="en-US" dirty="0" err="1">
                <a:solidFill>
                  <a:srgbClr val="DC5924"/>
                </a:solidFill>
                <a:latin typeface="Monaco"/>
                <a:cs typeface="Monaco"/>
              </a:rPr>
              <a:t>.reverse_complement</a:t>
            </a:r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*use </a:t>
            </a:r>
            <a:r>
              <a:rPr lang="en-US" dirty="0" err="1">
                <a:latin typeface="Monaco"/>
                <a:cs typeface="Monaco"/>
              </a:rPr>
              <a:t>dir</a:t>
            </a:r>
            <a:r>
              <a:rPr lang="en-US" dirty="0">
                <a:latin typeface="Monaco"/>
                <a:cs typeface="Monaco"/>
              </a:rPr>
              <a:t>()!*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449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objects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.id</a:t>
            </a:r>
            <a:endParaRPr lang="en-US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.description</a:t>
            </a:r>
            <a:endParaRPr lang="en-US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.seq</a:t>
            </a:r>
            <a:endParaRPr lang="en-US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817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</a:t>
            </a:r>
            <a:r>
              <a:rPr lang="en-US" dirty="0" smtClean="0"/>
              <a:t>input/output </a:t>
            </a:r>
            <a:r>
              <a:rPr lang="en-US" dirty="0" err="1" smtClean="0"/>
              <a:t>BioPython</a:t>
            </a:r>
            <a:r>
              <a:rPr lang="en-US" dirty="0" smtClean="0"/>
              <a:t> </a:t>
            </a:r>
            <a:r>
              <a:rPr lang="en-US" dirty="0" smtClean="0"/>
              <a:t>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82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</a:t>
            </a:r>
            <a:r>
              <a:rPr lang="en-US" dirty="0" smtClean="0"/>
              <a:t>input/output </a:t>
            </a:r>
            <a:r>
              <a:rPr lang="en-US" dirty="0" err="1" smtClean="0"/>
              <a:t>BioPython</a:t>
            </a:r>
            <a:r>
              <a:rPr lang="en-US" dirty="0" smtClean="0"/>
              <a:t> </a:t>
            </a:r>
            <a:r>
              <a:rPr lang="en-US" dirty="0" smtClean="0"/>
              <a:t>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main functions for reading: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.read() </a:t>
            </a:r>
            <a:r>
              <a:rPr lang="en-US" dirty="0" smtClean="0"/>
              <a:t>if file has </a:t>
            </a:r>
            <a:r>
              <a:rPr lang="en-US" i="1" u="sng" dirty="0" smtClean="0"/>
              <a:t>one</a:t>
            </a:r>
            <a:r>
              <a:rPr lang="en-US" dirty="0" smtClean="0"/>
              <a:t> sequence/alignment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.parse() </a:t>
            </a:r>
            <a:r>
              <a:rPr lang="en-US" dirty="0" smtClean="0"/>
              <a:t>if file has </a:t>
            </a:r>
            <a:r>
              <a:rPr lang="en-US" i="1" u="sng" dirty="0" smtClean="0"/>
              <a:t>multiple</a:t>
            </a:r>
            <a:r>
              <a:rPr lang="en-US" dirty="0" smtClean="0"/>
              <a:t> sequences/alignments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5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45" y="3033629"/>
            <a:ext cx="7655032" cy="799560"/>
          </a:xfrm>
        </p:spPr>
        <p:txBody>
          <a:bodyPr>
            <a:normAutofit/>
          </a:bodyPr>
          <a:lstStyle/>
          <a:p>
            <a:r>
              <a:rPr lang="en-US" dirty="0" smtClean="0"/>
              <a:t>pause for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86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from Bio import </a:t>
            </a:r>
            <a:r>
              <a:rPr lang="en-US" dirty="0" err="1" smtClean="0">
                <a:latin typeface="Monaco"/>
                <a:cs typeface="Monaco"/>
              </a:rPr>
              <a:t>AlignIO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Input file is FASTA, but we want PHYLIP!</a:t>
            </a:r>
          </a:p>
          <a:p>
            <a:r>
              <a:rPr lang="en-US" dirty="0" smtClean="0">
                <a:latin typeface="Monaco"/>
                <a:cs typeface="Monaco"/>
              </a:rPr>
              <a:t>#</a:t>
            </a:r>
            <a:r>
              <a:rPr lang="en-US" dirty="0" err="1" smtClean="0">
                <a:latin typeface="Monaco"/>
                <a:cs typeface="Monaco"/>
              </a:rPr>
              <a:t>AlignIO.convert</a:t>
            </a:r>
            <a:r>
              <a:rPr lang="en-US" dirty="0" smtClean="0">
                <a:latin typeface="Monaco"/>
                <a:cs typeface="Monaco"/>
              </a:rPr>
              <a:t>(&lt;</a:t>
            </a:r>
            <a:r>
              <a:rPr lang="en-US" dirty="0" err="1" smtClean="0">
                <a:latin typeface="Monaco"/>
                <a:cs typeface="Monaco"/>
              </a:rPr>
              <a:t>infile</a:t>
            </a:r>
            <a:r>
              <a:rPr lang="en-US" dirty="0" smtClean="0">
                <a:latin typeface="Monaco"/>
                <a:cs typeface="Monaco"/>
              </a:rPr>
              <a:t>&gt;, &lt;</a:t>
            </a:r>
            <a:r>
              <a:rPr lang="en-US" dirty="0" err="1" smtClean="0">
                <a:latin typeface="Monaco"/>
                <a:cs typeface="Monaco"/>
              </a:rPr>
              <a:t>informat</a:t>
            </a:r>
            <a:r>
              <a:rPr lang="en-US" dirty="0" smtClean="0">
                <a:latin typeface="Monaco"/>
                <a:cs typeface="Monaco"/>
              </a:rPr>
              <a:t>&gt;, &lt;</a:t>
            </a:r>
            <a:r>
              <a:rPr lang="en-US" dirty="0" err="1" smtClean="0">
                <a:latin typeface="Monaco"/>
                <a:cs typeface="Monaco"/>
              </a:rPr>
              <a:t>outfile</a:t>
            </a:r>
            <a:r>
              <a:rPr lang="en-US" dirty="0" smtClean="0">
                <a:latin typeface="Monaco"/>
                <a:cs typeface="Monaco"/>
              </a:rPr>
              <a:t>&gt;, </a:t>
            </a:r>
            <a:r>
              <a:rPr lang="en-US" dirty="0" err="1" smtClean="0">
                <a:latin typeface="Monaco"/>
                <a:cs typeface="Monaco"/>
              </a:rPr>
              <a:t>outformat</a:t>
            </a:r>
            <a:r>
              <a:rPr lang="en-US" dirty="0" smtClean="0">
                <a:latin typeface="Monaco"/>
                <a:cs typeface="Monaco"/>
              </a:rPr>
              <a:t>&gt;)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AlignIO.convert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in.fasta</a:t>
            </a:r>
            <a:r>
              <a:rPr lang="en-US" dirty="0" smtClean="0">
                <a:latin typeface="Monaco"/>
                <a:cs typeface="Monaco"/>
              </a:rPr>
              <a:t>", "</a:t>
            </a:r>
            <a:r>
              <a:rPr lang="en-US" dirty="0" err="1" smtClean="0">
                <a:latin typeface="Monaco"/>
                <a:cs typeface="Monaco"/>
              </a:rPr>
              <a:t>fasta</a:t>
            </a:r>
            <a:r>
              <a:rPr lang="en-US" dirty="0" smtClean="0">
                <a:latin typeface="Monaco"/>
                <a:cs typeface="Monaco"/>
              </a:rPr>
              <a:t>", "</a:t>
            </a:r>
            <a:r>
              <a:rPr lang="en-US" dirty="0" err="1" smtClean="0">
                <a:latin typeface="Monaco"/>
                <a:cs typeface="Monaco"/>
              </a:rPr>
              <a:t>out.phy</a:t>
            </a:r>
            <a:r>
              <a:rPr lang="en-US" dirty="0" smtClean="0">
                <a:latin typeface="Monaco"/>
                <a:cs typeface="Monaco"/>
              </a:rPr>
              <a:t>", "</a:t>
            </a:r>
            <a:r>
              <a:rPr lang="en-US" dirty="0" err="1" smtClean="0">
                <a:latin typeface="Monaco"/>
                <a:cs typeface="Monaco"/>
              </a:rPr>
              <a:t>phylip</a:t>
            </a:r>
            <a:r>
              <a:rPr lang="en-US" dirty="0" smtClean="0">
                <a:latin typeface="Monaco"/>
                <a:cs typeface="Monaco"/>
              </a:rPr>
              <a:t>")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24657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a file</a:t>
            </a:r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0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83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a file</a:t>
            </a:r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449" y="3103306"/>
            <a:ext cx="8662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Bio.Seq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Bio.SecRecord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Bio import </a:t>
            </a:r>
            <a:r>
              <a:rPr lang="en-US" dirty="0" err="1" smtClean="0">
                <a:latin typeface="Monaco"/>
                <a:cs typeface="Monaco"/>
              </a:rPr>
              <a:t>SeqIO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Defining a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 object</a:t>
            </a:r>
          </a:p>
          <a:p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>
                <a:latin typeface="Monaco"/>
                <a:cs typeface="Monaco"/>
              </a:rPr>
              <a:t>("ACGTC")</a:t>
            </a:r>
          </a:p>
          <a:p>
            <a:r>
              <a:rPr lang="en-US" dirty="0" err="1" smtClean="0">
                <a:latin typeface="Monaco"/>
                <a:cs typeface="Monaco"/>
              </a:rPr>
              <a:t>seq_record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, id = "</a:t>
            </a:r>
            <a:r>
              <a:rPr lang="en-US" dirty="0" err="1" smtClean="0">
                <a:latin typeface="Monaco"/>
                <a:cs typeface="Monaco"/>
              </a:rPr>
              <a:t>my_id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405614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a file</a:t>
            </a:r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449" y="3103306"/>
            <a:ext cx="866205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Bio.Seq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Bio.SecRecord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Bio import </a:t>
            </a:r>
            <a:r>
              <a:rPr lang="en-US" dirty="0" err="1" smtClean="0">
                <a:latin typeface="Monaco"/>
                <a:cs typeface="Monaco"/>
              </a:rPr>
              <a:t>SeqIO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Defining a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 object</a:t>
            </a:r>
          </a:p>
          <a:p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>
                <a:latin typeface="Monaco"/>
                <a:cs typeface="Monaco"/>
              </a:rPr>
              <a:t>("ACGTC")</a:t>
            </a:r>
          </a:p>
          <a:p>
            <a:r>
              <a:rPr lang="en-US" dirty="0" err="1" smtClean="0">
                <a:latin typeface="Monaco"/>
                <a:cs typeface="Monaco"/>
              </a:rPr>
              <a:t>seq_record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, id = "</a:t>
            </a:r>
            <a:r>
              <a:rPr lang="en-US" dirty="0" err="1" smtClean="0">
                <a:latin typeface="Monaco"/>
                <a:cs typeface="Monaco"/>
              </a:rPr>
              <a:t>my_id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it to a file</a:t>
            </a:r>
          </a:p>
          <a:p>
            <a:r>
              <a:rPr lang="en-US" dirty="0" smtClean="0">
                <a:latin typeface="Monaco"/>
                <a:cs typeface="Monaco"/>
              </a:rPr>
              <a:t># </a:t>
            </a:r>
            <a:r>
              <a:rPr lang="en-US" dirty="0" err="1" smtClean="0">
                <a:latin typeface="Monaco"/>
                <a:cs typeface="Monaco"/>
              </a:rPr>
              <a:t>SeqIO.write</a:t>
            </a:r>
            <a:r>
              <a:rPr lang="en-US" dirty="0" smtClean="0">
                <a:latin typeface="Monaco"/>
                <a:cs typeface="Monaco"/>
              </a:rPr>
              <a:t>(&lt;record&gt;, &lt;</a:t>
            </a:r>
            <a:r>
              <a:rPr lang="en-US" dirty="0" err="1" smtClean="0">
                <a:latin typeface="Monaco"/>
                <a:cs typeface="Monaco"/>
              </a:rPr>
              <a:t>outfile</a:t>
            </a:r>
            <a:r>
              <a:rPr lang="en-US" dirty="0" smtClean="0">
                <a:latin typeface="Monaco"/>
                <a:cs typeface="Monaco"/>
              </a:rPr>
              <a:t>&gt;, &lt;</a:t>
            </a:r>
            <a:r>
              <a:rPr lang="en-US" dirty="0" err="1" smtClean="0">
                <a:latin typeface="Monaco"/>
                <a:cs typeface="Monaco"/>
              </a:rPr>
              <a:t>outformat</a:t>
            </a:r>
            <a:r>
              <a:rPr lang="en-US" dirty="0" smtClean="0">
                <a:latin typeface="Monaco"/>
                <a:cs typeface="Monaco"/>
              </a:rPr>
              <a:t>&gt;)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55765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a file</a:t>
            </a:r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449" y="3103306"/>
            <a:ext cx="86620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Bio.Seq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Bio.SecRecord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Bio import </a:t>
            </a:r>
            <a:r>
              <a:rPr lang="en-US" dirty="0" err="1" smtClean="0">
                <a:latin typeface="Monaco"/>
                <a:cs typeface="Monaco"/>
              </a:rPr>
              <a:t>SeqIO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Define </a:t>
            </a:r>
            <a:r>
              <a:rPr lang="en-US" dirty="0" smtClean="0">
                <a:latin typeface="Monaco"/>
                <a:cs typeface="Monaco"/>
              </a:rPr>
              <a:t>a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 object</a:t>
            </a:r>
          </a:p>
          <a:p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>
                <a:latin typeface="Monaco"/>
                <a:cs typeface="Monaco"/>
              </a:rPr>
              <a:t>("ACGTC")</a:t>
            </a:r>
          </a:p>
          <a:p>
            <a:r>
              <a:rPr lang="en-US" dirty="0" err="1" smtClean="0">
                <a:latin typeface="Monaco"/>
                <a:cs typeface="Monaco"/>
              </a:rPr>
              <a:t>seq_record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, id = "</a:t>
            </a:r>
            <a:r>
              <a:rPr lang="en-US" dirty="0" err="1" smtClean="0">
                <a:latin typeface="Monaco"/>
                <a:cs typeface="Monaco"/>
              </a:rPr>
              <a:t>my_id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it to a file</a:t>
            </a:r>
          </a:p>
          <a:p>
            <a:r>
              <a:rPr lang="en-US" dirty="0" smtClean="0">
                <a:latin typeface="Monaco"/>
                <a:cs typeface="Monaco"/>
              </a:rPr>
              <a:t># </a:t>
            </a:r>
            <a:r>
              <a:rPr lang="en-US" dirty="0" err="1" smtClean="0">
                <a:latin typeface="Monaco"/>
                <a:cs typeface="Monaco"/>
              </a:rPr>
              <a:t>SeqIO.write</a:t>
            </a:r>
            <a:r>
              <a:rPr lang="en-US" dirty="0" smtClean="0">
                <a:latin typeface="Monaco"/>
                <a:cs typeface="Monaco"/>
              </a:rPr>
              <a:t>(&lt;record&gt;, &lt;</a:t>
            </a:r>
            <a:r>
              <a:rPr lang="en-US" dirty="0" err="1" smtClean="0">
                <a:latin typeface="Monaco"/>
                <a:cs typeface="Monaco"/>
              </a:rPr>
              <a:t>outfile</a:t>
            </a:r>
            <a:r>
              <a:rPr lang="en-US" dirty="0" smtClean="0">
                <a:latin typeface="Monaco"/>
                <a:cs typeface="Monaco"/>
              </a:rPr>
              <a:t>&gt;, &lt;</a:t>
            </a:r>
            <a:r>
              <a:rPr lang="en-US" dirty="0" err="1" smtClean="0">
                <a:latin typeface="Monaco"/>
                <a:cs typeface="Monaco"/>
              </a:rPr>
              <a:t>outformat</a:t>
            </a:r>
            <a:r>
              <a:rPr lang="en-US" dirty="0" smtClean="0">
                <a:latin typeface="Monaco"/>
                <a:cs typeface="Monaco"/>
              </a:rPr>
              <a:t>&gt;)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SeqIO.write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seq_record</a:t>
            </a:r>
            <a:r>
              <a:rPr lang="en-US" dirty="0" smtClean="0">
                <a:latin typeface="Monaco"/>
                <a:cs typeface="Monaco"/>
              </a:rPr>
              <a:t>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err="1">
                <a:latin typeface="Monaco"/>
                <a:cs typeface="Monaco"/>
              </a:rPr>
              <a:t>outfile.fasta</a:t>
            </a:r>
            <a:r>
              <a:rPr lang="en-US" dirty="0" smtClean="0">
                <a:latin typeface="Monaco"/>
                <a:cs typeface="Monaco"/>
              </a:rPr>
              <a:t>", "</a:t>
            </a:r>
            <a:r>
              <a:rPr lang="en-US" dirty="0" err="1" smtClean="0">
                <a:latin typeface="Monaco"/>
                <a:cs typeface="Monaco"/>
              </a:rPr>
              <a:t>fasta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26321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Write multiple sequences by making a list of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objects</a:t>
            </a:r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34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Write multiple sequences by making a list of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objects</a:t>
            </a:r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449" y="3103306"/>
            <a:ext cx="8662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Bio.Seq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Bio.SecRecord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Bio import </a:t>
            </a:r>
            <a:r>
              <a:rPr lang="en-US" dirty="0" err="1" smtClean="0">
                <a:latin typeface="Monaco"/>
                <a:cs typeface="Monaco"/>
              </a:rPr>
              <a:t>SeqIO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Defining many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 objects</a:t>
            </a:r>
          </a:p>
          <a:p>
            <a:r>
              <a:rPr lang="en-US" dirty="0" smtClean="0">
                <a:latin typeface="Monaco"/>
                <a:cs typeface="Monaco"/>
              </a:rPr>
              <a:t>recs = []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 in range(10):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>
                <a:latin typeface="Monaco"/>
                <a:cs typeface="Monaco"/>
              </a:rPr>
              <a:t>(&lt;some sequence&gt;)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 smtClean="0">
                <a:latin typeface="Monaco"/>
                <a:cs typeface="Monaco"/>
              </a:rPr>
              <a:t>seq_record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, id = &lt;</a:t>
            </a:r>
            <a:r>
              <a:rPr lang="en-US" dirty="0" err="1" smtClean="0">
                <a:latin typeface="Monaco"/>
                <a:cs typeface="Monaco"/>
              </a:rPr>
              <a:t>some_id</a:t>
            </a:r>
            <a:r>
              <a:rPr lang="en-US" dirty="0" smtClean="0">
                <a:latin typeface="Monaco"/>
                <a:cs typeface="Monaco"/>
              </a:rPr>
              <a:t>&gt;)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err="1" smtClean="0">
                <a:latin typeface="Monaco"/>
                <a:cs typeface="Monaco"/>
              </a:rPr>
              <a:t>recs.append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seq_record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SeqIO.write</a:t>
            </a:r>
            <a:r>
              <a:rPr lang="en-US" dirty="0" smtClean="0">
                <a:latin typeface="Monaco"/>
                <a:cs typeface="Monaco"/>
              </a:rPr>
              <a:t>(recs,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err="1">
                <a:latin typeface="Monaco"/>
                <a:cs typeface="Monaco"/>
              </a:rPr>
              <a:t>outfile.fasta</a:t>
            </a:r>
            <a:r>
              <a:rPr lang="en-US" dirty="0" smtClean="0">
                <a:latin typeface="Monaco"/>
                <a:cs typeface="Monaco"/>
              </a:rPr>
              <a:t>", "</a:t>
            </a:r>
            <a:r>
              <a:rPr lang="en-US" dirty="0" err="1" smtClean="0">
                <a:latin typeface="Monaco"/>
                <a:cs typeface="Monaco"/>
              </a:rPr>
              <a:t>fasta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29644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 also like to specify no description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cs typeface="Monaco"/>
              </a:rPr>
              <a:t>(personal preference!!)</a:t>
            </a:r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449" y="3103306"/>
            <a:ext cx="8662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Bio.Seq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Bio.SecRecord</a:t>
            </a:r>
            <a:r>
              <a:rPr lang="en-US" dirty="0" smtClean="0">
                <a:latin typeface="Monaco"/>
                <a:cs typeface="Monaco"/>
              </a:rPr>
              <a:t> import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Bio import </a:t>
            </a:r>
            <a:r>
              <a:rPr lang="en-US" dirty="0" err="1" smtClean="0">
                <a:latin typeface="Monaco"/>
                <a:cs typeface="Monaco"/>
              </a:rPr>
              <a:t>SeqIO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>
                <a:latin typeface="Monaco"/>
                <a:cs typeface="Monaco"/>
              </a:rPr>
              <a:t>("ACGTC")</a:t>
            </a:r>
          </a:p>
          <a:p>
            <a:r>
              <a:rPr lang="en-US" dirty="0" err="1" smtClean="0">
                <a:latin typeface="Monaco"/>
                <a:cs typeface="Monaco"/>
              </a:rPr>
              <a:t>seq_record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seq_object</a:t>
            </a:r>
            <a:r>
              <a:rPr lang="en-US" dirty="0" smtClean="0">
                <a:latin typeface="Monaco"/>
                <a:cs typeface="Monaco"/>
              </a:rPr>
              <a:t>, id = "</a:t>
            </a:r>
            <a:r>
              <a:rPr lang="en-US" dirty="0" err="1" smtClean="0">
                <a:latin typeface="Monaco"/>
                <a:cs typeface="Monaco"/>
              </a:rPr>
              <a:t>my_id</a:t>
            </a:r>
            <a:r>
              <a:rPr lang="en-US" dirty="0" smtClean="0">
                <a:latin typeface="Monaco"/>
                <a:cs typeface="Monaco"/>
              </a:rPr>
              <a:t>", description = "")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SeqIO.write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seq_record</a:t>
            </a:r>
            <a:r>
              <a:rPr lang="en-US" dirty="0" smtClean="0">
                <a:latin typeface="Monaco"/>
                <a:cs typeface="Monaco"/>
              </a:rPr>
              <a:t>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err="1">
                <a:latin typeface="Monaco"/>
                <a:cs typeface="Monaco"/>
              </a:rPr>
              <a:t>outfile.fasta</a:t>
            </a:r>
            <a:r>
              <a:rPr lang="en-US" dirty="0" smtClean="0">
                <a:latin typeface="Monaco"/>
                <a:cs typeface="Monaco"/>
              </a:rPr>
              <a:t>", "</a:t>
            </a:r>
            <a:r>
              <a:rPr lang="en-US" dirty="0" err="1" smtClean="0">
                <a:latin typeface="Monaco"/>
                <a:cs typeface="Monaco"/>
              </a:rPr>
              <a:t>fasta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29644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remainder of the class, we will focus on writing scripts!</a:t>
            </a:r>
          </a:p>
          <a:p>
            <a:endParaRPr lang="en-US" dirty="0"/>
          </a:p>
          <a:p>
            <a:r>
              <a:rPr lang="en-US" dirty="0" smtClean="0"/>
              <a:t>Goal: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Parse </a:t>
            </a:r>
            <a:r>
              <a:rPr lang="en-US" dirty="0" smtClean="0"/>
              <a:t>sequence </a:t>
            </a:r>
            <a:r>
              <a:rPr lang="en-US" dirty="0" smtClean="0"/>
              <a:t>data </a:t>
            </a:r>
            <a:r>
              <a:rPr lang="en-US" dirty="0" smtClean="0"/>
              <a:t>files </a:t>
            </a:r>
            <a:r>
              <a:rPr lang="en-US" dirty="0" smtClean="0"/>
              <a:t>and extract meaningful </a:t>
            </a:r>
            <a:r>
              <a:rPr lang="en-US" dirty="0" smtClean="0"/>
              <a:t>information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Perform some calculations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846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</a:t>
            </a:r>
            <a:r>
              <a:rPr lang="en-US" i="1" dirty="0" smtClean="0"/>
              <a:t>pairwise distance </a:t>
            </a:r>
            <a:r>
              <a:rPr lang="en-US" dirty="0" smtClean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</p:txBody>
      </p:sp>
    </p:spTree>
    <p:extLst>
      <p:ext uri="{BB962C8B-B14F-4D97-AF65-F5344CB8AC3E}">
        <p14:creationId xmlns:p14="http://schemas.microsoft.com/office/powerpoint/2010/main" val="3387817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</a:t>
            </a:r>
            <a:r>
              <a:rPr lang="en-US" i="1" dirty="0" smtClean="0"/>
              <a:t>pairwise distance </a:t>
            </a:r>
            <a:r>
              <a:rPr lang="en-US" dirty="0" smtClean="0"/>
              <a:t>between two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8439" y="2892195"/>
            <a:ext cx="1653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Monaco"/>
                <a:cs typeface="Monaco"/>
              </a:rPr>
              <a:t>ACGTAAA</a:t>
            </a:r>
          </a:p>
          <a:p>
            <a:r>
              <a:rPr lang="en-US" sz="2600" dirty="0" smtClean="0">
                <a:latin typeface="Monaco"/>
                <a:cs typeface="Monaco"/>
              </a:rPr>
              <a:t>AGGTAAT</a:t>
            </a:r>
            <a:endParaRPr lang="en-US" sz="2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09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import </a:t>
            </a:r>
            <a:r>
              <a:rPr lang="en-US" dirty="0" err="1" smtClean="0">
                <a:latin typeface="Monaco"/>
                <a:cs typeface="Monaco"/>
              </a:rPr>
              <a:t>os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import </a:t>
            </a:r>
            <a:r>
              <a:rPr lang="en-US" dirty="0" err="1">
                <a:latin typeface="Monaco"/>
                <a:cs typeface="Monaco"/>
              </a:rPr>
              <a:t>os</a:t>
            </a:r>
            <a:r>
              <a:rPr lang="en-US" dirty="0">
                <a:latin typeface="Monaco"/>
                <a:cs typeface="Monaco"/>
              </a:rPr>
              <a:t> as </a:t>
            </a:r>
            <a:r>
              <a:rPr lang="en-US" dirty="0" err="1">
                <a:latin typeface="Monaco"/>
                <a:cs typeface="Monaco"/>
              </a:rPr>
              <a:t>opsys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os</a:t>
            </a:r>
            <a:r>
              <a:rPr lang="en-US" dirty="0" smtClean="0">
                <a:latin typeface="Monaco"/>
                <a:cs typeface="Monaco"/>
              </a:rPr>
              <a:t> import *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from </a:t>
            </a:r>
            <a:r>
              <a:rPr lang="en-US" dirty="0" err="1">
                <a:latin typeface="Monaco"/>
                <a:cs typeface="Monaco"/>
              </a:rPr>
              <a:t>os</a:t>
            </a:r>
            <a:r>
              <a:rPr lang="en-US" dirty="0">
                <a:latin typeface="Monaco"/>
                <a:cs typeface="Monaco"/>
              </a:rPr>
              <a:t> import </a:t>
            </a:r>
            <a:r>
              <a:rPr lang="en-US" dirty="0" smtClean="0">
                <a:latin typeface="Monaco"/>
                <a:cs typeface="Monaco"/>
              </a:rPr>
              <a:t>&lt;function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submodule</a:t>
            </a:r>
            <a:r>
              <a:rPr lang="en-US" dirty="0">
                <a:latin typeface="Monaco"/>
                <a:cs typeface="Monaco"/>
              </a:rPr>
              <a:t>&gt;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145908" y="4210427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83113" y="4594223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2142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</a:t>
            </a:r>
            <a:r>
              <a:rPr lang="en-US" i="1" dirty="0" smtClean="0"/>
              <a:t>pairwise distance </a:t>
            </a:r>
            <a:r>
              <a:rPr lang="en-US" dirty="0" smtClean="0"/>
              <a:t>between two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8439" y="2892195"/>
            <a:ext cx="1653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Monaco"/>
                <a:cs typeface="Monaco"/>
              </a:rPr>
              <a:t>A</a:t>
            </a:r>
            <a:r>
              <a:rPr lang="en-US" sz="2600" dirty="0" smtClean="0">
                <a:solidFill>
                  <a:schemeClr val="tx2"/>
                </a:solidFill>
                <a:latin typeface="Monaco"/>
                <a:cs typeface="Monaco"/>
              </a:rPr>
              <a:t>C</a:t>
            </a:r>
            <a:r>
              <a:rPr lang="en-US" sz="2600" dirty="0" smtClean="0">
                <a:latin typeface="Monaco"/>
                <a:cs typeface="Monaco"/>
              </a:rPr>
              <a:t>GTAA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A</a:t>
            </a:r>
          </a:p>
          <a:p>
            <a:r>
              <a:rPr lang="en-US" sz="2600" dirty="0" smtClean="0">
                <a:latin typeface="Monaco"/>
                <a:cs typeface="Monaco"/>
              </a:rPr>
              <a:t>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G</a:t>
            </a:r>
            <a:r>
              <a:rPr lang="en-US" sz="2600" dirty="0" smtClean="0">
                <a:latin typeface="Monaco"/>
                <a:cs typeface="Monaco"/>
              </a:rPr>
              <a:t>GTAA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T</a:t>
            </a:r>
            <a:endParaRPr lang="en-US" sz="2600" dirty="0" smtClean="0">
              <a:solidFill>
                <a:srgbClr val="D1282E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9738" y="3015306"/>
            <a:ext cx="3421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Distance = #</a:t>
            </a:r>
            <a:r>
              <a:rPr lang="en-US" sz="2200" dirty="0" smtClean="0">
                <a:solidFill>
                  <a:srgbClr val="DC5924"/>
                </a:solidFill>
              </a:rPr>
              <a:t>diff / length  =</a:t>
            </a:r>
          </a:p>
          <a:p>
            <a:r>
              <a:rPr lang="en-US" sz="2200" dirty="0" smtClean="0">
                <a:solidFill>
                  <a:srgbClr val="DC5924"/>
                </a:solidFill>
              </a:rPr>
              <a:t> 2 / 7 = 0.286 </a:t>
            </a:r>
            <a:endParaRPr lang="en-US" sz="22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4318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</a:t>
            </a:r>
            <a:r>
              <a:rPr lang="en-US" i="1" dirty="0" smtClean="0"/>
              <a:t>pairwise distance </a:t>
            </a:r>
            <a:r>
              <a:rPr lang="en-US" dirty="0" smtClean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</p:txBody>
      </p:sp>
    </p:spTree>
    <p:extLst>
      <p:ext uri="{BB962C8B-B14F-4D97-AF65-F5344CB8AC3E}">
        <p14:creationId xmlns:p14="http://schemas.microsoft.com/office/powerpoint/2010/main" val="3878510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</a:t>
            </a:r>
            <a:r>
              <a:rPr lang="en-US" i="1" dirty="0" smtClean="0"/>
              <a:t>pairwise distance </a:t>
            </a:r>
            <a:r>
              <a:rPr lang="en-US" dirty="0" smtClean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  <a:p>
            <a:pPr marL="971550" lvl="1" indent="-514350"/>
            <a:endParaRPr lang="en-US" dirty="0"/>
          </a:p>
          <a:p>
            <a:pPr marL="971550" lvl="1" indent="-514350"/>
            <a:r>
              <a:rPr lang="en-US" dirty="0" smtClean="0"/>
              <a:t>Important considerations:</a:t>
            </a:r>
          </a:p>
          <a:p>
            <a:pPr marL="1657350" lvl="2" indent="-514350"/>
            <a:r>
              <a:rPr lang="en-US" dirty="0" smtClean="0"/>
              <a:t>Allow for different sequence file formats</a:t>
            </a:r>
          </a:p>
          <a:p>
            <a:pPr marL="1657350" lvl="2" indent="-514350"/>
            <a:r>
              <a:rPr lang="en-US" dirty="0" smtClean="0"/>
              <a:t>The sequences must be the same length (how can we enforce this?)</a:t>
            </a:r>
          </a:p>
          <a:p>
            <a:pPr marL="1657350" lvl="2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218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</a:t>
            </a:r>
            <a:r>
              <a:rPr lang="en-US" i="1" dirty="0" smtClean="0"/>
              <a:t>pairwise distance </a:t>
            </a:r>
            <a:r>
              <a:rPr lang="en-US" dirty="0" smtClean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  <a:p>
            <a:pPr marL="971550" lvl="1" indent="-514350"/>
            <a:endParaRPr lang="en-US" dirty="0"/>
          </a:p>
          <a:p>
            <a:pPr marL="971550" lvl="1" indent="-514350"/>
            <a:r>
              <a:rPr lang="en-US" dirty="0" smtClean="0"/>
              <a:t>Important considerations:</a:t>
            </a:r>
          </a:p>
          <a:p>
            <a:pPr marL="1657350" lvl="2" indent="-514350"/>
            <a:r>
              <a:rPr lang="en-US" dirty="0" smtClean="0"/>
              <a:t>Allow for different sequence file formats</a:t>
            </a:r>
          </a:p>
          <a:p>
            <a:pPr marL="1657350" lvl="2" indent="-514350"/>
            <a:r>
              <a:rPr lang="en-US" dirty="0" smtClean="0"/>
              <a:t>The sequences must be the same length</a:t>
            </a:r>
          </a:p>
          <a:p>
            <a:pPr marL="1657350" lvl="2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645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Determine the average </a:t>
            </a:r>
            <a:r>
              <a:rPr lang="en-US" i="1" dirty="0"/>
              <a:t>GC-content </a:t>
            </a:r>
            <a:r>
              <a:rPr lang="en-US" dirty="0"/>
              <a:t>for all sequences in a given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7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Determine </a:t>
            </a:r>
            <a:r>
              <a:rPr lang="en-US" dirty="0"/>
              <a:t>the </a:t>
            </a:r>
            <a:r>
              <a:rPr lang="en-US" dirty="0" smtClean="0"/>
              <a:t>average </a:t>
            </a:r>
            <a:r>
              <a:rPr lang="en-US" i="1" dirty="0" smtClean="0"/>
              <a:t>GC-content </a:t>
            </a:r>
            <a:r>
              <a:rPr lang="en-US" dirty="0" smtClean="0"/>
              <a:t>for all sequences in a given file</a:t>
            </a:r>
          </a:p>
          <a:p>
            <a:pPr marL="971550" lvl="1" indent="-514350"/>
            <a:r>
              <a:rPr lang="en-US" dirty="0"/>
              <a:t>Your script should include two functions:</a:t>
            </a:r>
          </a:p>
          <a:p>
            <a:pPr marL="1657350" lvl="2" indent="-514350"/>
            <a:r>
              <a:rPr lang="en-US" dirty="0"/>
              <a:t>A function for reading in a sequence file</a:t>
            </a:r>
          </a:p>
          <a:p>
            <a:pPr marL="1657350" lvl="2" indent="-514350"/>
            <a:r>
              <a:rPr lang="en-US" dirty="0"/>
              <a:t>A function for computing </a:t>
            </a:r>
            <a:r>
              <a:rPr lang="en-US" dirty="0" smtClean="0"/>
              <a:t>the GC-content for a </a:t>
            </a:r>
            <a:r>
              <a:rPr lang="en-US" i="1" dirty="0" smtClean="0"/>
              <a:t>single sequence </a:t>
            </a:r>
            <a:r>
              <a:rPr lang="en-US" dirty="0" smtClean="0"/>
              <a:t>(why?)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2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import </a:t>
            </a:r>
            <a:r>
              <a:rPr lang="en-US" dirty="0" err="1" smtClean="0">
                <a:latin typeface="Monaco"/>
                <a:cs typeface="Monaco"/>
              </a:rPr>
              <a:t>os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import </a:t>
            </a:r>
            <a:r>
              <a:rPr lang="en-US" dirty="0" err="1">
                <a:latin typeface="Monaco"/>
                <a:cs typeface="Monaco"/>
              </a:rPr>
              <a:t>os</a:t>
            </a:r>
            <a:r>
              <a:rPr lang="en-US" dirty="0">
                <a:latin typeface="Monaco"/>
                <a:cs typeface="Monaco"/>
              </a:rPr>
              <a:t> as </a:t>
            </a:r>
            <a:r>
              <a:rPr lang="en-US" dirty="0" err="1">
                <a:latin typeface="Monaco"/>
                <a:cs typeface="Monaco"/>
              </a:rPr>
              <a:t>opsys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from </a:t>
            </a:r>
            <a:r>
              <a:rPr lang="en-US" dirty="0" err="1" smtClean="0">
                <a:latin typeface="Monaco"/>
                <a:cs typeface="Monaco"/>
              </a:rPr>
              <a:t>os</a:t>
            </a:r>
            <a:r>
              <a:rPr lang="en-US" dirty="0" smtClean="0">
                <a:latin typeface="Monaco"/>
                <a:cs typeface="Monaco"/>
              </a:rPr>
              <a:t> import *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from </a:t>
            </a:r>
            <a:r>
              <a:rPr lang="en-US" dirty="0" err="1">
                <a:latin typeface="Monaco"/>
                <a:cs typeface="Monaco"/>
              </a:rPr>
              <a:t>os</a:t>
            </a:r>
            <a:r>
              <a:rPr lang="en-US" dirty="0">
                <a:latin typeface="Monaco"/>
                <a:cs typeface="Monaco"/>
              </a:rPr>
              <a:t> import </a:t>
            </a:r>
            <a:r>
              <a:rPr lang="en-US" dirty="0" smtClean="0">
                <a:latin typeface="Monaco"/>
                <a:cs typeface="Monaco"/>
              </a:rPr>
              <a:t>&lt;function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submodule</a:t>
            </a:r>
            <a:r>
              <a:rPr lang="en-US" dirty="0">
                <a:latin typeface="Monaco"/>
                <a:cs typeface="Monaco"/>
              </a:rPr>
              <a:t>&gt;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145908" y="4210427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83113" y="4594223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6420" y="3193640"/>
            <a:ext cx="2539977" cy="37307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03453" y="3566712"/>
            <a:ext cx="242455" cy="2688678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6314" y="6255390"/>
            <a:ext cx="507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The period is essentially a directory separator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3481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</p:spTree>
    <p:extLst>
      <p:ext uri="{BB962C8B-B14F-4D97-AF65-F5344CB8AC3E}">
        <p14:creationId xmlns:p14="http://schemas.microsoft.com/office/powerpoint/2010/main" val="214420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45497"/>
              </p:ext>
            </p:extLst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98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559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attributes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PYTHONPATH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382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1306</TotalTime>
  <Words>1661</Words>
  <Application>Microsoft Macintosh PowerPoint</Application>
  <PresentationFormat>On-screen Show (4:3)</PresentationFormat>
  <Paragraphs>321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Essential</vt:lpstr>
      <vt:lpstr>Introduction to Python: Day four </vt:lpstr>
      <vt:lpstr>python modules</vt:lpstr>
      <vt:lpstr>a few base-python modules</vt:lpstr>
      <vt:lpstr>loading modules in a script</vt:lpstr>
      <vt:lpstr>loading modules in a script</vt:lpstr>
      <vt:lpstr>the os/shutil modules</vt:lpstr>
      <vt:lpstr>the os/shutil modules</vt:lpstr>
      <vt:lpstr>the sys module</vt:lpstr>
      <vt:lpstr>the sys module</vt:lpstr>
      <vt:lpstr>the sys module</vt:lpstr>
      <vt:lpstr>the sys module</vt:lpstr>
      <vt:lpstr>the sys module</vt:lpstr>
      <vt:lpstr>the subprocess module</vt:lpstr>
      <vt:lpstr>the subprocess module</vt:lpstr>
      <vt:lpstr>the subprocess module</vt:lpstr>
      <vt:lpstr>the re module</vt:lpstr>
      <vt:lpstr>the re module</vt:lpstr>
      <vt:lpstr>the re module</vt:lpstr>
      <vt:lpstr>Useful external modules</vt:lpstr>
      <vt:lpstr>biopython is a standard bioinformatics tool</vt:lpstr>
      <vt:lpstr>biopython is a standard bioinformatics tool</vt:lpstr>
      <vt:lpstr>the language of biopython</vt:lpstr>
      <vt:lpstr>the language of biopython</vt:lpstr>
      <vt:lpstr>the language of biopython</vt:lpstr>
      <vt:lpstr>Reading sequence data</vt:lpstr>
      <vt:lpstr>Reading sequence data</vt:lpstr>
      <vt:lpstr>pause for demonstration</vt:lpstr>
      <vt:lpstr>converting sequence data format</vt:lpstr>
      <vt:lpstr>Writing sequence data</vt:lpstr>
      <vt:lpstr>Writing sequence data</vt:lpstr>
      <vt:lpstr>Writing sequence data</vt:lpstr>
      <vt:lpstr>Writing sequence data</vt:lpstr>
      <vt:lpstr>Writing sequence data</vt:lpstr>
      <vt:lpstr>Writing sequence data</vt:lpstr>
      <vt:lpstr>Writing sequence data</vt:lpstr>
      <vt:lpstr>exercise break</vt:lpstr>
      <vt:lpstr>scripting</vt:lpstr>
      <vt:lpstr>Script #1</vt:lpstr>
      <vt:lpstr>Script #1</vt:lpstr>
      <vt:lpstr>Script #1</vt:lpstr>
      <vt:lpstr>Script #1</vt:lpstr>
      <vt:lpstr>Script #1</vt:lpstr>
      <vt:lpstr>Script #1</vt:lpstr>
      <vt:lpstr>Script #2</vt:lpstr>
      <vt:lpstr>Script #2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2530</cp:revision>
  <dcterms:created xsi:type="dcterms:W3CDTF">2015-05-13T18:41:17Z</dcterms:created>
  <dcterms:modified xsi:type="dcterms:W3CDTF">2015-05-18T17:27:55Z</dcterms:modified>
</cp:coreProperties>
</file>