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sldIdLst>
    <p:sldId id="256" r:id="rId2"/>
    <p:sldId id="401" r:id="rId3"/>
    <p:sldId id="400" r:id="rId4"/>
    <p:sldId id="402" r:id="rId5"/>
    <p:sldId id="403" r:id="rId6"/>
    <p:sldId id="337" r:id="rId7"/>
    <p:sldId id="404" r:id="rId8"/>
    <p:sldId id="338" r:id="rId9"/>
    <p:sldId id="339" r:id="rId10"/>
    <p:sldId id="405" r:id="rId11"/>
    <p:sldId id="340" r:id="rId12"/>
    <p:sldId id="408" r:id="rId13"/>
    <p:sldId id="385" r:id="rId14"/>
    <p:sldId id="342" r:id="rId15"/>
    <p:sldId id="343" r:id="rId16"/>
    <p:sldId id="344" r:id="rId17"/>
    <p:sldId id="345" r:id="rId18"/>
    <p:sldId id="346" r:id="rId19"/>
    <p:sldId id="357" r:id="rId20"/>
    <p:sldId id="356" r:id="rId21"/>
    <p:sldId id="347" r:id="rId22"/>
    <p:sldId id="349" r:id="rId23"/>
    <p:sldId id="350" r:id="rId24"/>
    <p:sldId id="351" r:id="rId25"/>
    <p:sldId id="348" r:id="rId26"/>
    <p:sldId id="352" r:id="rId27"/>
    <p:sldId id="355" r:id="rId28"/>
    <p:sldId id="353" r:id="rId29"/>
    <p:sldId id="382" r:id="rId30"/>
    <p:sldId id="359" r:id="rId31"/>
    <p:sldId id="360" r:id="rId32"/>
    <p:sldId id="354" r:id="rId33"/>
    <p:sldId id="364" r:id="rId34"/>
    <p:sldId id="358" r:id="rId35"/>
    <p:sldId id="368" r:id="rId36"/>
    <p:sldId id="365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9" r:id="rId45"/>
    <p:sldId id="376" r:id="rId46"/>
    <p:sldId id="377" r:id="rId47"/>
    <p:sldId id="378" r:id="rId48"/>
    <p:sldId id="391" r:id="rId49"/>
    <p:sldId id="395" r:id="rId50"/>
    <p:sldId id="392" r:id="rId51"/>
    <p:sldId id="398" r:id="rId52"/>
    <p:sldId id="381" r:id="rId53"/>
    <p:sldId id="386" r:id="rId54"/>
    <p:sldId id="387" r:id="rId55"/>
    <p:sldId id="388" r:id="rId56"/>
    <p:sldId id="399" r:id="rId57"/>
    <p:sldId id="383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5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Two</a:t>
            </a:r>
            <a:endParaRPr lang="en-US" sz="6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Keys must be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Keys must be unique, but values may be repeated: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498" y="2802628"/>
            <a:ext cx="603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acceptable_dict = {"a": 5, "b": 3, "c": 5}</a:t>
            </a:r>
          </a:p>
        </p:txBody>
      </p:sp>
    </p:spTree>
    <p:extLst>
      <p:ext uri="{BB962C8B-B14F-4D97-AF65-F5344CB8AC3E}">
        <p14:creationId xmlns:p14="http://schemas.microsoft.com/office/powerpoint/2010/main" val="221590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Keys must be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Keys must be unique, but values may be repeated: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Adding an existing key will </a:t>
            </a:r>
            <a:r>
              <a:rPr lang="en-US" i="1" dirty="0"/>
              <a:t>overwrite </a:t>
            </a:r>
            <a:r>
              <a:rPr lang="en-US" dirty="0"/>
              <a:t>the original: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498" y="2802628"/>
            <a:ext cx="603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acceptable_dict = {"a": 5, "b": 3, "c": 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5498" y="5177830"/>
            <a:ext cx="6033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acceptable_dict["a"] = 7</a:t>
            </a:r>
          </a:p>
          <a:p>
            <a:r>
              <a:rPr lang="en-US" dirty="0" smtClean="0">
                <a:latin typeface="Monaco"/>
                <a:cs typeface="Monaco"/>
              </a:rPr>
              <a:t>print acceptable_dict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{"a":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7, "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c":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5, "b": 3}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4970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dictionary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</a:t>
            </a:r>
          </a:p>
          <a:p>
            <a:r>
              <a:rPr lang="en-US" dirty="0" smtClean="0">
                <a:latin typeface="Monaco"/>
                <a:cs typeface="Monaco"/>
              </a:rPr>
              <a:t>medals = {"gold": "first", "silver": "second", "bronze": "third"}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.keys()</a:t>
            </a:r>
            <a:r>
              <a:rPr lang="en-US" dirty="0" smtClean="0">
                <a:latin typeface="Monaco"/>
                <a:cs typeface="Monaco"/>
              </a:rPr>
              <a:t> method returns a list of dictionary keys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medals.keys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['bronze', 'silver', 'gold'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.values(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returns a list of dictionary </a:t>
            </a:r>
            <a:r>
              <a:rPr lang="en-US" dirty="0" smtClean="0">
                <a:latin typeface="Monaco"/>
                <a:cs typeface="Monaco"/>
              </a:rPr>
              <a:t>values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medals.values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['third', 'second', 'first'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3081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evaluations and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58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Evaluate a condition as True or False using </a:t>
            </a:r>
            <a:r>
              <a:rPr lang="en-US" i="1" dirty="0" smtClean="0"/>
              <a:t>logical operators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Variables with True/False values are of a type called </a:t>
            </a:r>
            <a:r>
              <a:rPr lang="en-US" i="1" dirty="0" err="1" smtClean="0"/>
              <a:t>boolean</a:t>
            </a:r>
            <a:r>
              <a:rPr lang="en-US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02676"/>
              </p:ext>
            </p:extLst>
          </p:nvPr>
        </p:nvGraphicFramePr>
        <p:xfrm>
          <a:off x="674862" y="3857453"/>
          <a:ext cx="7320025" cy="22687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3089"/>
                <a:gridCol w="5596936"/>
              </a:tblGrid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==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Equal</a:t>
                      </a:r>
                      <a:r>
                        <a:rPr lang="en-US" b="0" baseline="0" dirty="0" smtClean="0"/>
                        <a:t>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!=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Not</a:t>
                      </a:r>
                      <a:r>
                        <a:rPr lang="en-US" b="0" baseline="0" dirty="0" smtClean="0"/>
                        <a:t> equal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&gt;, &lt;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 than; less than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&gt;=,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</a:t>
                      </a:r>
                      <a:r>
                        <a:rPr lang="en-US" b="0" baseline="0" dirty="0" smtClean="0"/>
                        <a:t> than or equal to ; less than or equal to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68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logical comparisons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print b &gt; a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6 == 6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7 != "this isn't even a number"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c = 1.2345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-99 &gt;=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35389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Python operators </a:t>
            </a: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 and </a:t>
            </a: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 to combine logical statements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: </a:t>
            </a:r>
            <a:r>
              <a:rPr lang="en-US" i="1" dirty="0" smtClean="0"/>
              <a:t>both</a:t>
            </a:r>
            <a:r>
              <a:rPr lang="en-US" dirty="0" smtClean="0"/>
              <a:t> conditions must be True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:  </a:t>
            </a:r>
            <a:r>
              <a:rPr lang="en-US" i="1" dirty="0" smtClean="0"/>
              <a:t>only one</a:t>
            </a:r>
            <a:r>
              <a:rPr lang="en-US" dirty="0" smtClean="0"/>
              <a:t> condition must be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89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35761"/>
            <a:ext cx="815873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c = ["z", "x", "y", "w"]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(a == 6 and b == 120)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(a == 6 or b == 92)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(b &lt; 10 or a &gt; 55)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(b != 7 and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(c) &lt;= 8)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smtClean="0">
                <a:latin typeface="Monaco"/>
                <a:cs typeface="Monaco"/>
              </a:rPr>
              <a:t>(c[1] == "x" </a:t>
            </a:r>
            <a:r>
              <a:rPr lang="en-US" dirty="0">
                <a:latin typeface="Monaco"/>
                <a:cs typeface="Monaco"/>
              </a:rPr>
              <a:t>and </a:t>
            </a:r>
            <a:r>
              <a:rPr lang="en-US" dirty="0" smtClean="0">
                <a:latin typeface="Monaco"/>
                <a:cs typeface="Monaco"/>
              </a:rPr>
              <a:t>a == 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7114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9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39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94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93753" y="3216905"/>
            <a:ext cx="309927" cy="3624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8928" y="3546955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65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90840" y="3232166"/>
            <a:ext cx="378636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</a:p>
        </p:txBody>
      </p:sp>
    </p:spTree>
    <p:extLst>
      <p:ext uri="{BB962C8B-B14F-4D97-AF65-F5344CB8AC3E}">
        <p14:creationId xmlns:p14="http://schemas.microsoft.com/office/powerpoint/2010/main" val="1044840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766" y="1659320"/>
            <a:ext cx="378636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False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90761" y="3182449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27699" y="1874531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7699" y="54320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690761" y="4312168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90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0840" y="3232166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not bigger"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</a:p>
        </p:txBody>
      </p:sp>
    </p:spTree>
    <p:extLst>
      <p:ext uri="{BB962C8B-B14F-4D97-AF65-F5344CB8AC3E}">
        <p14:creationId xmlns:p14="http://schemas.microsoft.com/office/powerpoint/2010/main" val="4036262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0612" y="1231241"/>
            <a:ext cx="445708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elif </a:t>
            </a:r>
            <a:r>
              <a:rPr lang="en-US" i="1" dirty="0" smtClean="0">
                <a:latin typeface="Monaco"/>
                <a:cs typeface="Monaco"/>
              </a:rPr>
              <a:t>other logical </a:t>
            </a:r>
            <a:r>
              <a:rPr lang="en-US" i="1" dirty="0" err="1" smtClean="0">
                <a:latin typeface="Monaco"/>
                <a:cs typeface="Monaco"/>
              </a:rPr>
              <a:t>expr</a:t>
            </a:r>
            <a:r>
              <a:rPr lang="en-US" i="1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True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	...   Code run if *all* False</a:t>
            </a:r>
          </a:p>
          <a:p>
            <a:r>
              <a:rPr lang="en-US" dirty="0">
                <a:solidFill>
                  <a:srgbClr val="FF6E67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90761" y="2703757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27699" y="1425146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0761" y="3892091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90761" y="4933492"/>
            <a:ext cx="0" cy="729011"/>
          </a:xfrm>
          <a:prstGeom prst="line">
            <a:avLst/>
          </a:prstGeom>
          <a:ln>
            <a:solidFill>
              <a:srgbClr val="FF6E6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7699" y="5817392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89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7609" y="2587397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</p:spTree>
    <p:extLst>
      <p:ext uri="{BB962C8B-B14F-4D97-AF65-F5344CB8AC3E}">
        <p14:creationId xmlns:p14="http://schemas.microsoft.com/office/powerpoint/2010/main" val="2705421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7609" y="2587397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7154" y="5214257"/>
            <a:ext cx="261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You can have as many elif</a:t>
            </a:r>
            <a:r>
              <a:rPr lang="en-US" dirty="0">
                <a:solidFill>
                  <a:srgbClr val="DC5924"/>
                </a:solidFill>
              </a:rPr>
              <a:t> </a:t>
            </a:r>
            <a:r>
              <a:rPr lang="en-US" dirty="0" smtClean="0">
                <a:solidFill>
                  <a:srgbClr val="DC5924"/>
                </a:solidFill>
              </a:rPr>
              <a:t>statements as you want!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6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69154" y="2587397"/>
            <a:ext cx="4874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You don't need to end with else</a:t>
            </a:r>
          </a:p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==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</p:spTree>
    <p:extLst>
      <p:ext uri="{BB962C8B-B14F-4D97-AF65-F5344CB8AC3E}">
        <p14:creationId xmlns:p14="http://schemas.microsoft.com/office/powerpoint/2010/main" val="1016397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5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": "Jackson", 	"Claus": 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 smtClean="0">
                <a:latin typeface="Monaco"/>
                <a:cs typeface="Monaco"/>
              </a:rPr>
              <a:t>"}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839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355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flavors: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For-loops iterate a pre-specified number of times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While-loops iterate while a logical condition remains True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16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flavors: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For-loops iterate a pre-specified number of times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While-loops iterate while a logical condition remains True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693" y="3546955"/>
            <a:ext cx="7336692" cy="40958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1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with for-loops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basic uses: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on each item in a list, dictionary,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a certain number of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8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258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11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081" y="2933049"/>
            <a:ext cx="364526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081" y="2933049"/>
            <a:ext cx="364526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4762" y="2933049"/>
            <a:ext cx="577187" cy="279441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263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blahblahblah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1025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x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1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": "Jackson", 	"Claus": 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 smtClean="0">
                <a:latin typeface="Monaco"/>
                <a:cs typeface="Monaco"/>
              </a:rPr>
              <a:t>"}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1248" y="3765274"/>
            <a:ext cx="317748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7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602" y="1786320"/>
            <a:ext cx="555439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grade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grades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85897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602" y="1786320"/>
            <a:ext cx="65421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1.1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0502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hard-coding!!!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5421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1.1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2635" y="4005493"/>
            <a:ext cx="632253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11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hard-coding!!!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542176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Curving value</a:t>
            </a:r>
          </a:p>
          <a:p>
            <a:r>
              <a:rPr lang="en-US" dirty="0" smtClean="0">
                <a:latin typeface="Monaco"/>
                <a:cs typeface="Monaco"/>
              </a:rPr>
              <a:t>curve = 1.1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curve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41733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counter variable to keep track of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996025"/>
            <a:ext cx="32212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1026" y="1755154"/>
            <a:ext cx="423759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= 0 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"Iteration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(i)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+= 1</a:t>
            </a:r>
          </a:p>
          <a:p>
            <a:endParaRPr lang="en-US" dirty="0">
              <a:latin typeface="Monaco"/>
              <a:cs typeface="Monaco"/>
            </a:endParaRPr>
          </a:p>
          <a:p>
            <a:pPr marL="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96.8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1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2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3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4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...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4715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range()</a:t>
            </a:r>
            <a:r>
              <a:rPr lang="en-US" dirty="0" smtClean="0"/>
              <a:t> function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This function defines a list, using the same arguments as *indexing*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19200" y="3360024"/>
            <a:ext cx="65421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print range(10)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[0, 1, 2, 3, 4, 5, 6, 7, 8, 9]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range(5, 12)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6, 7, 8,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9, 10, 11]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61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range()</a:t>
            </a:r>
            <a:r>
              <a:rPr lang="en-US" dirty="0" smtClean="0"/>
              <a:t> function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This function defines a list, using the same arguments as *indexing*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19200" y="3360024"/>
            <a:ext cx="65421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print range(10)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[0, 1, 2, 3, 4, 5, 6, 7, 8, 9]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range(5, 12)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6, 7, 8,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9, 10, 11]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9414" y="3360024"/>
            <a:ext cx="1345682" cy="3299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68076" y="3334953"/>
            <a:ext cx="304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This list has a length of 10!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737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329" y="2806230"/>
            <a:ext cx="32212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8776" y="1798949"/>
            <a:ext cx="573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List of grades</a:t>
            </a:r>
          </a:p>
          <a:p>
            <a:r>
              <a:rPr lang="en-US" dirty="0">
                <a:latin typeface="Monaco"/>
                <a:cs typeface="Monaco"/>
              </a:rPr>
              <a:t>grades = [88, 71, 74, 83, 57, 79, 66]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5964" y="2806230"/>
            <a:ext cx="421957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i 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range(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(grades))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 grades[i</a:t>
            </a:r>
            <a:r>
              <a:rPr lang="en-US" dirty="0">
                <a:latin typeface="Monaco"/>
                <a:cs typeface="Monaco"/>
              </a:rPr>
              <a:t>]</a:t>
            </a:r>
            <a:r>
              <a:rPr lang="en-US" dirty="0" smtClean="0">
                <a:latin typeface="Monaco"/>
                <a:cs typeface="Monaco"/>
              </a:rPr>
              <a:t> * 1.1</a:t>
            </a:r>
            <a:br>
              <a:rPr lang="en-US" dirty="0" smtClean="0">
                <a:latin typeface="Monaco"/>
                <a:cs typeface="Monaco"/>
              </a:rPr>
            </a:b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54977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2661" y="2036922"/>
            <a:ext cx="3221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s in "python":</a:t>
            </a:r>
          </a:p>
          <a:p>
            <a:r>
              <a:rPr lang="en-US" dirty="0" smtClean="0">
                <a:latin typeface="Monaco"/>
                <a:cs typeface="Monaco"/>
              </a:rPr>
              <a:t>	print </a:t>
            </a:r>
            <a:r>
              <a:rPr lang="en-US" dirty="0">
                <a:latin typeface="Monaco"/>
                <a:cs typeface="Monaco"/>
              </a:rPr>
              <a:t>s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p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y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82538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print item</a:t>
            </a:r>
          </a:p>
        </p:txBody>
      </p:sp>
    </p:spTree>
    <p:extLst>
      <p:ext uri="{BB962C8B-B14F-4D97-AF65-F5344CB8AC3E}">
        <p14:creationId xmlns:p14="http://schemas.microsoft.com/office/powerpoint/2010/main" val="328828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": "Jackson", 	"Claus": 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 smtClean="0">
                <a:latin typeface="Monaco"/>
                <a:cs typeface="Monaco"/>
              </a:rPr>
              <a:t>"}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Each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is a single item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(names)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1248" y="3765274"/>
            <a:ext cx="317748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76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print item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1385" y="3482093"/>
            <a:ext cx="37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What are we actually looping over?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58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# Print the key *and* value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item, price[item]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pepper, 2.39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banana, 0.79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apple, 1.02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59606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if and for together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255" y="1517496"/>
            <a:ext cx="7476412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sz="16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Empty list of letter</a:t>
            </a:r>
          </a:p>
          <a:p>
            <a:r>
              <a:rPr lang="en-US" sz="1600" dirty="0" smtClean="0">
                <a:latin typeface="Monaco"/>
                <a:cs typeface="Monaco"/>
              </a:rPr>
              <a:t>letter_grades = []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Determine the letter grade</a:t>
            </a:r>
          </a:p>
          <a:p>
            <a:r>
              <a:rPr lang="en-US" sz="16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if grade &gt;= 90: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	letter_grades.append("A")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80: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letter_grades.append("B")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70: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letter_grades.append("C")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60: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letter_grades.append("D")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else: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letter_grades.append("F")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print letter_grades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['B', 'C', 'C', 'B', 'F', 'C', 'D']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	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62464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loops even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statements change loop flow: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continue 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/>
              <a:t>immediately start </a:t>
            </a:r>
            <a:r>
              <a:rPr lang="en-US" dirty="0"/>
              <a:t>the next </a:t>
            </a:r>
            <a:r>
              <a:rPr lang="en-US" dirty="0" smtClean="0"/>
              <a:t>iteration and skip </a:t>
            </a:r>
            <a:r>
              <a:rPr lang="en-US" dirty="0"/>
              <a:t>remaining loop </a:t>
            </a:r>
            <a:r>
              <a:rPr lang="en-US" dirty="0" smtClean="0"/>
              <a:t>statements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break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immediately exit out of loop entirely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1051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004" y="1156348"/>
            <a:ext cx="8987996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continue     # Immediately start next iteration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</a:t>
            </a:r>
            <a:r>
              <a:rPr lang="en-US" dirty="0" smtClean="0">
                <a:latin typeface="Monaco"/>
                <a:cs typeface="Monaco"/>
              </a:rPr>
              <a:t>i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6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2709423" y="2465215"/>
            <a:ext cx="4920102" cy="853930"/>
          </a:xfrm>
          <a:prstGeom prst="bentConnector3">
            <a:avLst>
              <a:gd name="adj1" fmla="val -6078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022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04" y="1166508"/>
            <a:ext cx="898799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 smtClean="0">
                <a:latin typeface="Monaco"/>
                <a:cs typeface="Monaco"/>
              </a:rPr>
              <a:t>		print "Oh no, ambiguities! I'm gonna stop."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 smtClean="0">
                <a:latin typeface="Monaco"/>
                <a:cs typeface="Monaco"/>
              </a:rPr>
              <a:t>		break  # Immediately exit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i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"Outside of the loop now."</a:t>
            </a: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Outside of the loop no.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4612640" y="3556000"/>
            <a:ext cx="1483360" cy="1117600"/>
          </a:xfrm>
          <a:prstGeom prst="bentConnector3">
            <a:avLst>
              <a:gd name="adj1" fmla="val -300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3556000"/>
            <a:ext cx="1447800" cy="0"/>
          </a:xfrm>
          <a:prstGeom prst="line">
            <a:avLst/>
          </a:prstGeom>
          <a:ln>
            <a:solidFill>
              <a:srgbClr val="DC5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036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04" y="1166508"/>
            <a:ext cx="898799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 smtClean="0">
                <a:latin typeface="Monaco"/>
                <a:cs typeface="Monaco"/>
              </a:rPr>
              <a:t>		print "Oh no, ambiguities! I'm gonna stop."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 smtClean="0">
                <a:latin typeface="Monaco"/>
                <a:cs typeface="Monaco"/>
              </a:rPr>
              <a:t>		break  # Immediately exit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i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"Outside of the loop now."</a:t>
            </a: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Outside of the loop no.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4612640" y="3556000"/>
            <a:ext cx="1483360" cy="1117600"/>
          </a:xfrm>
          <a:prstGeom prst="bentConnector3">
            <a:avLst>
              <a:gd name="adj1" fmla="val -300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3556000"/>
            <a:ext cx="1447800" cy="0"/>
          </a:xfrm>
          <a:prstGeom prst="line">
            <a:avLst/>
          </a:prstGeom>
          <a:ln>
            <a:solidFill>
              <a:srgbClr val="DC5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462" y="5719247"/>
            <a:ext cx="375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NB: these are essentially required for while-loops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32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": "Jackson", 	"Claus": 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 smtClean="0">
                <a:latin typeface="Monaco"/>
                <a:cs typeface="Monaco"/>
              </a:rPr>
              <a:t>"}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Each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is a single item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(names)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dictionaries via *keys* (not position!!)</a:t>
            </a:r>
          </a:p>
          <a:p>
            <a:r>
              <a:rPr lang="en-US" dirty="0" smtClean="0">
                <a:latin typeface="Monaco"/>
                <a:cs typeface="Monaco"/>
              </a:rPr>
              <a:t>print names["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"Jackson"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1248" y="3765274"/>
            <a:ext cx="317748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8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17687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names = {"Stephanie": "Spielman", "</a:t>
            </a:r>
            <a:r>
              <a:rPr lang="en-US" dirty="0" err="1">
                <a:latin typeface="Monaco"/>
                <a:cs typeface="Monaco"/>
              </a:rPr>
              <a:t>Eleisha</a:t>
            </a:r>
            <a:r>
              <a:rPr lang="en-US" dirty="0">
                <a:latin typeface="Monaco"/>
                <a:cs typeface="Monaco"/>
              </a:rPr>
              <a:t>": "Jackson", "Claus":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Add a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to a dictionary and print to confirm</a:t>
            </a:r>
          </a:p>
          <a:p>
            <a:r>
              <a:rPr lang="en-US" dirty="0" smtClean="0">
                <a:latin typeface="Monaco"/>
                <a:cs typeface="Monaco"/>
              </a:rPr>
              <a:t>names["Bob"] = "Smith"</a:t>
            </a:r>
          </a:p>
        </p:txBody>
      </p:sp>
    </p:spTree>
    <p:extLst>
      <p:ext uri="{BB962C8B-B14F-4D97-AF65-F5344CB8AC3E}">
        <p14:creationId xmlns:p14="http://schemas.microsoft.com/office/powerpoint/2010/main" val="91464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17687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names = {"Stephanie": "Spielman", "</a:t>
            </a:r>
            <a:r>
              <a:rPr lang="en-US" dirty="0" err="1">
                <a:latin typeface="Monaco"/>
                <a:cs typeface="Monaco"/>
              </a:rPr>
              <a:t>Eleisha</a:t>
            </a:r>
            <a:r>
              <a:rPr lang="en-US" dirty="0">
                <a:latin typeface="Monaco"/>
                <a:cs typeface="Monaco"/>
              </a:rPr>
              <a:t>": "Jackson", "Claus":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Add a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to a dictionary and print to confirm</a:t>
            </a:r>
          </a:p>
          <a:p>
            <a:r>
              <a:rPr lang="en-US" dirty="0" smtClean="0">
                <a:latin typeface="Monaco"/>
                <a:cs typeface="Monaco"/>
              </a:rPr>
              <a:t>names["Bob"] = "Smith"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names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{'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Eleisha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': 'Jackson', 'Claus': 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Wilke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', 'Stephanie': 	'Spielman', 'Bob': 'Smith'}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7694" y="4513888"/>
            <a:ext cx="3657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Did you expect this output?</a:t>
            </a:r>
            <a:endParaRPr lang="en-US" sz="22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46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are unordered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Unique key:value pairs are *always* preserved, but their order is not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One of many reasons why we index with keys, not positions</a:t>
            </a:r>
          </a:p>
        </p:txBody>
      </p:sp>
    </p:spTree>
    <p:extLst>
      <p:ext uri="{BB962C8B-B14F-4D97-AF65-F5344CB8AC3E}">
        <p14:creationId xmlns:p14="http://schemas.microsoft.com/office/powerpoint/2010/main" val="4066469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648</TotalTime>
  <Words>1879</Words>
  <Application>Microsoft Macintosh PowerPoint</Application>
  <PresentationFormat>On-screen Show (4:3)</PresentationFormat>
  <Paragraphs>665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Essential</vt:lpstr>
      <vt:lpstr>Introduction to Python: Day Two</vt:lpstr>
      <vt:lpstr>another data type: dictionaries</vt:lpstr>
      <vt:lpstr>another data type: dictionaries</vt:lpstr>
      <vt:lpstr>another data type: dictionaries</vt:lpstr>
      <vt:lpstr>another data type: dictionaries</vt:lpstr>
      <vt:lpstr>another data type: dictionaries</vt:lpstr>
      <vt:lpstr>another data type: dictionaries</vt:lpstr>
      <vt:lpstr>another data type: dictionaries</vt:lpstr>
      <vt:lpstr>dictionaries are unordered</vt:lpstr>
      <vt:lpstr>dictionary Keys must be unique</vt:lpstr>
      <vt:lpstr>dictionary Keys must be unique</vt:lpstr>
      <vt:lpstr>Common dictionary methods</vt:lpstr>
      <vt:lpstr>exercise break</vt:lpstr>
      <vt:lpstr>logical evaluations and iterations</vt:lpstr>
      <vt:lpstr>logical operators</vt:lpstr>
      <vt:lpstr>performing logical comparisons</vt:lpstr>
      <vt:lpstr>combining logical statements</vt:lpstr>
      <vt:lpstr>combining logical statements</vt:lpstr>
      <vt:lpstr>program control flow with if statements</vt:lpstr>
      <vt:lpstr>program control flow with if statements</vt:lpstr>
      <vt:lpstr>program control flow with if statements</vt:lpstr>
      <vt:lpstr>program control flow with if statements</vt:lpstr>
      <vt:lpstr>if-else statements</vt:lpstr>
      <vt:lpstr>if-else statements</vt:lpstr>
      <vt:lpstr>if-elif-else statements </vt:lpstr>
      <vt:lpstr>if-elif-else statements </vt:lpstr>
      <vt:lpstr>if-elif-else statements </vt:lpstr>
      <vt:lpstr>if-elif-else statements </vt:lpstr>
      <vt:lpstr>exercise break</vt:lpstr>
      <vt:lpstr>iteration is our other control flow tool</vt:lpstr>
      <vt:lpstr>iteration is our other control flow tool</vt:lpstr>
      <vt:lpstr>iteration is our other control flow tool</vt:lpstr>
      <vt:lpstr>iterating with for-loops </vt:lpstr>
      <vt:lpstr>Iterating over lists</vt:lpstr>
      <vt:lpstr>Iterating over lists</vt:lpstr>
      <vt:lpstr>Iterating over lists</vt:lpstr>
      <vt:lpstr>Iterating over lists</vt:lpstr>
      <vt:lpstr>Iterating over lists</vt:lpstr>
      <vt:lpstr>Iterating over lists</vt:lpstr>
      <vt:lpstr>iterating over lists Example: curving grades</vt:lpstr>
      <vt:lpstr>iterating over lists Example: curving grades</vt:lpstr>
      <vt:lpstr>but no hard-coding!!!</vt:lpstr>
      <vt:lpstr>but no hard-coding!!!</vt:lpstr>
      <vt:lpstr>use a counter variable to keep track of loop</vt:lpstr>
      <vt:lpstr>iterating a certain number of times</vt:lpstr>
      <vt:lpstr>iterating a certain number of times</vt:lpstr>
      <vt:lpstr>iterating a certain number of times</vt:lpstr>
      <vt:lpstr>looping over strings</vt:lpstr>
      <vt:lpstr>looping over dictionaries</vt:lpstr>
      <vt:lpstr>looping over dictionaries</vt:lpstr>
      <vt:lpstr>looping over dictionaries</vt:lpstr>
      <vt:lpstr>using if and for together</vt:lpstr>
      <vt:lpstr>controlling the loops even more</vt:lpstr>
      <vt:lpstr>the continue statement </vt:lpstr>
      <vt:lpstr>the break statement </vt:lpstr>
      <vt:lpstr>the break statement 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1592</cp:revision>
  <dcterms:created xsi:type="dcterms:W3CDTF">2015-05-13T18:41:17Z</dcterms:created>
  <dcterms:modified xsi:type="dcterms:W3CDTF">2015-05-27T19:19:03Z</dcterms:modified>
</cp:coreProperties>
</file>