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4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2" r:id="rId18"/>
    <p:sldId id="271" r:id="rId19"/>
    <p:sldId id="275" r:id="rId20"/>
    <p:sldId id="276" r:id="rId21"/>
    <p:sldId id="281" r:id="rId22"/>
    <p:sldId id="277" r:id="rId23"/>
    <p:sldId id="278" r:id="rId24"/>
    <p:sldId id="279" r:id="rId25"/>
    <p:sldId id="280" r:id="rId26"/>
    <p:sldId id="283" r:id="rId27"/>
    <p:sldId id="284" r:id="rId28"/>
    <p:sldId id="286" r:id="rId29"/>
    <p:sldId id="285" r:id="rId30"/>
    <p:sldId id="287" r:id="rId31"/>
    <p:sldId id="290" r:id="rId32"/>
    <p:sldId id="288" r:id="rId33"/>
    <p:sldId id="296" r:id="rId34"/>
    <p:sldId id="295" r:id="rId35"/>
    <p:sldId id="294" r:id="rId36"/>
    <p:sldId id="297" r:id="rId37"/>
    <p:sldId id="313" r:id="rId38"/>
    <p:sldId id="291" r:id="rId39"/>
    <p:sldId id="301" r:id="rId40"/>
    <p:sldId id="300" r:id="rId41"/>
    <p:sldId id="303" r:id="rId42"/>
    <p:sldId id="307" r:id="rId43"/>
    <p:sldId id="304" r:id="rId44"/>
    <p:sldId id="306" r:id="rId45"/>
    <p:sldId id="302" r:id="rId46"/>
    <p:sldId id="299" r:id="rId47"/>
    <p:sldId id="308" r:id="rId48"/>
    <p:sldId id="309" r:id="rId49"/>
    <p:sldId id="311" r:id="rId50"/>
    <p:sldId id="310" r:id="rId51"/>
    <p:sldId id="292" r:id="rId52"/>
    <p:sldId id="314" r:id="rId53"/>
    <p:sldId id="316" r:id="rId54"/>
    <p:sldId id="315" r:id="rId55"/>
    <p:sldId id="317" r:id="rId56"/>
    <p:sldId id="318" r:id="rId57"/>
    <p:sldId id="324" r:id="rId58"/>
    <p:sldId id="325" r:id="rId59"/>
    <p:sldId id="326" r:id="rId60"/>
    <p:sldId id="327" r:id="rId61"/>
    <p:sldId id="328" r:id="rId62"/>
    <p:sldId id="320" r:id="rId63"/>
    <p:sldId id="330" r:id="rId64"/>
    <p:sldId id="329" r:id="rId65"/>
    <p:sldId id="321" r:id="rId66"/>
    <p:sldId id="331" r:id="rId67"/>
    <p:sldId id="322" r:id="rId68"/>
    <p:sldId id="323" r:id="rId69"/>
    <p:sldId id="333" r:id="rId70"/>
    <p:sldId id="335" r:id="rId71"/>
    <p:sldId id="334" r:id="rId72"/>
    <p:sldId id="336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181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168675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The path </a:t>
            </a:r>
            <a:r>
              <a:rPr lang="en-US" sz="2400" dirty="0" smtClean="0">
                <a:solidFill>
                  <a:schemeClr val="accent2"/>
                </a:solidFill>
              </a:rPr>
              <a:t>from A to C is </a:t>
            </a:r>
            <a:r>
              <a:rPr lang="en-US" sz="2400" dirty="0" smtClean="0">
                <a:solidFill>
                  <a:schemeClr val="accent2"/>
                </a:solidFill>
                <a:latin typeface="Monaco"/>
                <a:cs typeface="Monaco"/>
              </a:rPr>
              <a:t>A</a:t>
            </a:r>
            <a:r>
              <a:rPr lang="en-US" sz="2400" dirty="0" smtClean="0">
                <a:solidFill>
                  <a:schemeClr val="accent2"/>
                </a:solidFill>
                <a:latin typeface="Monaco"/>
                <a:cs typeface="Monaco"/>
              </a:rPr>
              <a:t>/B/C</a:t>
            </a:r>
            <a:endParaRPr lang="en-US" sz="2400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5C201"/>
                </a:solidFill>
              </a:rPr>
              <a:t>The </a:t>
            </a:r>
            <a:r>
              <a:rPr lang="en-US" sz="2000" i="1" dirty="0" smtClean="0">
                <a:solidFill>
                  <a:srgbClr val="F5C201"/>
                </a:solidFill>
              </a:rPr>
              <a:t>full path </a:t>
            </a:r>
            <a:r>
              <a:rPr lang="en-US" sz="2000" dirty="0" smtClean="0">
                <a:solidFill>
                  <a:srgbClr val="F5C201"/>
                </a:solidFill>
              </a:rPr>
              <a:t>to my home directory is </a:t>
            </a:r>
            <a:r>
              <a:rPr lang="en-US" sz="2000" dirty="0" smtClean="0">
                <a:solidFill>
                  <a:srgbClr val="F5C201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F5C201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F5C201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F5C20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Unix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079146" cy="137160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next slides introduce a few simple commands – there are </a:t>
            </a:r>
            <a:r>
              <a:rPr lang="en-US" i="1" dirty="0" smtClean="0"/>
              <a:t>many, many more…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167955" cy="137160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93620"/>
              </p:ext>
            </p:extLst>
          </p:nvPr>
        </p:nvGraphicFramePr>
        <p:xfrm>
          <a:off x="239784" y="1550737"/>
          <a:ext cx="8596715" cy="39366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2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167955" cy="137160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87668"/>
              </p:ext>
            </p:extLst>
          </p:nvPr>
        </p:nvGraphicFramePr>
        <p:xfrm>
          <a:off x="239784" y="1550737"/>
          <a:ext cx="8596715" cy="39366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object.method</a:t>
            </a:r>
            <a:r>
              <a:rPr lang="en-US" dirty="0" smtClean="0"/>
              <a:t>()   </a:t>
            </a:r>
            <a:r>
              <a:rPr lang="en-US" dirty="0" smtClean="0">
                <a:sym typeface="Wingdings"/>
              </a:rPr>
              <a:t> perform an action </a:t>
            </a:r>
            <a:r>
              <a:rPr lang="en-US" i="1" dirty="0" smtClean="0">
                <a:sym typeface="Wingdings"/>
              </a:rPr>
              <a:t>on</a:t>
            </a:r>
            <a:r>
              <a:rPr lang="en-US" dirty="0" smtClean="0">
                <a:sym typeface="Wingdings"/>
              </a:rPr>
              <a:t> object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object.attribute</a:t>
            </a:r>
            <a:r>
              <a:rPr lang="en-US" dirty="0" smtClean="0"/>
              <a:t>    </a:t>
            </a:r>
            <a:r>
              <a:rPr lang="en-US" dirty="0" smtClean="0">
                <a:sym typeface="Wingdings"/>
              </a:rPr>
              <a:t> see an aspect of the object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More file input/output</a:t>
            </a:r>
          </a:p>
          <a:p>
            <a:pPr marL="914400" lvl="1" indent="-457200"/>
            <a:r>
              <a:rPr lang="en-US" sz="2200" dirty="0" smtClean="0"/>
              <a:t>Text handling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 basics: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name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rgbClr val="F5C201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1282E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1282E"/>
                </a:solidFill>
              </a:rPr>
              <a:t>data</a:t>
            </a:r>
            <a:r>
              <a:rPr lang="en-US" i="1" dirty="0" smtClean="0">
                <a:solidFill>
                  <a:srgbClr val="D1282E"/>
                </a:solidFill>
              </a:rPr>
              <a:t> </a:t>
            </a:r>
            <a:r>
              <a:rPr lang="en-US" dirty="0" smtClean="0">
                <a:solidFill>
                  <a:srgbClr val="D1282E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5C201"/>
                </a:solidFill>
              </a:rPr>
              <a:t>Floats have *decimals*</a:t>
            </a:r>
            <a:endParaRPr lang="en-US" sz="1600" dirty="0">
              <a:solidFill>
                <a:srgbClr val="F5C20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Integers are *counting numbers*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2970122"/>
            <a:ext cx="3088193" cy="646331"/>
          </a:xfrm>
          <a:prstGeom prst="rect">
            <a:avLst/>
          </a:prstGeom>
          <a:noFill/>
          <a:ln w="28575" cmpd="sng">
            <a:solidFill>
              <a:srgbClr val="F5C20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Comments</a:t>
            </a:r>
            <a:r>
              <a:rPr lang="en-US" dirty="0" smtClean="0"/>
              <a:t> are denoted with </a:t>
            </a:r>
            <a:r>
              <a:rPr lang="en-US" dirty="0" err="1" smtClean="0"/>
              <a:t>hashtags</a:t>
            </a:r>
            <a:r>
              <a:rPr lang="en-US" dirty="0" smtClean="0"/>
              <a:t> (pound signs): </a:t>
            </a:r>
            <a:r>
              <a:rPr lang="en-US" dirty="0" smtClean="0">
                <a:latin typeface="Monaco"/>
                <a:cs typeface="Monaco"/>
              </a:rPr>
              <a:t>#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type of variable is c?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type of variable is c now?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do you notice about the values inside these lists?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Why is d a string and not an integer?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</a:t>
            </a:r>
            <a:r>
              <a:rPr lang="en-US" dirty="0" err="1" smtClean="0">
                <a:latin typeface="Monaco"/>
                <a:cs typeface="Monaco"/>
              </a:rPr>
              <a:t>hon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Works fine!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recast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  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072941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Works fine!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recast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Oftentimes, UNIX and Bash are used interchangeably (in conversation…)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6342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234</TotalTime>
  <Words>3234</Words>
  <Application>Microsoft Macintosh PowerPoint</Application>
  <PresentationFormat>On-screen Show (4:3)</PresentationFormat>
  <Paragraphs>703</Paragraphs>
  <Slides>72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Essential</vt:lpstr>
      <vt:lpstr>Introduction to Python: Day one</vt:lpstr>
      <vt:lpstr>Topics we’ll cover: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</vt:lpstr>
      <vt:lpstr>Let’s begin with unix</vt:lpstr>
      <vt:lpstr>navigating Unix systems</vt:lpstr>
      <vt:lpstr>navigating Unix systems</vt:lpstr>
      <vt:lpstr>navigating Unix systems</vt:lpstr>
      <vt:lpstr>navigating Unix systems</vt:lpstr>
      <vt:lpstr>navigating Unix systems</vt:lpstr>
      <vt:lpstr>navigating Unix systems</vt:lpstr>
      <vt:lpstr>navigating Unix systems</vt:lpstr>
      <vt:lpstr>basic unix commands</vt:lpstr>
      <vt:lpstr>basic unix commands</vt:lpstr>
      <vt:lpstr>basic unix commands</vt:lpstr>
      <vt:lpstr>enter, python!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847</cp:revision>
  <dcterms:created xsi:type="dcterms:W3CDTF">2015-05-13T18:41:17Z</dcterms:created>
  <dcterms:modified xsi:type="dcterms:W3CDTF">2015-05-14T18:29:48Z</dcterms:modified>
</cp:coreProperties>
</file>