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3"/>
  </p:notesMasterIdLst>
  <p:sldIdLst>
    <p:sldId id="256" r:id="rId2"/>
    <p:sldId id="257" r:id="rId3"/>
    <p:sldId id="274" r:id="rId4"/>
    <p:sldId id="258" r:id="rId5"/>
    <p:sldId id="273" r:id="rId6"/>
    <p:sldId id="259" r:id="rId7"/>
    <p:sldId id="260" r:id="rId8"/>
    <p:sldId id="337" r:id="rId9"/>
    <p:sldId id="343" r:id="rId10"/>
    <p:sldId id="344" r:id="rId11"/>
    <p:sldId id="263" r:id="rId12"/>
    <p:sldId id="264" r:id="rId13"/>
    <p:sldId id="269" r:id="rId14"/>
    <p:sldId id="338" r:id="rId15"/>
    <p:sldId id="339" r:id="rId16"/>
    <p:sldId id="265" r:id="rId17"/>
    <p:sldId id="266" r:id="rId18"/>
    <p:sldId id="267" r:id="rId19"/>
    <p:sldId id="268" r:id="rId20"/>
    <p:sldId id="270" r:id="rId21"/>
    <p:sldId id="271" r:id="rId22"/>
    <p:sldId id="345" r:id="rId23"/>
    <p:sldId id="275" r:id="rId24"/>
    <p:sldId id="346" r:id="rId25"/>
    <p:sldId id="348" r:id="rId26"/>
    <p:sldId id="347" r:id="rId27"/>
    <p:sldId id="276" r:id="rId28"/>
    <p:sldId id="281" r:id="rId29"/>
    <p:sldId id="278" r:id="rId30"/>
    <p:sldId id="277" r:id="rId31"/>
    <p:sldId id="279" r:id="rId32"/>
    <p:sldId id="280" r:id="rId33"/>
    <p:sldId id="283" r:id="rId34"/>
    <p:sldId id="284" r:id="rId35"/>
    <p:sldId id="286" r:id="rId36"/>
    <p:sldId id="285" r:id="rId37"/>
    <p:sldId id="287" r:id="rId38"/>
    <p:sldId id="290" r:id="rId39"/>
    <p:sldId id="288" r:id="rId40"/>
    <p:sldId id="296" r:id="rId41"/>
    <p:sldId id="295" r:id="rId42"/>
    <p:sldId id="294" r:id="rId43"/>
    <p:sldId id="297" r:id="rId44"/>
    <p:sldId id="313" r:id="rId45"/>
    <p:sldId id="291" r:id="rId46"/>
    <p:sldId id="301" r:id="rId47"/>
    <p:sldId id="300" r:id="rId48"/>
    <p:sldId id="303" r:id="rId49"/>
    <p:sldId id="307" r:id="rId50"/>
    <p:sldId id="304" r:id="rId51"/>
    <p:sldId id="306" r:id="rId52"/>
    <p:sldId id="302" r:id="rId53"/>
    <p:sldId id="299" r:id="rId54"/>
    <p:sldId id="308" r:id="rId55"/>
    <p:sldId id="309" r:id="rId56"/>
    <p:sldId id="311" r:id="rId57"/>
    <p:sldId id="310" r:id="rId58"/>
    <p:sldId id="292" r:id="rId59"/>
    <p:sldId id="314" r:id="rId60"/>
    <p:sldId id="316" r:id="rId61"/>
    <p:sldId id="315" r:id="rId62"/>
    <p:sldId id="317" r:id="rId63"/>
    <p:sldId id="318" r:id="rId64"/>
    <p:sldId id="324" r:id="rId65"/>
    <p:sldId id="325" r:id="rId66"/>
    <p:sldId id="326" r:id="rId67"/>
    <p:sldId id="327" r:id="rId68"/>
    <p:sldId id="328" r:id="rId69"/>
    <p:sldId id="320" r:id="rId70"/>
    <p:sldId id="330" r:id="rId71"/>
    <p:sldId id="329" r:id="rId72"/>
    <p:sldId id="321" r:id="rId73"/>
    <p:sldId id="331" r:id="rId74"/>
    <p:sldId id="322" r:id="rId75"/>
    <p:sldId id="323" r:id="rId76"/>
    <p:sldId id="333" r:id="rId77"/>
    <p:sldId id="340" r:id="rId78"/>
    <p:sldId id="334" r:id="rId79"/>
    <p:sldId id="341" r:id="rId80"/>
    <p:sldId id="336" r:id="rId81"/>
    <p:sldId id="342" r:id="rId8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56" autoAdjust="0"/>
  </p:normalViewPr>
  <p:slideViewPr>
    <p:cSldViewPr snapToGrid="0" snapToObjects="1">
      <p:cViewPr>
        <p:scale>
          <a:sx n="112" d="100"/>
          <a:sy n="112" d="100"/>
        </p:scale>
        <p:origin x="-99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notesMaster" Target="notesMasters/notesMaster1.xml"/><Relationship Id="rId84" Type="http://schemas.openxmlformats.org/officeDocument/2006/relationships/printerSettings" Target="printerSettings/printerSettings1.bin"/><Relationship Id="rId85" Type="http://schemas.openxmlformats.org/officeDocument/2006/relationships/presProps" Target="presProps.xml"/><Relationship Id="rId86" Type="http://schemas.openxmlformats.org/officeDocument/2006/relationships/viewProps" Target="viewProps.xml"/><Relationship Id="rId87" Type="http://schemas.openxmlformats.org/officeDocument/2006/relationships/theme" Target="theme/theme1.xml"/><Relationship Id="rId8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 this is where secret</a:t>
            </a:r>
            <a:r>
              <a:rPr lang="en-US" baseline="0" dirty="0" smtClean="0"/>
              <a:t> important things happen. If you don</a:t>
            </a:r>
            <a:r>
              <a:rPr lang="fr-FR" baseline="0" dirty="0" smtClean="0"/>
              <a:t>’</a:t>
            </a:r>
            <a:r>
              <a:rPr lang="en-US" baseline="0" dirty="0" smtClean="0"/>
              <a:t>t understand computers well, don’t mess around in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DEMONSTRATE</a:t>
            </a:r>
            <a:r>
              <a:rPr lang="en-US" baseline="0"/>
              <a:t> CD HERE!!!</a:t>
            </a:r>
          </a:p>
          <a:p>
            <a:r>
              <a:rPr lang="en-US" baseline="0"/>
              <a:t>INCLUDE ~, .., . cd on its own. relative path vs absolute path demo.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SHOW THESE COMMANDS IN ACTION, AND THEN BREAK FOR THEM TO DO THE WORKSHEET.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</a:t>
            </a:r>
            <a:r>
              <a:rPr lang="en-US" baseline="0" smtClean="0"/>
              <a:t>it fails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it fails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it fails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one</a:t>
            </a:r>
            <a:endParaRPr lang="en-US" sz="66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 interact with this system using a </a:t>
            </a:r>
            <a:r>
              <a:rPr lang="en-US" i="1" dirty="0" smtClean="0">
                <a:sym typeface="Wingdings"/>
              </a:rPr>
              <a:t>shell</a:t>
            </a:r>
            <a:r>
              <a:rPr lang="en-US" dirty="0" smtClean="0">
                <a:sym typeface="Wingdings"/>
              </a:rPr>
              <a:t>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We’ll use Bash (</a:t>
            </a:r>
            <a:r>
              <a:rPr lang="en-US" dirty="0" err="1" smtClean="0">
                <a:sym typeface="Wingdings"/>
              </a:rPr>
              <a:t>bourne</a:t>
            </a:r>
            <a:r>
              <a:rPr lang="en-US" dirty="0" smtClean="0">
                <a:sym typeface="Wingdings"/>
              </a:rPr>
              <a:t>-again shell)</a:t>
            </a:r>
          </a:p>
        </p:txBody>
      </p:sp>
    </p:spTree>
    <p:extLst>
      <p:ext uri="{BB962C8B-B14F-4D97-AF65-F5344CB8AC3E}">
        <p14:creationId xmlns:p14="http://schemas.microsoft.com/office/powerpoint/2010/main" val="419326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and directories in UNIX systems are organized </a:t>
            </a:r>
            <a:r>
              <a:rPr lang="en-US" i="1" dirty="0" smtClean="0"/>
              <a:t>hierarchically 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8613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The path from A to C is </a:t>
            </a:r>
            <a:r>
              <a:rPr lang="en-US" sz="2400" dirty="0" smtClean="0">
                <a:solidFill>
                  <a:schemeClr val="accent5"/>
                </a:solidFill>
                <a:latin typeface="Monaco"/>
                <a:cs typeface="Monaco"/>
              </a:rPr>
              <a:t>B/C</a:t>
            </a:r>
            <a:endParaRPr lang="en-US" sz="2400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5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08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</a:rPr>
              <a:t>The path from C to A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../..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23586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top-level</a:t>
            </a:r>
            <a:r>
              <a:rPr lang="en-US" dirty="0" smtClean="0"/>
              <a:t> directory is called </a:t>
            </a:r>
            <a:r>
              <a:rPr lang="en-US" i="1" dirty="0" smtClean="0"/>
              <a:t>root</a:t>
            </a:r>
            <a:r>
              <a:rPr lang="en-US" dirty="0" smtClean="0"/>
              <a:t>, and is denoted with single slash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9013" y="2966048"/>
            <a:ext cx="29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503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82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844098" y="634498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The </a:t>
            </a:r>
            <a:r>
              <a:rPr lang="en-US" sz="2000" i="1" dirty="0" smtClean="0">
                <a:solidFill>
                  <a:srgbClr val="DC5924"/>
                </a:solidFill>
              </a:rPr>
              <a:t>full path </a:t>
            </a:r>
            <a:r>
              <a:rPr lang="en-US" sz="2000" dirty="0" smtClean="0">
                <a:solidFill>
                  <a:srgbClr val="DC5924"/>
                </a:solidFill>
              </a:rPr>
              <a:t>to my home directory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/Users/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sjspielman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5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move around in our file system with the command </a:t>
            </a:r>
            <a:r>
              <a:rPr lang="en-US" dirty="0" smtClean="0">
                <a:latin typeface="Monaco"/>
                <a:cs typeface="Monaco"/>
              </a:rPr>
              <a:t>cd</a:t>
            </a:r>
            <a:r>
              <a:rPr lang="en-US" dirty="0" smtClean="0">
                <a:cs typeface="Monaco"/>
              </a:rPr>
              <a:t> </a:t>
            </a:r>
            <a:r>
              <a:rPr lang="en-US" sz="1800" dirty="0" smtClean="0">
                <a:cs typeface="Monaco"/>
              </a:rPr>
              <a:t>(</a:t>
            </a:r>
            <a:r>
              <a:rPr lang="en-US" sz="1800" i="1" dirty="0" smtClean="0">
                <a:cs typeface="Monaco"/>
              </a:rPr>
              <a:t>c</a:t>
            </a:r>
            <a:r>
              <a:rPr lang="en-US" sz="1800" dirty="0" smtClean="0">
                <a:cs typeface="Monaco"/>
              </a:rPr>
              <a:t>hange </a:t>
            </a:r>
            <a:r>
              <a:rPr lang="en-US" sz="1800" i="1" dirty="0" smtClean="0">
                <a:cs typeface="Monaco"/>
              </a:rPr>
              <a:t>d</a:t>
            </a:r>
            <a:r>
              <a:rPr lang="en-US" sz="1800" dirty="0" smtClean="0">
                <a:cs typeface="Monaco"/>
              </a:rPr>
              <a:t>irectory)</a:t>
            </a:r>
            <a:endParaRPr lang="en-US" sz="1800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Absolute, or full, path is the path </a:t>
            </a:r>
            <a:r>
              <a:rPr lang="en-US" i="1" dirty="0" smtClean="0">
                <a:cs typeface="Monaco"/>
              </a:rPr>
              <a:t>from the root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Relative path is the path </a:t>
            </a:r>
            <a:r>
              <a:rPr lang="en-US" i="1" dirty="0" smtClean="0">
                <a:cs typeface="Monaco"/>
              </a:rPr>
              <a:t>from the working directory </a:t>
            </a:r>
            <a:r>
              <a:rPr lang="en-US" dirty="0" smtClean="0">
                <a:cs typeface="Monaco"/>
              </a:rPr>
              <a:t>(i.e., where you are)</a:t>
            </a:r>
            <a:endParaRPr lang="en-US" dirty="0">
              <a:cs typeface="Monac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we’ll cover: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Day One, May 26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UNIX / Bash</a:t>
            </a:r>
          </a:p>
          <a:p>
            <a:pPr marL="914400" lvl="1" indent="-457200"/>
            <a:r>
              <a:rPr lang="en-US" sz="2200" dirty="0" smtClean="0"/>
              <a:t>Python data structures and basic operations</a:t>
            </a:r>
          </a:p>
          <a:p>
            <a:r>
              <a:rPr lang="en-US" sz="2600" dirty="0" smtClean="0"/>
              <a:t>Day Two, May 27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Control flow in Python (if, for, while)</a:t>
            </a:r>
          </a:p>
          <a:p>
            <a:r>
              <a:rPr lang="en-US" sz="2600" dirty="0" smtClean="0"/>
              <a:t>Day Three, May 28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Writing functions in Python</a:t>
            </a:r>
          </a:p>
          <a:p>
            <a:pPr marL="914400" lvl="1" indent="-457200"/>
            <a:r>
              <a:rPr lang="en-US" sz="2200" dirty="0" smtClean="0"/>
              <a:t>File input/output</a:t>
            </a:r>
          </a:p>
          <a:p>
            <a:r>
              <a:rPr lang="en-US" sz="2600" dirty="0" smtClean="0"/>
              <a:t>Day Four, May 29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Python modules</a:t>
            </a:r>
          </a:p>
          <a:p>
            <a:pPr marL="914400" lvl="1" indent="-457200"/>
            <a:r>
              <a:rPr lang="en-US" sz="2200" dirty="0" err="1" smtClean="0"/>
              <a:t>BioPython</a:t>
            </a:r>
            <a:r>
              <a:rPr lang="en-US" sz="2200" dirty="0" smtClean="0"/>
              <a:t>: Handling sequence data</a:t>
            </a:r>
          </a:p>
          <a:p>
            <a:pPr marL="914400" lvl="1" indent="-457200"/>
            <a:r>
              <a:rPr lang="en-US" sz="2200" dirty="0" smtClean="0"/>
              <a:t>Scripting</a:t>
            </a:r>
          </a:p>
        </p:txBody>
      </p:sp>
    </p:spTree>
    <p:extLst>
      <p:ext uri="{BB962C8B-B14F-4D97-AF65-F5344CB8AC3E}">
        <p14:creationId xmlns:p14="http://schemas.microsoft.com/office/powerpoint/2010/main" val="238333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All UNIX commands are actually </a:t>
            </a:r>
            <a:r>
              <a:rPr lang="en-US" i="1" dirty="0" smtClean="0"/>
              <a:t>little computer programs</a:t>
            </a:r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basic unix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43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39098"/>
              </p:ext>
            </p:extLst>
          </p:nvPr>
        </p:nvGraphicFramePr>
        <p:xfrm>
          <a:off x="239784" y="1068649"/>
          <a:ext cx="8596715" cy="430240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1777"/>
                <a:gridCol w="6864938"/>
              </a:tblGrid>
              <a:tr h="29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it</a:t>
                      </a:r>
                      <a:r>
                        <a:rPr lang="en-US" baseline="0" dirty="0" smtClean="0"/>
                        <a:t> does</a:t>
                      </a:r>
                      <a:endParaRPr lang="en-US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cd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hange </a:t>
                      </a:r>
                      <a:r>
                        <a:rPr lang="en-US" b="1" dirty="0" smtClean="0"/>
                        <a:t>D</a:t>
                      </a:r>
                      <a:r>
                        <a:rPr lang="en-US" b="0" dirty="0" smtClean="0"/>
                        <a:t>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pwd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rint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W</a:t>
                      </a:r>
                      <a:r>
                        <a:rPr lang="en-US" b="0" baseline="0" dirty="0" smtClean="0"/>
                        <a:t>orking </a:t>
                      </a:r>
                      <a:r>
                        <a:rPr lang="en-US" b="1" baseline="0" dirty="0" smtClean="0"/>
                        <a:t>D</a:t>
                      </a:r>
                      <a:r>
                        <a:rPr lang="en-US" b="0" baseline="0" dirty="0" smtClean="0"/>
                        <a:t>irectory  (gives the full path)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ls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b="0" i="0" dirty="0" smtClean="0"/>
                        <a:t>i</a:t>
                      </a:r>
                      <a:r>
                        <a:rPr lang="en-US" b="1" i="0" dirty="0" smtClean="0"/>
                        <a:t>s</a:t>
                      </a:r>
                      <a:r>
                        <a:rPr lang="en-US" b="0" i="0" dirty="0" smtClean="0"/>
                        <a:t>t</a:t>
                      </a:r>
                      <a:r>
                        <a:rPr lang="en-US" b="0" i="0" baseline="0" dirty="0" smtClean="0"/>
                        <a:t> (contents of a directory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mv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v</a:t>
                      </a:r>
                      <a:r>
                        <a:rPr lang="en-US" b="0" dirty="0" smtClean="0"/>
                        <a:t>e a file or directory (original not retained!)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cp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y a file or directory (original </a:t>
                      </a:r>
                      <a:r>
                        <a:rPr lang="en-US" b="0" i="1" dirty="0" smtClean="0"/>
                        <a:t>is</a:t>
                      </a:r>
                      <a:r>
                        <a:rPr lang="en-US" b="0" i="0" dirty="0" smtClean="0"/>
                        <a:t> retained)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rm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ove a</a:t>
                      </a:r>
                      <a:r>
                        <a:rPr lang="en-US" b="0" baseline="0" dirty="0" smtClean="0"/>
                        <a:t> file or directory *forever*  (NOT A TRASHCAN)</a:t>
                      </a:r>
                      <a:endParaRPr lang="en-US" b="1" dirty="0"/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mkdir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k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0" baseline="0" dirty="0" smtClean="0"/>
                        <a:t> a new </a:t>
                      </a:r>
                      <a:r>
                        <a:rPr lang="en-US" b="1" baseline="0" dirty="0" smtClean="0"/>
                        <a:t>dir</a:t>
                      </a:r>
                      <a:r>
                        <a:rPr lang="en-US" b="0" baseline="0" dirty="0" smtClean="0"/>
                        <a:t>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echo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Prints</a:t>
                      </a:r>
                      <a:r>
                        <a:rPr lang="en-US" b="0" baseline="0" dirty="0" smtClean="0"/>
                        <a:t> to screen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touch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Create a new (empty) file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man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n</a:t>
                      </a:r>
                      <a:r>
                        <a:rPr lang="en-US" b="0" dirty="0" smtClean="0"/>
                        <a:t>ual</a:t>
                      </a:r>
                      <a:r>
                        <a:rPr lang="en-US" b="0" baseline="0" dirty="0" smtClean="0"/>
                        <a:t> (shows documentation for a given command)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8593" y="5550340"/>
            <a:ext cx="8223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…And UNIX symbols/shortcuts!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Typing tab “auto-completes”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greater-than sign, &gt;, will re-direct printing to a file (overwrites the file!)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greater-than signs, &gt;&gt;, will also re-direct, but will </a:t>
            </a:r>
            <a:r>
              <a:rPr lang="en-US" i="1" dirty="0" smtClean="0"/>
              <a:t>append</a:t>
            </a:r>
            <a:r>
              <a:rPr lang="en-US" dirty="0" smtClean="0"/>
              <a:t> to the file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</a:t>
            </a:r>
            <a:r>
              <a:rPr lang="en-US" dirty="0" err="1" smtClean="0"/>
              <a:t>unix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02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</p:txBody>
      </p:sp>
    </p:spTree>
    <p:extLst>
      <p:ext uri="{BB962C8B-B14F-4D97-AF65-F5344CB8AC3E}">
        <p14:creationId xmlns:p14="http://schemas.microsoft.com/office/powerpoint/2010/main" val="1054779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Python is an </a:t>
            </a:r>
            <a:r>
              <a:rPr lang="en-US" i="1" dirty="0" smtClean="0"/>
              <a:t>object-oriented language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205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Python is an </a:t>
            </a:r>
            <a:r>
              <a:rPr lang="en-US" i="1" dirty="0" smtClean="0"/>
              <a:t>object-oriented language</a:t>
            </a:r>
          </a:p>
        </p:txBody>
      </p:sp>
    </p:spTree>
    <p:extLst>
      <p:ext uri="{BB962C8B-B14F-4D97-AF65-F5344CB8AC3E}">
        <p14:creationId xmlns:p14="http://schemas.microsoft.com/office/powerpoint/2010/main" val="2400712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Python is an </a:t>
            </a:r>
            <a:r>
              <a:rPr lang="en-US" i="1" dirty="0" smtClean="0"/>
              <a:t>object-oriented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Objects have </a:t>
            </a:r>
            <a:r>
              <a:rPr lang="en-US" i="1" dirty="0" smtClean="0"/>
              <a:t>methods</a:t>
            </a:r>
            <a:r>
              <a:rPr lang="en-US" dirty="0" smtClean="0"/>
              <a:t> and </a:t>
            </a:r>
            <a:r>
              <a:rPr lang="en-US" i="1" dirty="0" smtClean="0"/>
              <a:t>attributes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08116" y="5023717"/>
            <a:ext cx="3322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900" dirty="0" err="1">
                <a:latin typeface="Monaco"/>
                <a:cs typeface="Monaco"/>
              </a:rPr>
              <a:t>object</a:t>
            </a:r>
            <a:r>
              <a:rPr lang="en-US" sz="1900" dirty="0" err="1">
                <a:solidFill>
                  <a:schemeClr val="accent5"/>
                </a:solidFill>
                <a:latin typeface="Monaco"/>
                <a:cs typeface="Monaco"/>
              </a:rPr>
              <a:t>.method</a:t>
            </a:r>
            <a:r>
              <a:rPr lang="en-US" sz="1900" dirty="0">
                <a:solidFill>
                  <a:schemeClr val="accent5"/>
                </a:solidFill>
                <a:latin typeface="Monaco"/>
                <a:cs typeface="Monaco"/>
              </a:rPr>
              <a:t>()</a:t>
            </a:r>
          </a:p>
          <a:p>
            <a:pPr lvl="1"/>
            <a:r>
              <a:rPr lang="en-US" sz="1900" dirty="0" err="1">
                <a:latin typeface="Monaco"/>
                <a:cs typeface="Monaco"/>
              </a:rPr>
              <a:t>object</a:t>
            </a:r>
            <a:r>
              <a:rPr lang="en-US" sz="1900" dirty="0" err="1">
                <a:solidFill>
                  <a:srgbClr val="DC5924"/>
                </a:solidFill>
                <a:latin typeface="Monaco"/>
                <a:cs typeface="Monaco"/>
              </a:rPr>
              <a:t>.attribute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02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Each defined variable has a 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value</a:t>
            </a:r>
            <a:r>
              <a:rPr lang="en-US" dirty="0" smtClean="0"/>
              <a:t>, and </a:t>
            </a:r>
            <a:r>
              <a:rPr lang="en-US" i="1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type</a:t>
            </a:r>
            <a:r>
              <a:rPr lang="en-US" dirty="0" smtClean="0"/>
              <a:t> determines what you can do with the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29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Each defined variable has a 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value</a:t>
            </a:r>
            <a:r>
              <a:rPr lang="en-US" dirty="0" smtClean="0"/>
              <a:t>, and </a:t>
            </a:r>
            <a:r>
              <a:rPr lang="en-US" i="1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type</a:t>
            </a:r>
            <a:r>
              <a:rPr lang="en-US" dirty="0" smtClean="0"/>
              <a:t> determines what you can do with the variable</a:t>
            </a:r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will cover these basic types: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Integers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Floats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Lists      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Strings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Dictionaries (tomorrow)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69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77108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</a:t>
            </a:r>
            <a:r>
              <a:rPr lang="en-US" smtClean="0"/>
              <a:t>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1929252" y="4246998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21976" y="4482943"/>
            <a:ext cx="2727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Floats have *decimals*</a:t>
            </a:r>
            <a:endParaRPr lang="en-US" sz="1600" dirty="0">
              <a:solidFill>
                <a:srgbClr val="DC5924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1588928" y="2675112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26133" y="2911057"/>
            <a:ext cx="3657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Integers are *counting numbers*</a:t>
            </a:r>
            <a:endParaRPr lang="en-US" sz="16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1577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432" y="4775167"/>
            <a:ext cx="96529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33348" y="4920134"/>
            <a:ext cx="3830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DC5924"/>
                </a:solidFill>
              </a:rPr>
              <a:t>name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of this variable is </a:t>
            </a:r>
            <a:r>
              <a:rPr lang="en-US" dirty="0" smtClean="0">
                <a:solidFill>
                  <a:schemeClr val="tx2"/>
                </a:solidFill>
              </a:rPr>
              <a:t>f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variable f has a </a:t>
            </a:r>
            <a:r>
              <a:rPr lang="en-US" dirty="0" smtClean="0">
                <a:solidFill>
                  <a:srgbClr val="DC5924"/>
                </a:solidFill>
              </a:rPr>
              <a:t>value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tx2"/>
                </a:solidFill>
              </a:rPr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variable f is a </a:t>
            </a:r>
            <a:r>
              <a:rPr lang="en-US" dirty="0" smtClean="0">
                <a:solidFill>
                  <a:schemeClr val="tx2"/>
                </a:solidFill>
              </a:rPr>
              <a:t>float </a:t>
            </a:r>
            <a:r>
              <a:rPr lang="en-US" dirty="0" smtClean="0">
                <a:solidFill>
                  <a:srgbClr val="DC5924"/>
                </a:solidFill>
              </a:rPr>
              <a:t>data</a:t>
            </a:r>
            <a:r>
              <a:rPr lang="en-US" i="1" dirty="0" smtClean="0">
                <a:solidFill>
                  <a:srgbClr val="DC5924"/>
                </a:solidFill>
              </a:rPr>
              <a:t> </a:t>
            </a:r>
            <a:r>
              <a:rPr lang="en-US" dirty="0" smtClean="0">
                <a:solidFill>
                  <a:srgbClr val="DC5924"/>
                </a:solidFill>
              </a:rPr>
              <a:t>type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52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8611" y="2341058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8612" y="3857643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08000" y="3064066"/>
            <a:ext cx="4407012" cy="369332"/>
          </a:xfrm>
          <a:prstGeom prst="rect">
            <a:avLst/>
          </a:prstGeom>
          <a:noFill/>
          <a:ln w="28575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Comments are denoted with </a:t>
            </a:r>
            <a:r>
              <a:rPr lang="en-US" dirty="0" err="1">
                <a:solidFill>
                  <a:schemeClr val="accent5"/>
                </a:solidFill>
              </a:rPr>
              <a:t>hashtags</a:t>
            </a:r>
            <a:endParaRPr lang="en-US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113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7341" y="4156351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type of variable is c?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3002" y="4925834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5.0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-28.0</a:t>
            </a:r>
          </a:p>
        </p:txBody>
      </p:sp>
    </p:spTree>
    <p:extLst>
      <p:ext uri="{BB962C8B-B14F-4D97-AF65-F5344CB8AC3E}">
        <p14:creationId xmlns:p14="http://schemas.microsoft.com/office/powerpoint/2010/main" val="242800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9764" y="6126163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type of variable is c now?</a:t>
            </a:r>
            <a:endParaRPr lang="en-US" dirty="0">
              <a:solidFill>
                <a:srgbClr val="DC592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3002" y="4925834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5.0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-28.0</a:t>
            </a: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059" y="4705989"/>
            <a:ext cx="2103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5.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512" y="4869695"/>
            <a:ext cx="191142" cy="17359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064" y="4215168"/>
            <a:ext cx="76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The solution is to make one of the variables a float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059" y="4705989"/>
            <a:ext cx="2103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5.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512" y="4869695"/>
            <a:ext cx="191142" cy="17359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064" y="4215168"/>
            <a:ext cx="76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The solution is to make one of the variables a float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2374" y="4705989"/>
            <a:ext cx="2789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float(</a:t>
            </a:r>
            <a:r>
              <a:rPr lang="en-US" dirty="0" smtClean="0">
                <a:latin typeface="Monaco"/>
                <a:cs typeface="Monaco"/>
              </a:rPr>
              <a:t>b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0301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Mathematical symbols followed by an equals sign will change the variable value </a:t>
            </a:r>
            <a:r>
              <a:rPr lang="en-US" i="1" dirty="0" smtClean="0"/>
              <a:t>in place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67755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+=, -=, *=, /=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9016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value in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1193" y="3043329"/>
            <a:ext cx="2740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Multiply by 8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</a:t>
            </a:r>
            <a:r>
              <a:rPr lang="en-US" dirty="0">
                <a:latin typeface="Monaco"/>
                <a:cs typeface="Monaco"/>
              </a:rPr>
              <a:t>= </a:t>
            </a:r>
            <a:r>
              <a:rPr lang="en-US" dirty="0" smtClean="0">
                <a:latin typeface="Monaco"/>
                <a:cs typeface="Monaco"/>
              </a:rPr>
              <a:t>2.5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*= 8</a:t>
            </a:r>
          </a:p>
          <a:p>
            <a:r>
              <a:rPr lang="en-US" dirty="0" smtClean="0">
                <a:latin typeface="Monaco"/>
                <a:cs typeface="Monaco"/>
              </a:rPr>
              <a:t>print b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20.0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5040" y="3307373"/>
            <a:ext cx="240101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Increment by 5</a:t>
            </a:r>
          </a:p>
          <a:p>
            <a:r>
              <a:rPr lang="en-US" dirty="0">
                <a:latin typeface="Monaco"/>
                <a:cs typeface="Monaco"/>
              </a:rPr>
              <a:t>a = 77</a:t>
            </a:r>
          </a:p>
          <a:p>
            <a:r>
              <a:rPr lang="en-US" dirty="0">
                <a:latin typeface="Monaco"/>
                <a:cs typeface="Monaco"/>
              </a:rPr>
              <a:t>a += 5</a:t>
            </a:r>
          </a:p>
          <a:p>
            <a:r>
              <a:rPr lang="en-US" dirty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83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76049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16804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81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27900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97074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8846" y="5739425"/>
            <a:ext cx="574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do you notice about the values inside these lists?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719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55856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5585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…Ok, you’ll learn some Python </a:t>
            </a:r>
            <a:r>
              <a:rPr lang="en-US" sz="2400" dirty="0" smtClean="0">
                <a:sym typeface="Wingdings"/>
              </a:rPr>
              <a:t>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0793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 d</a:t>
            </a:r>
            <a:r>
              <a:rPr lang="en-US" dirty="0" smtClean="0">
                <a:latin typeface="Monaco"/>
                <a:cs typeface="Monaco"/>
              </a:rPr>
              <a:t>[3:]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 d</a:t>
            </a:r>
            <a:r>
              <a:rPr lang="en-US" dirty="0" smtClean="0">
                <a:latin typeface="Monaco"/>
                <a:cs typeface="Monaco"/>
              </a:rPr>
              <a:t>[3:]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d[:5]  # assumes start at beginning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[1, 3, 5, 7, 9]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752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7" y="1815481"/>
            <a:ext cx="844238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 3,  5,  7,  9,  11, 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0   1   2   3   4   5    6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  -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7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-6  -5  -4  -3  -2   -1   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  <a:sym typeface="Wingdings"/>
              </a:rPr>
              <a:t> Negative indexing</a:t>
            </a:r>
            <a:endParaRPr lang="en-US" dirty="0" smtClean="0">
              <a:solidFill>
                <a:srgbClr val="D1282E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last 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d[-1]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544385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.pop(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removes a certain index from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(1)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5, 7, 9, 11, 13]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.pop(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removes a certain index from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(1)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5, 7, 9, 11, 13]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() # Default behavior removes last index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3, 5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, 7, 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11]</a:t>
            </a:r>
          </a:p>
        </p:txBody>
      </p:sp>
    </p:spTree>
    <p:extLst>
      <p:ext uri="{BB962C8B-B14F-4D97-AF65-F5344CB8AC3E}">
        <p14:creationId xmlns:p14="http://schemas.microsoft.com/office/powerpoint/2010/main" val="39676592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why learn computer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Speed 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Automation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Repeatability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9456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  <a:p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  <a:p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7938" y="3709373"/>
            <a:ext cx="401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Why is d a string and not an integer?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index strings just like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</p:txBody>
      </p:sp>
    </p:spTree>
    <p:extLst>
      <p:ext uri="{BB962C8B-B14F-4D97-AF65-F5344CB8AC3E}">
        <p14:creationId xmlns:p14="http://schemas.microsoft.com/office/powerpoint/2010/main" val="42893373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index strings just like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2063" y="4769194"/>
            <a:ext cx="708128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print b[3] # the printed value is also a string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c[:6]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I love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98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.count(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 counts occurrences of a given character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s.count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.count(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 counts occurrences of a given character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s.count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.split(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splits on a character, returns a list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s.split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"s ", "s an example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str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."]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en-US" dirty="0" err="1" smtClean="0"/>
              <a:t>vs</a:t>
            </a:r>
            <a:r>
              <a:rPr lang="en-US" dirty="0" smtClean="0"/>
              <a:t>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cannot be modified in place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You must </a:t>
            </a:r>
            <a:r>
              <a:rPr lang="en-US" i="1" dirty="0" smtClean="0"/>
              <a:t>re-define</a:t>
            </a:r>
            <a:r>
              <a:rPr lang="en-US" dirty="0" smtClean="0"/>
              <a:t> the string to change it.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Lists can be modified in place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9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python?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400" dirty="0" smtClean="0"/>
              <a:t>Higher-level language with extensive functionality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Well-documented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Widely-used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Very readable and user-friendly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Excellent for handling text and files</a:t>
            </a:r>
          </a:p>
          <a:p>
            <a:pPr marL="1028700" lvl="1" indent="-571500">
              <a:buFont typeface="Arial"/>
              <a:buChar char="•"/>
            </a:pPr>
            <a:endParaRPr lang="en-US" sz="2000" dirty="0" smtClean="0"/>
          </a:p>
          <a:p>
            <a:pPr marL="571500" indent="-571500">
              <a:buFont typeface="Arial"/>
              <a:buChar char="•"/>
            </a:pPr>
            <a:r>
              <a:rPr lang="en-US" sz="2400" dirty="0" smtClean="0"/>
              <a:t>The main drawback is speed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5882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760906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if we re-define s when calling .upper()... </a:t>
            </a:r>
          </a:p>
          <a:p>
            <a:r>
              <a:rPr lang="en-US" dirty="0" smtClean="0">
                <a:latin typeface="Monaco"/>
                <a:cs typeface="Monaco"/>
              </a:rPr>
              <a:t>s =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EXAMPLE</a:t>
            </a:r>
          </a:p>
        </p:txBody>
      </p:sp>
    </p:spTree>
    <p:extLst>
      <p:ext uri="{BB962C8B-B14F-4D97-AF65-F5344CB8AC3E}">
        <p14:creationId xmlns:p14="http://schemas.microsoft.com/office/powerpoint/2010/main" val="26025045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if we re-define s when calling .upper()... </a:t>
            </a:r>
          </a:p>
          <a:p>
            <a:r>
              <a:rPr lang="en-US" dirty="0" smtClean="0">
                <a:latin typeface="Monaco"/>
                <a:cs typeface="Monaco"/>
              </a:rPr>
              <a:t>s =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We'll get *an error* if we try too much</a:t>
            </a:r>
          </a:p>
          <a:p>
            <a:r>
              <a:rPr lang="en-US" dirty="0" smtClean="0">
                <a:latin typeface="Monaco"/>
                <a:cs typeface="Monaco"/>
              </a:rPr>
              <a:t>s[2] = "A"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515" y="5345546"/>
            <a:ext cx="863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Traceback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(most recent call last):</a:t>
            </a: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TypeError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'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str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 object does not support item 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48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Lists *will* change when methods are called</a:t>
            </a:r>
          </a:p>
          <a:p>
            <a:r>
              <a:rPr lang="en-US" dirty="0">
                <a:latin typeface="Monaco"/>
                <a:cs typeface="Monaco"/>
              </a:rPr>
              <a:t>f = [1, 2, 3]</a:t>
            </a:r>
          </a:p>
          <a:p>
            <a:r>
              <a:rPr lang="en-US" dirty="0" err="1">
                <a:latin typeface="Monaco"/>
                <a:cs typeface="Monaco"/>
              </a:rPr>
              <a:t>f.append</a:t>
            </a:r>
            <a:r>
              <a:rPr lang="en-US" dirty="0">
                <a:latin typeface="Monaco"/>
                <a:cs typeface="Monaco"/>
              </a:rPr>
              <a:t>(4)</a:t>
            </a:r>
          </a:p>
          <a:p>
            <a:r>
              <a:rPr lang="en-US" dirty="0"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3, 4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41863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Lists *will* change when methods are called</a:t>
            </a:r>
          </a:p>
          <a:p>
            <a:r>
              <a:rPr lang="en-US" dirty="0">
                <a:latin typeface="Monaco"/>
                <a:cs typeface="Monaco"/>
              </a:rPr>
              <a:t>f = [1, 2, 3]</a:t>
            </a:r>
          </a:p>
          <a:p>
            <a:r>
              <a:rPr lang="en-US" dirty="0" err="1">
                <a:latin typeface="Monaco"/>
                <a:cs typeface="Monaco"/>
              </a:rPr>
              <a:t>f.append</a:t>
            </a:r>
            <a:r>
              <a:rPr lang="en-US" dirty="0">
                <a:latin typeface="Monaco"/>
                <a:cs typeface="Monaco"/>
              </a:rPr>
              <a:t>(4)</a:t>
            </a:r>
          </a:p>
          <a:p>
            <a:r>
              <a:rPr lang="en-US" dirty="0"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3, 4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We can use indexing to re-write items in lists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f[2] = 77.8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77.8,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4]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279716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Methods are functions </a:t>
            </a:r>
            <a:r>
              <a:rPr lang="en-US" i="1" dirty="0" smtClean="0"/>
              <a:t>specific to a certain object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Functions are/can be much more general: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207" y="3807214"/>
            <a:ext cx="864300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s = "python"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(s)  # number of characters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 = ["p", "y", "t", "h", "o", "n"]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(d)  # number of items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6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228410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To print *more than one thing*, join items together with +,  </a:t>
            </a:r>
            <a:r>
              <a:rPr lang="en-US" i="1" dirty="0" smtClean="0"/>
              <a:t>as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456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pi = 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pi</a:t>
            </a:r>
          </a:p>
          <a:p>
            <a:r>
              <a:rPr lang="en-US" dirty="0" smtClean="0">
                <a:latin typeface="Monaco"/>
                <a:cs typeface="Monaco"/>
              </a:rPr>
              <a:t>	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To print a string and a float, </a:t>
            </a:r>
            <a:r>
              <a:rPr lang="en-US" i="1" dirty="0" smtClean="0">
                <a:latin typeface="Monaco"/>
                <a:cs typeface="Monaco"/>
              </a:rPr>
              <a:t>re-cast</a:t>
            </a:r>
            <a:r>
              <a:rPr lang="en-US" dirty="0" smtClean="0">
                <a:latin typeface="Monaco"/>
                <a:cs typeface="Monaco"/>
              </a:rPr>
              <a:t> the float to a string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value of pi is 3.1415</a:t>
            </a:r>
          </a:p>
        </p:txBody>
      </p:sp>
    </p:spTree>
    <p:extLst>
      <p:ext uri="{BB962C8B-B14F-4D97-AF65-F5344CB8AC3E}">
        <p14:creationId xmlns:p14="http://schemas.microsoft.com/office/powerpoint/2010/main" val="17451390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pi = 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pi</a:t>
            </a:r>
          </a:p>
          <a:p>
            <a:r>
              <a:rPr lang="en-US" dirty="0">
                <a:latin typeface="Monaco"/>
                <a:cs typeface="Monaco"/>
              </a:rPr>
              <a:t>	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To print a string and a float, </a:t>
            </a:r>
            <a:r>
              <a:rPr lang="en-US" i="1" dirty="0">
                <a:latin typeface="Monaco"/>
                <a:cs typeface="Monaco"/>
              </a:rPr>
              <a:t>re-cast</a:t>
            </a:r>
            <a:r>
              <a:rPr lang="en-US" dirty="0">
                <a:latin typeface="Monaco"/>
                <a:cs typeface="Monaco"/>
              </a:rPr>
              <a:t> the float to a string</a:t>
            </a:r>
          </a:p>
          <a:p>
            <a:r>
              <a:rPr lang="en-US" dirty="0">
                <a:latin typeface="Monaco"/>
                <a:cs typeface="Monaco"/>
              </a:rPr>
              <a:t>print "The value of pi is" + </a:t>
            </a:r>
            <a:r>
              <a:rPr lang="en-US" dirty="0" err="1">
                <a:latin typeface="Monaco"/>
                <a:cs typeface="Monaco"/>
              </a:rPr>
              <a:t>str</a:t>
            </a:r>
            <a:r>
              <a:rPr lang="en-US" dirty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The value of pi is 3.1415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statements that won't work: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 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pi     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pi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 pi"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593478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pi = 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pi</a:t>
            </a:r>
          </a:p>
          <a:p>
            <a:r>
              <a:rPr lang="en-US" dirty="0">
                <a:latin typeface="Monaco"/>
                <a:cs typeface="Monaco"/>
              </a:rPr>
              <a:t>	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To print a string and a float, </a:t>
            </a:r>
            <a:r>
              <a:rPr lang="en-US" i="1" dirty="0">
                <a:latin typeface="Monaco"/>
                <a:cs typeface="Monaco"/>
              </a:rPr>
              <a:t>re-cast</a:t>
            </a:r>
            <a:r>
              <a:rPr lang="en-US" dirty="0">
                <a:latin typeface="Monaco"/>
                <a:cs typeface="Monaco"/>
              </a:rPr>
              <a:t> the float to a string</a:t>
            </a:r>
          </a:p>
          <a:p>
            <a:r>
              <a:rPr lang="en-US" dirty="0">
                <a:latin typeface="Monaco"/>
                <a:cs typeface="Monaco"/>
              </a:rPr>
              <a:t>print "The value of pi is" + </a:t>
            </a:r>
            <a:r>
              <a:rPr lang="en-US" dirty="0" err="1">
                <a:latin typeface="Monaco"/>
                <a:cs typeface="Monaco"/>
              </a:rPr>
              <a:t>str</a:t>
            </a:r>
            <a:r>
              <a:rPr lang="en-US" dirty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The value of pi is 3.1415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statements that won't work: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  # missing a +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pi     # can't join float and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"The value of pi is" pi       # </a:t>
            </a:r>
            <a:r>
              <a:rPr lang="en-US" dirty="0" err="1" smtClean="0">
                <a:latin typeface="Monaco"/>
                <a:cs typeface="Monaco"/>
              </a:rPr>
              <a:t>lotsa</a:t>
            </a:r>
            <a:r>
              <a:rPr lang="en-US" dirty="0" smtClean="0">
                <a:latin typeface="Monaco"/>
                <a:cs typeface="Monaco"/>
              </a:rPr>
              <a:t> problems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 pi"       # ok, this works, </a:t>
            </a:r>
            <a:r>
              <a:rPr lang="en-US" dirty="0" err="1" smtClean="0">
                <a:latin typeface="Monaco"/>
                <a:cs typeface="Monaco"/>
              </a:rPr>
              <a:t>kinda</a:t>
            </a:r>
            <a:r>
              <a:rPr lang="en-US" dirty="0" smtClean="0">
                <a:latin typeface="Monaco"/>
                <a:cs typeface="Monaco"/>
              </a:rPr>
              <a:t>!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5504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are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No, really.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074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+ and re-casting, we can print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247" y="2756530"/>
            <a:ext cx="8643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myname</a:t>
            </a:r>
            <a:r>
              <a:rPr lang="en-US" dirty="0" smtClean="0">
                <a:latin typeface="Monaco"/>
                <a:cs typeface="Monaco"/>
              </a:rPr>
              <a:t> = "Stephanie"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myage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= 26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myhometown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= "Naples, Florida"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"The Intro to Python instructor is named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+ ". She is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myage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 + " years old, and she is from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myhometown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+ "." 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Intro to Python instructor is named Stephanie. She is   	26 years old, and she is from Naples, Florida.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002699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</p:txBody>
      </p:sp>
    </p:spTree>
    <p:extLst>
      <p:ext uri="{BB962C8B-B14F-4D97-AF65-F5344CB8AC3E}">
        <p14:creationId xmlns:p14="http://schemas.microsoft.com/office/powerpoint/2010/main" val="2869913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502</TotalTime>
  <Words>3401</Words>
  <Application>Microsoft Macintosh PowerPoint</Application>
  <PresentationFormat>On-screen Show (4:3)</PresentationFormat>
  <Paragraphs>740</Paragraphs>
  <Slides>81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Essential</vt:lpstr>
      <vt:lpstr>Introduction to Python: Day one</vt:lpstr>
      <vt:lpstr>Topics we’ll cover: </vt:lpstr>
      <vt:lpstr>what you will gain from this course</vt:lpstr>
      <vt:lpstr>what you will gain from this course</vt:lpstr>
      <vt:lpstr>what you will gain from this course</vt:lpstr>
      <vt:lpstr>why learn computer programming?</vt:lpstr>
      <vt:lpstr>why learn python? </vt:lpstr>
      <vt:lpstr>computers are stupid</vt:lpstr>
      <vt:lpstr>Let’s begin with unix </vt:lpstr>
      <vt:lpstr>Let’s begin with unix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PowerPoint Presentation</vt:lpstr>
      <vt:lpstr>PowerPoint Presentation</vt:lpstr>
      <vt:lpstr>enter, python!</vt:lpstr>
      <vt:lpstr>enter, python!</vt:lpstr>
      <vt:lpstr>enter, python!</vt:lpstr>
      <vt:lpstr>enter, python!</vt:lpstr>
      <vt:lpstr>Python data types</vt:lpstr>
      <vt:lpstr>Python data types</vt:lpstr>
      <vt:lpstr>Integers and floats</vt:lpstr>
      <vt:lpstr>Integers and floats</vt:lpstr>
      <vt:lpstr>Integers and floats</vt:lpstr>
      <vt:lpstr>Integers and floats</vt:lpstr>
      <vt:lpstr>Mathematical operations</vt:lpstr>
      <vt:lpstr>Mathematical operations</vt:lpstr>
      <vt:lpstr>Mathematical operations</vt:lpstr>
      <vt:lpstr>Mathematical operations</vt:lpstr>
      <vt:lpstr>Mathematical operations</vt:lpstr>
      <vt:lpstr>results follow the input types!</vt:lpstr>
      <vt:lpstr>results follow the input types!</vt:lpstr>
      <vt:lpstr>results follow the input types!</vt:lpstr>
      <vt:lpstr>Modifying the value in place</vt:lpstr>
      <vt:lpstr>Modifying the value in place</vt:lpstr>
      <vt:lpstr>Modifying the value in place</vt:lpstr>
      <vt:lpstr>Python lists</vt:lpstr>
      <vt:lpstr>Python lists</vt:lpstr>
      <vt:lpstr>Python lists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common list methods</vt:lpstr>
      <vt:lpstr>common list methods</vt:lpstr>
      <vt:lpstr>common list methods</vt:lpstr>
      <vt:lpstr>common list methods</vt:lpstr>
      <vt:lpstr>common list methods</vt:lpstr>
      <vt:lpstr>python strings</vt:lpstr>
      <vt:lpstr>python strings</vt:lpstr>
      <vt:lpstr>python strings</vt:lpstr>
      <vt:lpstr>python strings</vt:lpstr>
      <vt:lpstr>python strings</vt:lpstr>
      <vt:lpstr>common string methods</vt:lpstr>
      <vt:lpstr>common string methods</vt:lpstr>
      <vt:lpstr>common string methods</vt:lpstr>
      <vt:lpstr>common string methods</vt:lpstr>
      <vt:lpstr>common string methods</vt:lpstr>
      <vt:lpstr>strings vs lists</vt:lpstr>
      <vt:lpstr>strings are immutable</vt:lpstr>
      <vt:lpstr>strings are immutable</vt:lpstr>
      <vt:lpstr>strings are immutable</vt:lpstr>
      <vt:lpstr>lists are mutable</vt:lpstr>
      <vt:lpstr>lists are mutable</vt:lpstr>
      <vt:lpstr>a note on methods</vt:lpstr>
      <vt:lpstr>A Note on print statements</vt:lpstr>
      <vt:lpstr>A Note on print statements</vt:lpstr>
      <vt:lpstr>A Note on print statements</vt:lpstr>
      <vt:lpstr>A Note on print statements</vt:lpstr>
      <vt:lpstr>a note on print statements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938</cp:revision>
  <dcterms:created xsi:type="dcterms:W3CDTF">2015-05-13T18:41:17Z</dcterms:created>
  <dcterms:modified xsi:type="dcterms:W3CDTF">2015-05-24T22:12:21Z</dcterms:modified>
</cp:coreProperties>
</file>