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4"/>
  </p:notesMasterIdLst>
  <p:sldIdLst>
    <p:sldId id="256" r:id="rId2"/>
    <p:sldId id="257" r:id="rId3"/>
    <p:sldId id="274" r:id="rId4"/>
    <p:sldId id="258" r:id="rId5"/>
    <p:sldId id="273" r:id="rId6"/>
    <p:sldId id="259" r:id="rId7"/>
    <p:sldId id="260" r:id="rId8"/>
    <p:sldId id="337" r:id="rId9"/>
    <p:sldId id="262" r:id="rId10"/>
    <p:sldId id="263" r:id="rId11"/>
    <p:sldId id="264" r:id="rId12"/>
    <p:sldId id="269" r:id="rId13"/>
    <p:sldId id="265" r:id="rId14"/>
    <p:sldId id="266" r:id="rId15"/>
    <p:sldId id="267" r:id="rId16"/>
    <p:sldId id="268" r:id="rId17"/>
    <p:sldId id="270" r:id="rId18"/>
    <p:sldId id="271" r:id="rId19"/>
    <p:sldId id="275" r:id="rId20"/>
    <p:sldId id="276" r:id="rId21"/>
    <p:sldId id="281" r:id="rId22"/>
    <p:sldId id="277" r:id="rId23"/>
    <p:sldId id="278" r:id="rId24"/>
    <p:sldId id="279" r:id="rId25"/>
    <p:sldId id="280" r:id="rId26"/>
    <p:sldId id="283" r:id="rId27"/>
    <p:sldId id="284" r:id="rId28"/>
    <p:sldId id="286" r:id="rId29"/>
    <p:sldId id="285" r:id="rId30"/>
    <p:sldId id="287" r:id="rId31"/>
    <p:sldId id="290" r:id="rId32"/>
    <p:sldId id="288" r:id="rId33"/>
    <p:sldId id="296" r:id="rId34"/>
    <p:sldId id="295" r:id="rId35"/>
    <p:sldId id="294" r:id="rId36"/>
    <p:sldId id="297" r:id="rId37"/>
    <p:sldId id="313" r:id="rId38"/>
    <p:sldId id="291" r:id="rId39"/>
    <p:sldId id="301" r:id="rId40"/>
    <p:sldId id="300" r:id="rId41"/>
    <p:sldId id="303" r:id="rId42"/>
    <p:sldId id="307" r:id="rId43"/>
    <p:sldId id="304" r:id="rId44"/>
    <p:sldId id="306" r:id="rId45"/>
    <p:sldId id="302" r:id="rId46"/>
    <p:sldId id="299" r:id="rId47"/>
    <p:sldId id="308" r:id="rId48"/>
    <p:sldId id="309" r:id="rId49"/>
    <p:sldId id="311" r:id="rId50"/>
    <p:sldId id="310" r:id="rId51"/>
    <p:sldId id="292" r:id="rId52"/>
    <p:sldId id="314" r:id="rId53"/>
    <p:sldId id="316" r:id="rId54"/>
    <p:sldId id="315" r:id="rId55"/>
    <p:sldId id="317" r:id="rId56"/>
    <p:sldId id="318" r:id="rId57"/>
    <p:sldId id="324" r:id="rId58"/>
    <p:sldId id="325" r:id="rId59"/>
    <p:sldId id="326" r:id="rId60"/>
    <p:sldId id="327" r:id="rId61"/>
    <p:sldId id="328" r:id="rId62"/>
    <p:sldId id="320" r:id="rId63"/>
    <p:sldId id="330" r:id="rId64"/>
    <p:sldId id="329" r:id="rId65"/>
    <p:sldId id="321" r:id="rId66"/>
    <p:sldId id="331" r:id="rId67"/>
    <p:sldId id="322" r:id="rId68"/>
    <p:sldId id="323" r:id="rId69"/>
    <p:sldId id="333" r:id="rId70"/>
    <p:sldId id="335" r:id="rId71"/>
    <p:sldId id="334" r:id="rId72"/>
    <p:sldId id="336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2456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3E4A7-8C8F-0444-B05A-6DE0ED7B35B0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A63CA-6EF3-434A-8E2F-FF8FCBDA0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2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Generally, this is where secret</a:t>
            </a:r>
            <a:r>
              <a:rPr lang="en-US" baseline="0" dirty="0" smtClean="0"/>
              <a:t> important things happen. If you don</a:t>
            </a:r>
            <a:r>
              <a:rPr lang="fr-FR" baseline="0" dirty="0" smtClean="0"/>
              <a:t>’</a:t>
            </a:r>
            <a:r>
              <a:rPr lang="en-US" baseline="0" dirty="0" smtClean="0"/>
              <a:t>t understand computers well, don’t mess around in 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0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SHOW THESE COMMANDS IN ACTION, AND THEN BREAK FOR THEM TO DO THE WORKSHEET.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</a:t>
            </a:r>
            <a:r>
              <a:rPr lang="en-US" baseline="0" smtClean="0"/>
              <a:t>it fails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them try out those print statements</a:t>
            </a:r>
            <a:r>
              <a:rPr lang="en-US" baseline="0" dirty="0" smtClean="0"/>
              <a:t> and see how it fails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A63CA-6EF3-434A-8E2F-FF8FCBDA0A7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AF647BD-C221-1844-9ED2-A7F7759EF665}" type="datetimeFigureOut">
              <a:rPr lang="en-US" smtClean="0"/>
              <a:t>5/14/15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0E766F61-572F-DE48-B305-EBFEFC24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Introduction to Python: Day one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Stephanie Spielman</a:t>
            </a:r>
          </a:p>
          <a:p>
            <a:r>
              <a:rPr lang="en-US" dirty="0" smtClean="0"/>
              <a:t>UT CCBB Big data in biology summer school,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Files and directories in UNIX systems are organized </a:t>
            </a:r>
            <a:r>
              <a:rPr lang="en-US" i="1" dirty="0" smtClean="0"/>
              <a:t>hierarchically 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4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0861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file/directory has a specific address, or </a:t>
            </a:r>
            <a:r>
              <a:rPr lang="en-US" dirty="0" smtClean="0">
                <a:solidFill>
                  <a:schemeClr val="tx2"/>
                </a:solidFill>
              </a:rPr>
              <a:t>path</a:t>
            </a:r>
            <a:r>
              <a:rPr lang="en-US" dirty="0" smtClean="0"/>
              <a:t>, in the hierarchy</a:t>
            </a:r>
            <a:endParaRPr lang="en-US" b="0" dirty="0" smtClean="0">
              <a:solidFill>
                <a:schemeClr val="tx2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899324" y="3268040"/>
            <a:ext cx="0" cy="7726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71143" y="3421225"/>
            <a:ext cx="119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Levels are separated by slashes: /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18888" y="5643593"/>
            <a:ext cx="4436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The path from A to C is </a:t>
            </a:r>
            <a:r>
              <a:rPr lang="en-US" sz="2400" dirty="0" smtClean="0">
                <a:solidFill>
                  <a:schemeClr val="accent2"/>
                </a:solidFill>
                <a:latin typeface="Monaco"/>
                <a:cs typeface="Monaco"/>
              </a:rPr>
              <a:t>A/B/C</a:t>
            </a:r>
            <a:endParaRPr lang="en-US" sz="2400" dirty="0">
              <a:solidFill>
                <a:schemeClr val="accent2"/>
              </a:solidFill>
              <a:latin typeface="Monaco"/>
              <a:cs typeface="Monac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3391" y="305189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35346" y="4067556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1340" y="4925264"/>
            <a:ext cx="17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5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top-level</a:t>
            </a:r>
            <a:r>
              <a:rPr lang="en-US" dirty="0" smtClean="0"/>
              <a:t> directory is called </a:t>
            </a:r>
            <a:r>
              <a:rPr lang="en-US" i="1" dirty="0" smtClean="0"/>
              <a:t>root</a:t>
            </a:r>
            <a:r>
              <a:rPr lang="en-US" dirty="0" smtClean="0"/>
              <a:t>, and is denoted with single slash</a:t>
            </a:r>
            <a:endParaRPr lang="en-US" b="0" dirty="0" smtClean="0"/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9013" y="2966048"/>
            <a:ext cx="29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650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599" y="305118"/>
            <a:ext cx="7620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8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</a:t>
            </a:r>
            <a:r>
              <a:rPr lang="en-US" i="1" dirty="0" smtClean="0"/>
              <a:t>home directory </a:t>
            </a:r>
            <a:r>
              <a:rPr lang="en-US" dirty="0" smtClean="0"/>
              <a:t>is where you live</a:t>
            </a:r>
            <a:endParaRPr lang="en-US" b="0" dirty="0" smtClean="0">
              <a:latin typeface="Monaco"/>
              <a:cs typeface="Monaco"/>
            </a:endParaRPr>
          </a:p>
          <a:p>
            <a:pPr marL="457200" indent="-457200">
              <a:buFont typeface="Arial"/>
              <a:buChar char="•"/>
            </a:pPr>
            <a:endParaRPr lang="en-US" b="0" i="1" dirty="0"/>
          </a:p>
          <a:p>
            <a:endParaRPr lang="en-US" b="0" dirty="0" smtClean="0"/>
          </a:p>
          <a:p>
            <a:endParaRPr lang="en-US" b="0" dirty="0"/>
          </a:p>
          <a:p>
            <a:endParaRPr lang="en-US" dirty="0" smtClean="0"/>
          </a:p>
        </p:txBody>
      </p:sp>
      <p:pic>
        <p:nvPicPr>
          <p:cNvPr id="4" name="Picture 3" descr="directory_hierarch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867729"/>
            <a:ext cx="6731000" cy="3365500"/>
          </a:xfrm>
          <a:prstGeom prst="rect">
            <a:avLst/>
          </a:prstGeom>
        </p:spPr>
      </p:pic>
      <p:pic>
        <p:nvPicPr>
          <p:cNvPr id="5" name="Picture 4" descr="directory_hierarchy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6" t="82071" r="51986"/>
          <a:stretch/>
        </p:blipFill>
        <p:spPr>
          <a:xfrm>
            <a:off x="4188453" y="2334973"/>
            <a:ext cx="228748" cy="6034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1687" y="2966188"/>
            <a:ext cx="402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~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873689" y="4133842"/>
            <a:ext cx="68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Desktop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943349" y="4134629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Documents</a:t>
            </a:r>
            <a:endParaRPr lang="en-US" sz="800" dirty="0"/>
          </a:p>
        </p:txBody>
      </p:sp>
      <p:sp>
        <p:nvSpPr>
          <p:cNvPr id="9" name="TextBox 8"/>
          <p:cNvSpPr txBox="1"/>
          <p:nvPr/>
        </p:nvSpPr>
        <p:spPr>
          <a:xfrm>
            <a:off x="6252811" y="4169532"/>
            <a:ext cx="8286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Downloads</a:t>
            </a:r>
            <a:endParaRPr 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844098" y="634498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5C201"/>
                </a:solidFill>
              </a:rPr>
              <a:t>The </a:t>
            </a:r>
            <a:r>
              <a:rPr lang="en-US" sz="2000" i="1" dirty="0" smtClean="0">
                <a:solidFill>
                  <a:srgbClr val="F5C201"/>
                </a:solidFill>
              </a:rPr>
              <a:t>full path </a:t>
            </a:r>
            <a:r>
              <a:rPr lang="en-US" sz="2000" dirty="0" smtClean="0">
                <a:solidFill>
                  <a:srgbClr val="F5C201"/>
                </a:solidFill>
              </a:rPr>
              <a:t>to my home directory is </a:t>
            </a:r>
            <a:r>
              <a:rPr lang="en-US" sz="2000" dirty="0" smtClean="0">
                <a:solidFill>
                  <a:srgbClr val="F5C201"/>
                </a:solidFill>
                <a:latin typeface="Monaco"/>
                <a:cs typeface="Monaco"/>
              </a:rPr>
              <a:t>/Users/</a:t>
            </a:r>
            <a:r>
              <a:rPr lang="en-US" sz="2000" dirty="0" err="1" smtClean="0">
                <a:solidFill>
                  <a:srgbClr val="F5C201"/>
                </a:solidFill>
                <a:latin typeface="Monaco"/>
                <a:cs typeface="Monaco"/>
              </a:rPr>
              <a:t>sjspielman</a:t>
            </a:r>
            <a:r>
              <a:rPr lang="en-US" sz="2000" dirty="0" smtClean="0">
                <a:solidFill>
                  <a:srgbClr val="F5C201"/>
                </a:solidFill>
                <a:latin typeface="Monaco"/>
                <a:cs typeface="Monaco"/>
              </a:rPr>
              <a:t>/</a:t>
            </a:r>
            <a:endParaRPr lang="en-US" sz="2000" dirty="0">
              <a:solidFill>
                <a:srgbClr val="F5C201"/>
              </a:solidFill>
              <a:latin typeface="Monaco"/>
              <a:cs typeface="Monaco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move around in our file system with the command </a:t>
            </a:r>
            <a:r>
              <a:rPr lang="en-US" dirty="0" smtClean="0">
                <a:latin typeface="Monaco"/>
                <a:cs typeface="Monaco"/>
              </a:rPr>
              <a:t>cd</a:t>
            </a:r>
            <a:r>
              <a:rPr lang="en-US" dirty="0" smtClean="0">
                <a:cs typeface="Monaco"/>
              </a:rPr>
              <a:t> </a:t>
            </a:r>
            <a:r>
              <a:rPr lang="en-US" sz="1800" dirty="0" smtClean="0">
                <a:cs typeface="Monaco"/>
              </a:rPr>
              <a:t>(</a:t>
            </a:r>
            <a:r>
              <a:rPr lang="en-US" sz="1800" i="1" dirty="0" smtClean="0">
                <a:cs typeface="Monaco"/>
              </a:rPr>
              <a:t>c</a:t>
            </a:r>
            <a:r>
              <a:rPr lang="en-US" sz="1800" dirty="0" smtClean="0">
                <a:cs typeface="Monaco"/>
              </a:rPr>
              <a:t>hange </a:t>
            </a:r>
            <a:r>
              <a:rPr lang="en-US" sz="1800" i="1" dirty="0" smtClean="0">
                <a:cs typeface="Monaco"/>
              </a:rPr>
              <a:t>d</a:t>
            </a:r>
            <a:r>
              <a:rPr lang="en-US" sz="1800" dirty="0" smtClean="0">
                <a:cs typeface="Monaco"/>
              </a:rPr>
              <a:t>irectory)</a:t>
            </a:r>
            <a:endParaRPr lang="en-US" sz="1800" dirty="0" smtClean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Absolute, or full, path is the path </a:t>
            </a:r>
            <a:r>
              <a:rPr lang="en-US" i="1" dirty="0" smtClean="0">
                <a:cs typeface="Monaco"/>
              </a:rPr>
              <a:t>from the root</a:t>
            </a:r>
          </a:p>
          <a:p>
            <a:pPr lvl="1" indent="0">
              <a:buNone/>
            </a:pPr>
            <a:endParaRPr lang="en-US" dirty="0" smtClean="0">
              <a:cs typeface="Monaco"/>
            </a:endParaRP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cs typeface="Monaco"/>
              </a:rPr>
              <a:t>Relative path is the path </a:t>
            </a:r>
            <a:r>
              <a:rPr lang="en-US" i="1" dirty="0" smtClean="0">
                <a:cs typeface="Monaco"/>
              </a:rPr>
              <a:t>from the working directory </a:t>
            </a:r>
            <a:r>
              <a:rPr lang="en-US" dirty="0" smtClean="0">
                <a:cs typeface="Monaco"/>
              </a:rPr>
              <a:t>(i.e., where you are)</a:t>
            </a:r>
            <a:endParaRPr lang="en-US" dirty="0">
              <a:cs typeface="Monaco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620001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navigating Unix systems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All UNIX commands are actually </a:t>
            </a:r>
            <a:r>
              <a:rPr lang="en-US" i="1" dirty="0" smtClean="0"/>
              <a:t>little computer programs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The next slides introduce a few simple commands – there are </a:t>
            </a:r>
            <a:r>
              <a:rPr lang="en-US" i="1" dirty="0" smtClean="0"/>
              <a:t>many, many more…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basic unix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3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39098"/>
              </p:ext>
            </p:extLst>
          </p:nvPr>
        </p:nvGraphicFramePr>
        <p:xfrm>
          <a:off x="239784" y="1068649"/>
          <a:ext cx="8596715" cy="43024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31777"/>
                <a:gridCol w="6864938"/>
              </a:tblGrid>
              <a:tr h="2967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UNIX</a:t>
                      </a:r>
                      <a:r>
                        <a:rPr lang="en-US" baseline="0" dirty="0" smtClean="0"/>
                        <a:t>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it</a:t>
                      </a:r>
                      <a:r>
                        <a:rPr lang="en-US" baseline="0" dirty="0" smtClean="0"/>
                        <a:t> does</a:t>
                      </a:r>
                      <a:endParaRPr lang="en-US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cd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hange </a:t>
                      </a:r>
                      <a:r>
                        <a:rPr lang="en-US" b="1" dirty="0" smtClean="0"/>
                        <a:t>D</a:t>
                      </a:r>
                      <a:r>
                        <a:rPr lang="en-US" b="0" dirty="0" smtClean="0"/>
                        <a:t>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pwd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rint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baseline="0" dirty="0" smtClean="0"/>
                        <a:t>W</a:t>
                      </a:r>
                      <a:r>
                        <a:rPr lang="en-US" b="0" baseline="0" dirty="0" smtClean="0"/>
                        <a:t>orking </a:t>
                      </a:r>
                      <a:r>
                        <a:rPr lang="en-US" b="1" baseline="0" dirty="0" smtClean="0"/>
                        <a:t>D</a:t>
                      </a:r>
                      <a:r>
                        <a:rPr lang="en-US" b="0" baseline="0" dirty="0" smtClean="0"/>
                        <a:t>irectory  (gives the full path)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ls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</a:t>
                      </a:r>
                      <a:r>
                        <a:rPr lang="en-US" b="0" i="0" dirty="0" smtClean="0"/>
                        <a:t>i</a:t>
                      </a:r>
                      <a:r>
                        <a:rPr lang="en-US" b="1" i="0" dirty="0" smtClean="0"/>
                        <a:t>s</a:t>
                      </a:r>
                      <a:r>
                        <a:rPr lang="en-US" b="0" i="0" dirty="0" smtClean="0"/>
                        <a:t>t</a:t>
                      </a:r>
                      <a:r>
                        <a:rPr lang="en-US" b="0" i="0" baseline="0" dirty="0" smtClean="0"/>
                        <a:t> (contents of a directory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mv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v</a:t>
                      </a:r>
                      <a:r>
                        <a:rPr lang="en-US" b="0" dirty="0" smtClean="0"/>
                        <a:t>e a file or directory (original not retained!)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cp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r>
                        <a:rPr lang="en-US" b="0" dirty="0" smtClean="0"/>
                        <a:t>o</a:t>
                      </a:r>
                      <a:r>
                        <a:rPr lang="en-US" b="1" dirty="0" smtClean="0"/>
                        <a:t>p</a:t>
                      </a:r>
                      <a:r>
                        <a:rPr lang="en-US" b="0" dirty="0" smtClean="0"/>
                        <a:t>y a file or directory (original </a:t>
                      </a:r>
                      <a:r>
                        <a:rPr lang="en-US" b="0" i="1" dirty="0" smtClean="0"/>
                        <a:t>is</a:t>
                      </a:r>
                      <a:r>
                        <a:rPr lang="en-US" b="0" i="0" dirty="0" smtClean="0"/>
                        <a:t> retained)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rm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ove a</a:t>
                      </a:r>
                      <a:r>
                        <a:rPr lang="en-US" b="0" baseline="0" dirty="0" smtClean="0"/>
                        <a:t> file or directory *forever*  (NOT A TRASHCAN)</a:t>
                      </a:r>
                      <a:endParaRPr lang="en-US" b="1" dirty="0"/>
                    </a:p>
                  </a:txBody>
                  <a:tcPr/>
                </a:tc>
              </a:tr>
              <a:tr h="37048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Monaco"/>
                          <a:cs typeface="Monaco"/>
                        </a:rPr>
                        <a:t>mkdir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k</a:t>
                      </a:r>
                      <a:r>
                        <a:rPr lang="en-US" b="0" dirty="0" smtClean="0"/>
                        <a:t>e</a:t>
                      </a:r>
                      <a:r>
                        <a:rPr lang="en-US" b="0" baseline="0" dirty="0" smtClean="0"/>
                        <a:t> a new </a:t>
                      </a:r>
                      <a:r>
                        <a:rPr lang="en-US" b="1" baseline="0" dirty="0" smtClean="0"/>
                        <a:t>dir</a:t>
                      </a:r>
                      <a:r>
                        <a:rPr lang="en-US" b="0" baseline="0" dirty="0" smtClean="0"/>
                        <a:t>ectory</a:t>
                      </a:r>
                      <a:endParaRPr lang="en-US" b="1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echo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Prints</a:t>
                      </a:r>
                      <a:r>
                        <a:rPr lang="en-US" b="0" baseline="0" dirty="0" smtClean="0"/>
                        <a:t> to screen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touch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Create a new (empty) file</a:t>
                      </a:r>
                      <a:endParaRPr lang="en-US" b="0" dirty="0"/>
                    </a:p>
                  </a:txBody>
                  <a:tcPr/>
                </a:tc>
              </a:tr>
              <a:tr h="2967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Monaco"/>
                          <a:cs typeface="Monaco"/>
                        </a:rPr>
                        <a:t>man</a:t>
                      </a:r>
                      <a:endParaRPr lang="en-US" dirty="0">
                        <a:latin typeface="Monaco"/>
                        <a:cs typeface="Monac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</a:t>
                      </a:r>
                      <a:r>
                        <a:rPr lang="en-US" b="0" dirty="0" smtClean="0"/>
                        <a:t>a</a:t>
                      </a:r>
                      <a:r>
                        <a:rPr lang="en-US" b="1" dirty="0" smtClean="0"/>
                        <a:t>n</a:t>
                      </a:r>
                      <a:r>
                        <a:rPr lang="en-US" b="0" dirty="0" smtClean="0"/>
                        <a:t>ual</a:t>
                      </a:r>
                      <a:r>
                        <a:rPr lang="en-US" b="0" baseline="0" dirty="0" smtClean="0"/>
                        <a:t> (shows documentation for a given command)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8593" y="5550340"/>
            <a:ext cx="8223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UNIX symbols/shortcuts!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Typing tab “auto-completes”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greater-than sign, &gt;, will re-direct printing to a file (overwrites the file!)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Two greater-than signs, &gt;&gt;, will also re-direct, but will </a:t>
            </a:r>
            <a:r>
              <a:rPr lang="en-US" i="1" dirty="0" smtClean="0"/>
              <a:t>append</a:t>
            </a:r>
            <a:r>
              <a:rPr lang="en-US" dirty="0" smtClean="0"/>
              <a:t> to the file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199" y="145354"/>
            <a:ext cx="6915620" cy="6894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basic </a:t>
            </a:r>
            <a:r>
              <a:rPr lang="en-US" dirty="0" err="1" smtClean="0"/>
              <a:t>unix</a:t>
            </a:r>
            <a:r>
              <a:rPr lang="en-US" dirty="0" smtClean="0"/>
              <a:t>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02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enter, python!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Python is an </a:t>
            </a:r>
            <a:r>
              <a:rPr lang="en-US" i="1" dirty="0"/>
              <a:t>interpreted</a:t>
            </a:r>
            <a:r>
              <a:rPr lang="en-US" dirty="0"/>
              <a:t> language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/>
              <a:t>We can code either using the interpreter directly or using </a:t>
            </a:r>
            <a:r>
              <a:rPr lang="en-US" i="1" dirty="0"/>
              <a:t>scripts</a:t>
            </a:r>
            <a:r>
              <a:rPr lang="en-US" dirty="0"/>
              <a:t> (text files with python code)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Python is an </a:t>
            </a:r>
            <a:r>
              <a:rPr lang="en-US" i="1" dirty="0" smtClean="0"/>
              <a:t>object-oriented language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object.method</a:t>
            </a:r>
            <a:r>
              <a:rPr lang="en-US" dirty="0" smtClean="0"/>
              <a:t>()   </a:t>
            </a:r>
            <a:r>
              <a:rPr lang="en-US" dirty="0" smtClean="0">
                <a:sym typeface="Wingdings"/>
              </a:rPr>
              <a:t> perform an action </a:t>
            </a:r>
            <a:r>
              <a:rPr lang="en-US" i="1" dirty="0" smtClean="0">
                <a:sym typeface="Wingdings"/>
              </a:rPr>
              <a:t>on</a:t>
            </a:r>
            <a:r>
              <a:rPr lang="en-US" dirty="0" smtClean="0">
                <a:sym typeface="Wingdings"/>
              </a:rPr>
              <a:t> object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r>
              <a:rPr lang="en-US" dirty="0" err="1" smtClean="0"/>
              <a:t>object.attribute</a:t>
            </a:r>
            <a:r>
              <a:rPr lang="en-US" dirty="0" smtClean="0"/>
              <a:t>    </a:t>
            </a:r>
            <a:r>
              <a:rPr lang="en-US" dirty="0" smtClean="0">
                <a:sym typeface="Wingdings"/>
              </a:rPr>
              <a:t> see an aspect of the object</a:t>
            </a:r>
            <a:endParaRPr lang="en-US" dirty="0" smtClean="0"/>
          </a:p>
          <a:p>
            <a:pPr marL="914400" lvl="1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0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we’ll cover: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Day One, May 26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UNIX / Bash</a:t>
            </a:r>
          </a:p>
          <a:p>
            <a:pPr marL="914400" lvl="1" indent="-457200"/>
            <a:r>
              <a:rPr lang="en-US" sz="2200" dirty="0" smtClean="0"/>
              <a:t>Python data structures and basic operations</a:t>
            </a:r>
          </a:p>
          <a:p>
            <a:r>
              <a:rPr lang="en-US" sz="2600" dirty="0" smtClean="0"/>
              <a:t>Day Two, May 27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Control flow in Python (if, for, while)</a:t>
            </a:r>
          </a:p>
          <a:p>
            <a:r>
              <a:rPr lang="en-US" sz="2600" dirty="0" smtClean="0"/>
              <a:t>Day Three, May 28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Writing functions in Python</a:t>
            </a:r>
          </a:p>
          <a:p>
            <a:pPr marL="914400" lvl="1" indent="-457200"/>
            <a:r>
              <a:rPr lang="en-US" sz="2200" dirty="0" smtClean="0"/>
              <a:t>File input/output</a:t>
            </a:r>
          </a:p>
          <a:p>
            <a:r>
              <a:rPr lang="en-US" sz="2600" dirty="0" smtClean="0"/>
              <a:t>Day Four, May 29</a:t>
            </a:r>
            <a:r>
              <a:rPr lang="en-US" sz="2600" baseline="30000" dirty="0" smtClean="0"/>
              <a:t>th</a:t>
            </a:r>
            <a:endParaRPr lang="en-US" sz="2600" dirty="0" smtClean="0"/>
          </a:p>
          <a:p>
            <a:pPr marL="914400" lvl="1" indent="-457200"/>
            <a:r>
              <a:rPr lang="en-US" sz="2200" dirty="0" smtClean="0"/>
              <a:t>More file input/output</a:t>
            </a:r>
          </a:p>
          <a:p>
            <a:pPr marL="914400" lvl="1" indent="-457200"/>
            <a:r>
              <a:rPr lang="en-US" sz="2200" dirty="0" smtClean="0"/>
              <a:t>Text handling and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833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Each defined variable has a </a:t>
            </a:r>
            <a:r>
              <a:rPr lang="en-US" i="1" dirty="0" smtClean="0"/>
              <a:t>name</a:t>
            </a:r>
            <a:r>
              <a:rPr lang="en-US" dirty="0" smtClean="0"/>
              <a:t>, </a:t>
            </a:r>
            <a:r>
              <a:rPr lang="en-US" i="1" dirty="0" smtClean="0"/>
              <a:t>value</a:t>
            </a:r>
            <a:r>
              <a:rPr lang="en-US" dirty="0" smtClean="0"/>
              <a:t>, and </a:t>
            </a:r>
            <a:r>
              <a:rPr lang="en-US" i="1" dirty="0" smtClean="0"/>
              <a:t>type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type</a:t>
            </a:r>
            <a:r>
              <a:rPr lang="en-US" dirty="0" smtClean="0"/>
              <a:t> determines what you can do with the variable</a:t>
            </a:r>
          </a:p>
          <a:p>
            <a:pPr marL="914400" lvl="1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will cover the basics: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Integers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Floats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Lists      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Strings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Dictionaries (tomorrow)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6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7710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9432" y="4775167"/>
            <a:ext cx="965291" cy="283603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3348" y="4920134"/>
            <a:ext cx="3830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name </a:t>
            </a:r>
            <a:r>
              <a:rPr lang="en-US" dirty="0" smtClean="0"/>
              <a:t>of this variable is </a:t>
            </a:r>
            <a:r>
              <a:rPr lang="en-US" dirty="0" smtClean="0">
                <a:solidFill>
                  <a:srgbClr val="F5C201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has a </a:t>
            </a:r>
            <a:r>
              <a:rPr lang="en-US" dirty="0" smtClean="0">
                <a:solidFill>
                  <a:srgbClr val="D1282E"/>
                </a:solidFill>
              </a:rPr>
              <a:t>value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5C201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variable f is a </a:t>
            </a:r>
            <a:r>
              <a:rPr lang="en-US" dirty="0" smtClean="0">
                <a:solidFill>
                  <a:srgbClr val="F5C201"/>
                </a:solidFill>
              </a:rPr>
              <a:t>float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1282E"/>
                </a:solidFill>
              </a:rPr>
              <a:t>data</a:t>
            </a:r>
            <a:r>
              <a:rPr lang="en-US" i="1" dirty="0" smtClean="0">
                <a:solidFill>
                  <a:srgbClr val="D1282E"/>
                </a:solidFill>
              </a:rPr>
              <a:t> </a:t>
            </a:r>
            <a:r>
              <a:rPr lang="en-US" dirty="0" smtClean="0">
                <a:solidFill>
                  <a:srgbClr val="D1282E"/>
                </a:solidFill>
              </a:rPr>
              <a:t>type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2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</a:t>
            </a:r>
            <a:r>
              <a:rPr lang="en-US" smtClean="0"/>
              <a:t>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ight Brace 2"/>
          <p:cNvSpPr/>
          <p:nvPr/>
        </p:nvSpPr>
        <p:spPr>
          <a:xfrm>
            <a:off x="1929252" y="4246998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1976" y="4482943"/>
            <a:ext cx="2727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5C201"/>
                </a:solidFill>
              </a:rPr>
              <a:t>Floats have *decimals*</a:t>
            </a:r>
            <a:endParaRPr lang="en-US" sz="1600" dirty="0">
              <a:solidFill>
                <a:srgbClr val="F5C20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1588928" y="2675112"/>
            <a:ext cx="437205" cy="869650"/>
          </a:xfrm>
          <a:prstGeom prst="rightBrace">
            <a:avLst>
              <a:gd name="adj1" fmla="val 17856"/>
              <a:gd name="adj2" fmla="val 50000"/>
            </a:avLst>
          </a:prstGeom>
          <a:ln>
            <a:solidFill>
              <a:srgbClr val="F5C2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26133" y="2911057"/>
            <a:ext cx="3657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Integers are *counting numbers*</a:t>
            </a: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Integers and floats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8612" y="2351642"/>
            <a:ext cx="4891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integer variables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0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8611" y="3916319"/>
            <a:ext cx="4643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float variables</a:t>
            </a:r>
          </a:p>
          <a:p>
            <a:r>
              <a:rPr lang="en-US" dirty="0" smtClean="0">
                <a:latin typeface="Monaco"/>
                <a:cs typeface="Monaco"/>
              </a:rPr>
              <a:t>d = 5.67</a:t>
            </a:r>
          </a:p>
          <a:p>
            <a:r>
              <a:rPr lang="en-US" dirty="0">
                <a:latin typeface="Monaco"/>
                <a:cs typeface="Monaco"/>
              </a:rPr>
              <a:t>e</a:t>
            </a:r>
            <a:r>
              <a:rPr lang="en-US" dirty="0" smtClean="0">
                <a:latin typeface="Monaco"/>
                <a:cs typeface="Monaco"/>
              </a:rPr>
              <a:t> = -33.2</a:t>
            </a:r>
          </a:p>
          <a:p>
            <a:r>
              <a:rPr lang="en-US" dirty="0">
                <a:latin typeface="Monaco"/>
                <a:cs typeface="Monaco"/>
              </a:rPr>
              <a:t>f</a:t>
            </a:r>
            <a:r>
              <a:rPr lang="en-US" dirty="0" smtClean="0">
                <a:latin typeface="Monaco"/>
                <a:cs typeface="Monaco"/>
              </a:rPr>
              <a:t> = 0.</a:t>
            </a:r>
            <a:endParaRPr lang="en-US" dirty="0">
              <a:latin typeface="Monaco"/>
              <a:cs typeface="Monac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8611" y="2341058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612" y="3857643"/>
            <a:ext cx="4404229" cy="365804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08000" y="2970122"/>
            <a:ext cx="3088193" cy="646331"/>
          </a:xfrm>
          <a:prstGeom prst="rect">
            <a:avLst/>
          </a:prstGeom>
          <a:noFill/>
          <a:ln w="28575" cmpd="sng">
            <a:solidFill>
              <a:srgbClr val="F5C20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Comments</a:t>
            </a:r>
            <a:r>
              <a:rPr lang="en-US" dirty="0" smtClean="0"/>
              <a:t> are denoted with </a:t>
            </a:r>
            <a:r>
              <a:rPr lang="en-US" dirty="0" err="1" smtClean="0"/>
              <a:t>hashtags</a:t>
            </a:r>
            <a:r>
              <a:rPr lang="en-US" dirty="0" smtClean="0"/>
              <a:t> (pound signs): </a:t>
            </a:r>
            <a:r>
              <a:rPr lang="en-US" dirty="0" smtClean="0">
                <a:latin typeface="Monaco"/>
                <a:cs typeface="Monaco"/>
              </a:rPr>
              <a:t>#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49257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6113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7341" y="4156351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type of variable is c?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42800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Standard symbols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+, -, *, /, %</a:t>
            </a:r>
          </a:p>
          <a:p>
            <a:pPr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663699" y="2956022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9764" y="6126163"/>
            <a:ext cx="352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type of variable is c now?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02" y="4925834"/>
            <a:ext cx="5225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variables and math them</a:t>
            </a:r>
          </a:p>
          <a:p>
            <a:r>
              <a:rPr lang="en-US" dirty="0" smtClean="0">
                <a:latin typeface="Monaco"/>
                <a:cs typeface="Monaco"/>
              </a:rPr>
              <a:t>a = 5.0</a:t>
            </a:r>
          </a:p>
          <a:p>
            <a:r>
              <a:rPr lang="en-US" dirty="0" smtClean="0">
                <a:latin typeface="Monaco"/>
                <a:cs typeface="Monaco"/>
              </a:rPr>
              <a:t>b = -33</a:t>
            </a:r>
          </a:p>
          <a:p>
            <a:r>
              <a:rPr lang="en-US" dirty="0" smtClean="0">
                <a:latin typeface="Monaco"/>
                <a:cs typeface="Monaco"/>
              </a:rPr>
              <a:t>c = a + b  #c now has a value -28.0</a:t>
            </a:r>
          </a:p>
        </p:txBody>
      </p:sp>
    </p:spTree>
    <p:extLst>
      <p:ext uri="{BB962C8B-B14F-4D97-AF65-F5344CB8AC3E}">
        <p14:creationId xmlns:p14="http://schemas.microsoft.com/office/powerpoint/2010/main" val="25730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57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follow the input types!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4" y="1788071"/>
            <a:ext cx="6514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Dividing two integers results in an </a:t>
            </a:r>
            <a:r>
              <a:rPr lang="en-US" i="1" dirty="0" smtClean="0">
                <a:latin typeface="Monaco"/>
                <a:cs typeface="Monaco"/>
              </a:rPr>
              <a:t>integer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Use print statements to see output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059" y="4705989"/>
            <a:ext cx="2103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5.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b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512" y="4869695"/>
            <a:ext cx="191142" cy="173592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2064" y="4215168"/>
            <a:ext cx="7620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The solution is to make one of the variables a float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32374" y="4705989"/>
            <a:ext cx="278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a = 5</a:t>
            </a:r>
          </a:p>
          <a:p>
            <a:r>
              <a:rPr lang="en-US" dirty="0" smtClean="0">
                <a:latin typeface="Monaco"/>
                <a:cs typeface="Monaco"/>
              </a:rPr>
              <a:t>b = 7</a:t>
            </a:r>
          </a:p>
          <a:p>
            <a:r>
              <a:rPr lang="en-US" dirty="0" smtClean="0">
                <a:latin typeface="Monaco"/>
                <a:cs typeface="Monaco"/>
              </a:rPr>
              <a:t>c = a /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float(</a:t>
            </a:r>
            <a:r>
              <a:rPr lang="en-US" dirty="0" smtClean="0">
                <a:latin typeface="Monaco"/>
                <a:cs typeface="Monaco"/>
              </a:rPr>
              <a:t>b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)</a:t>
            </a:r>
          </a:p>
          <a:p>
            <a:r>
              <a:rPr lang="en-US" dirty="0" smtClean="0">
                <a:latin typeface="Monaco"/>
                <a:cs typeface="Monaco"/>
              </a:rPr>
              <a:t>print c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0.714285714</a:t>
            </a:r>
          </a:p>
        </p:txBody>
      </p:sp>
    </p:spTree>
    <p:extLst>
      <p:ext uri="{BB962C8B-B14F-4D97-AF65-F5344CB8AC3E}">
        <p14:creationId xmlns:p14="http://schemas.microsoft.com/office/powerpoint/2010/main" val="335227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Mathematical symbols followed by an equals sign will change the variable value </a:t>
            </a:r>
            <a:r>
              <a:rPr lang="en-US" i="1" dirty="0" smtClean="0"/>
              <a:t>in place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6775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value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+=, -=, *=, /=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5901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value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Mathematical symbols followed by an equals sign will change the variable value </a:t>
            </a:r>
            <a:r>
              <a:rPr lang="en-US" i="1" dirty="0"/>
              <a:t>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1193" y="3043329"/>
            <a:ext cx="2740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Multiply by 8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</a:t>
            </a:r>
            <a:r>
              <a:rPr lang="en-US" dirty="0">
                <a:latin typeface="Monaco"/>
                <a:cs typeface="Monaco"/>
              </a:rPr>
              <a:t>= </a:t>
            </a:r>
            <a:r>
              <a:rPr lang="en-US" dirty="0" smtClean="0">
                <a:latin typeface="Monaco"/>
                <a:cs typeface="Monaco"/>
              </a:rPr>
              <a:t>2.5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b *= 8</a:t>
            </a:r>
          </a:p>
          <a:p>
            <a:r>
              <a:rPr lang="en-US" dirty="0" smtClean="0">
                <a:latin typeface="Monaco"/>
                <a:cs typeface="Monaco"/>
              </a:rPr>
              <a:t>print b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20.0</a:t>
            </a:r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5040" y="3307373"/>
            <a:ext cx="240101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# Increment by 5</a:t>
            </a:r>
          </a:p>
          <a:p>
            <a:r>
              <a:rPr lang="en-US" dirty="0">
                <a:latin typeface="Monaco"/>
                <a:cs typeface="Monaco"/>
              </a:rPr>
              <a:t>a = 77</a:t>
            </a:r>
          </a:p>
          <a:p>
            <a:r>
              <a:rPr lang="en-US" dirty="0">
                <a:latin typeface="Monaco"/>
                <a:cs typeface="Monaco"/>
              </a:rPr>
              <a:t>a += 5</a:t>
            </a:r>
          </a:p>
          <a:p>
            <a:r>
              <a:rPr lang="en-US" dirty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83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76049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16804" y="3937783"/>
            <a:ext cx="316866" cy="255818"/>
          </a:xfrm>
          <a:prstGeom prst="rect">
            <a:avLst/>
          </a:prstGeom>
          <a:noFill/>
          <a:ln w="28575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81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27900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9707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Lists are defined with brackets: </a:t>
            </a:r>
            <a:r>
              <a:rPr lang="en-US" dirty="0" smtClean="0">
                <a:latin typeface="Monaco"/>
                <a:cs typeface="Monaco"/>
              </a:rPr>
              <a:t>[]</a:t>
            </a: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</a:t>
            </a:r>
          </a:p>
          <a:p>
            <a:r>
              <a:rPr lang="en-US" dirty="0" smtClean="0">
                <a:latin typeface="Monaco"/>
                <a:cs typeface="Monaco"/>
              </a:rPr>
              <a:t>b = [1, 3.1, -5, 7, 9.001]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list with *strings* (stay tuned!)</a:t>
            </a:r>
          </a:p>
          <a:p>
            <a:r>
              <a:rPr lang="en-US" dirty="0" smtClean="0">
                <a:latin typeface="Monaco"/>
                <a:cs typeface="Monaco"/>
              </a:rPr>
              <a:t>c </a:t>
            </a:r>
            <a:r>
              <a:rPr lang="en-US" dirty="0">
                <a:latin typeface="Monaco"/>
                <a:cs typeface="Monaco"/>
              </a:rPr>
              <a:t>= [1, 3.1, -5, 7, </a:t>
            </a:r>
            <a:r>
              <a:rPr lang="en-US" dirty="0" smtClean="0">
                <a:latin typeface="Monaco"/>
                <a:cs typeface="Monaco"/>
              </a:rPr>
              <a:t>9.001, "</a:t>
            </a:r>
            <a:r>
              <a:rPr lang="en-US" dirty="0" err="1" smtClean="0">
                <a:latin typeface="Monaco"/>
                <a:cs typeface="Monaco"/>
              </a:rPr>
              <a:t>woah</a:t>
            </a:r>
            <a:r>
              <a:rPr lang="en-US" dirty="0" smtClean="0">
                <a:latin typeface="Monaco"/>
                <a:cs typeface="Monaco"/>
              </a:rPr>
              <a:t>", "dude"]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Define another </a:t>
            </a:r>
            <a:r>
              <a:rPr lang="en-US" dirty="0" err="1" smtClean="0">
                <a:latin typeface="Monaco"/>
                <a:cs typeface="Monaco"/>
              </a:rPr>
              <a:t>list..of</a:t>
            </a:r>
            <a:r>
              <a:rPr lang="en-US" dirty="0" smtClean="0">
                <a:latin typeface="Monaco"/>
                <a:cs typeface="Monaco"/>
              </a:rPr>
              <a:t> lists!</a:t>
            </a:r>
          </a:p>
          <a:p>
            <a:r>
              <a:rPr lang="en-US" dirty="0" smtClean="0">
                <a:latin typeface="Monaco"/>
                <a:cs typeface="Monaco"/>
              </a:rPr>
              <a:t>d = [ [1, 2, 3], [11, 22, 33], [7.55, -9] ]</a:t>
            </a:r>
            <a:endParaRPr lang="en-US" dirty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8846" y="5739425"/>
            <a:ext cx="574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What do you notice about the values inside these lists?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5719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0301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65585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0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182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8" y="1815481"/>
            <a:ext cx="7894154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3, 5, 7, 9, 11,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0  1  2  3  4  5   6 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second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d[1]</a:t>
            </a:r>
          </a:p>
          <a:p>
            <a:r>
              <a:rPr lang="en-US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Index a </a:t>
            </a:r>
            <a:r>
              <a:rPr lang="en-US" i="1" dirty="0" smtClean="0">
                <a:latin typeface="Monaco"/>
                <a:cs typeface="Monaco"/>
              </a:rPr>
              <a:t>slice</a:t>
            </a:r>
            <a:r>
              <a:rPr lang="en-US" dirty="0" smtClean="0">
                <a:latin typeface="Monaco"/>
                <a:cs typeface="Monaco"/>
              </a:rPr>
              <a:t> of the list with [x:y]</a:t>
            </a:r>
          </a:p>
          <a:p>
            <a:r>
              <a:rPr lang="en-US" dirty="0" smtClean="0">
                <a:latin typeface="Monaco"/>
                <a:cs typeface="Monaco"/>
              </a:rPr>
              <a:t>print d[1:4]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[3, 5, 7]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x and y defaults are 0 and "last index"</a:t>
            </a:r>
          </a:p>
          <a:p>
            <a:r>
              <a:rPr lang="en-US" dirty="0">
                <a:latin typeface="Monaco"/>
                <a:cs typeface="Monaco"/>
              </a:rPr>
              <a:t>print d</a:t>
            </a:r>
            <a:r>
              <a:rPr lang="en-US" dirty="0" smtClean="0">
                <a:latin typeface="Monaco"/>
                <a:cs typeface="Monaco"/>
              </a:rPr>
              <a:t>[3:]  # assumes go through end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[7, 9, 11, 13]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d[:5]  # assumes start at beginning of list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[1, 3, 5, 7, 9]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1345" y="4586465"/>
            <a:ext cx="450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In </a:t>
            </a:r>
            <a:r>
              <a:rPr lang="en-US" dirty="0" smtClean="0">
                <a:solidFill>
                  <a:schemeClr val="accent2"/>
                </a:solidFill>
                <a:latin typeface="Monaco"/>
                <a:cs typeface="Monaco"/>
              </a:rPr>
              <a:t>[x:y]</a:t>
            </a:r>
            <a:r>
              <a:rPr lang="en-US" dirty="0" smtClean="0">
                <a:solidFill>
                  <a:schemeClr val="accent2"/>
                </a:solidFill>
              </a:rPr>
              <a:t>,  x is </a:t>
            </a:r>
            <a:r>
              <a:rPr lang="en-US" u="sng" dirty="0" smtClean="0">
                <a:solidFill>
                  <a:schemeClr val="accent2"/>
                </a:solidFill>
              </a:rPr>
              <a:t>inclusive</a:t>
            </a:r>
            <a:r>
              <a:rPr lang="en-US" dirty="0" smtClean="0">
                <a:solidFill>
                  <a:schemeClr val="accent2"/>
                </a:solidFill>
              </a:rPr>
              <a:t> and y is </a:t>
            </a:r>
            <a:r>
              <a:rPr lang="en-US" u="sng" dirty="0" smtClean="0">
                <a:solidFill>
                  <a:schemeClr val="accent2"/>
                </a:solidFill>
              </a:rPr>
              <a:t>exclusive</a:t>
            </a:r>
            <a:endParaRPr lang="en-US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775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in 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197" y="1815481"/>
            <a:ext cx="8442383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d</a:t>
            </a:r>
            <a:r>
              <a:rPr lang="en-US" dirty="0" smtClean="0">
                <a:latin typeface="Monaco"/>
                <a:cs typeface="Monaco"/>
              </a:rPr>
              <a:t> = [1,  3,  5,  7,  9,  11,  13]</a:t>
            </a:r>
          </a:p>
          <a:p>
            <a:r>
              <a:rPr lang="en-US" b="1" dirty="0">
                <a:solidFill>
                  <a:schemeClr val="accent2"/>
                </a:solidFill>
                <a:latin typeface="Monaco"/>
                <a:cs typeface="Monaco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</a:rPr>
              <a:t>    0   1   2   3   4   5    6   </a:t>
            </a:r>
            <a:r>
              <a:rPr lang="en-US" b="1" dirty="0" smtClean="0">
                <a:solidFill>
                  <a:schemeClr val="accent2"/>
                </a:solidFill>
                <a:latin typeface="Monaco"/>
                <a:cs typeface="Monaco"/>
                <a:sym typeface="Wingdings"/>
              </a:rPr>
              <a:t> Indexing starts from 0!</a:t>
            </a:r>
            <a:endParaRPr lang="en-US" b="1" dirty="0" smtClean="0">
              <a:solidFill>
                <a:schemeClr val="accent2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  -</a:t>
            </a:r>
            <a:r>
              <a:rPr lang="en-US" dirty="0">
                <a:solidFill>
                  <a:srgbClr val="D1282E"/>
                </a:solidFill>
                <a:latin typeface="Monaco"/>
                <a:cs typeface="Monaco"/>
              </a:rPr>
              <a:t>7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</a:rPr>
              <a:t>  -6  -5  -4  -3  -2   -1   </a:t>
            </a:r>
            <a:r>
              <a:rPr lang="en-US" dirty="0" smtClean="0">
                <a:solidFill>
                  <a:srgbClr val="D1282E"/>
                </a:solidFill>
                <a:latin typeface="Monaco"/>
                <a:cs typeface="Monaco"/>
                <a:sym typeface="Wingdings"/>
              </a:rPr>
              <a:t> Negative indexing</a:t>
            </a:r>
            <a:endParaRPr lang="en-US" dirty="0" smtClean="0">
              <a:solidFill>
                <a:srgbClr val="D1282E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Index the </a:t>
            </a:r>
            <a:r>
              <a:rPr lang="en-US" i="1" dirty="0" smtClean="0">
                <a:solidFill>
                  <a:srgbClr val="000000"/>
                </a:solidFill>
                <a:latin typeface="Monaco"/>
                <a:cs typeface="Monaco"/>
              </a:rPr>
              <a:t>last 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entry in d using brackets []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d[-1]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 smtClean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54438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you will gain from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You will NOT learn Python (in just 4 afternoons)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The idea is to give you the </a:t>
            </a:r>
            <a:r>
              <a:rPr lang="en-US" sz="2400" i="1" dirty="0" smtClean="0"/>
              <a:t>resources</a:t>
            </a:r>
            <a:r>
              <a:rPr lang="en-US" sz="2400" dirty="0" smtClean="0"/>
              <a:t> and the </a:t>
            </a:r>
            <a:r>
              <a:rPr lang="en-US" sz="2400" i="1" dirty="0" smtClean="0"/>
              <a:t>skills</a:t>
            </a:r>
            <a:r>
              <a:rPr lang="en-US" sz="2400" dirty="0" smtClean="0"/>
              <a:t> to continue learning and applying these concepts on your own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…Ok, you’ll learn some Python </a:t>
            </a:r>
            <a:r>
              <a:rPr lang="en-US" sz="2400" dirty="0" smtClean="0">
                <a:sym typeface="Wingdings"/>
              </a:rPr>
              <a:t>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80793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1987330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list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632754"/>
            <a:ext cx="8158734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list</a:t>
            </a:r>
          </a:p>
          <a:p>
            <a:r>
              <a:rPr lang="en-US" dirty="0" smtClean="0">
                <a:latin typeface="Monaco"/>
                <a:cs typeface="Monaco"/>
              </a:rPr>
              <a:t>a = [1, 3, 5, 7, 9, 11, 13]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.append()</a:t>
            </a:r>
            <a:r>
              <a:rPr lang="en-US" dirty="0" smtClean="0">
                <a:latin typeface="Monaco"/>
                <a:cs typeface="Monaco"/>
              </a:rPr>
              <a:t> method adds a value to the end of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err="1" smtClean="0">
                <a:latin typeface="Monaco"/>
                <a:cs typeface="Monaco"/>
              </a:rPr>
              <a:t>a.append</a:t>
            </a:r>
            <a:r>
              <a:rPr lang="en-US" dirty="0" smtClean="0">
                <a:latin typeface="Monaco"/>
                <a:cs typeface="Monaco"/>
              </a:rPr>
              <a:t>(15)</a:t>
            </a:r>
          </a:p>
          <a:p>
            <a:r>
              <a:rPr lang="en-US" dirty="0" smtClean="0">
                <a:latin typeface="Monaco"/>
                <a:cs typeface="Monaco"/>
              </a:rPr>
              <a:t>print a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3, 5, 7, 9, 11,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13, 15]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.index(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extracts the index of a given value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a.index</a:t>
            </a:r>
            <a:r>
              <a:rPr lang="en-US" dirty="0" smtClean="0">
                <a:latin typeface="Monaco"/>
                <a:cs typeface="Monaco"/>
              </a:rPr>
              <a:t>(3)</a:t>
            </a:r>
          </a:p>
          <a:p>
            <a:r>
              <a:rPr lang="en-US" dirty="0" smtClean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.pop(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removes a certain index from the list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(1)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5, 7, 9, 11, 13]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>
                <a:latin typeface="Monaco"/>
                <a:cs typeface="Monaco"/>
              </a:rPr>
              <a:t>a.pop</a:t>
            </a:r>
            <a:r>
              <a:rPr lang="en-US" dirty="0" smtClean="0">
                <a:latin typeface="Monaco"/>
                <a:cs typeface="Monaco"/>
              </a:rPr>
              <a:t>() # Default behavior removes last index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[1,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3, 5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, 7, 9,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11]</a:t>
            </a:r>
          </a:p>
        </p:txBody>
      </p:sp>
    </p:spTree>
    <p:extLst>
      <p:ext uri="{BB962C8B-B14F-4D97-AF65-F5344CB8AC3E}">
        <p14:creationId xmlns:p14="http://schemas.microsoft.com/office/powerpoint/2010/main" val="3967659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  <a:p>
            <a:endParaRPr lang="en-US" dirty="0">
              <a:latin typeface="Monaco"/>
              <a:cs typeface="Monac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938" y="3709373"/>
            <a:ext cx="401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Why is d a string and not an integer?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53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</p:spTree>
    <p:extLst>
      <p:ext uri="{BB962C8B-B14F-4D97-AF65-F5344CB8AC3E}">
        <p14:creationId xmlns:p14="http://schemas.microsoft.com/office/powerpoint/2010/main" val="4289337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are defined with quotes: " " or ' '</a:t>
            </a:r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We can index strings just like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2063" y="2372800"/>
            <a:ext cx="7290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some example strings</a:t>
            </a:r>
          </a:p>
          <a:p>
            <a:r>
              <a:rPr lang="en-US" dirty="0" smtClean="0">
                <a:latin typeface="Monaco"/>
                <a:cs typeface="Monaco"/>
              </a:rPr>
              <a:t>a = "s"</a:t>
            </a:r>
          </a:p>
          <a:p>
            <a:r>
              <a:rPr lang="en-US" dirty="0" smtClean="0">
                <a:latin typeface="Monaco"/>
                <a:cs typeface="Monaco"/>
              </a:rPr>
              <a:t>b = "python"</a:t>
            </a:r>
          </a:p>
          <a:p>
            <a:r>
              <a:rPr lang="en-US" dirty="0" smtClean="0">
                <a:latin typeface="Monaco"/>
                <a:cs typeface="Monaco"/>
              </a:rPr>
              <a:t>c = "I love python!"</a:t>
            </a:r>
          </a:p>
          <a:p>
            <a:r>
              <a:rPr lang="en-US" dirty="0" smtClean="0">
                <a:latin typeface="Monaco"/>
                <a:cs typeface="Monaco"/>
              </a:rPr>
              <a:t>d = "55"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2063" y="4769194"/>
            <a:ext cx="708128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/>
                <a:cs typeface="Monaco"/>
              </a:rPr>
              <a:t>print b[3] # the printed value is also a string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h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c[:6]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I love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9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4008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why learn computer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 smtClean="0"/>
              <a:t>Speed 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Automation</a:t>
            </a:r>
          </a:p>
          <a:p>
            <a:pPr marL="571500" indent="-571500">
              <a:buFont typeface="Arial"/>
              <a:buChar char="•"/>
            </a:pPr>
            <a:endParaRPr lang="en-US" sz="3600" dirty="0" smtClean="0"/>
          </a:p>
          <a:p>
            <a:pPr marL="571500" indent="-571500">
              <a:buFont typeface="Arial"/>
              <a:buChar char="•"/>
            </a:pPr>
            <a:r>
              <a:rPr lang="en-US" sz="3600" dirty="0" smtClean="0"/>
              <a:t>Repeatability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945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28409"/>
            <a:ext cx="7327651" cy="702043"/>
          </a:xfrm>
        </p:spPr>
        <p:txBody>
          <a:bodyPr/>
          <a:lstStyle/>
          <a:p>
            <a:r>
              <a:rPr lang="en-US" dirty="0" smtClean="0"/>
              <a:t>common string methods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716" y="1058326"/>
            <a:ext cx="8643002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Define a string</a:t>
            </a:r>
          </a:p>
          <a:p>
            <a:r>
              <a:rPr lang="en-US" dirty="0">
                <a:latin typeface="Monaco"/>
                <a:cs typeface="Monaco"/>
              </a:rPr>
              <a:t>s</a:t>
            </a:r>
            <a:r>
              <a:rPr lang="en-US" dirty="0" smtClean="0">
                <a:latin typeface="Monaco"/>
                <a:cs typeface="Monaco"/>
              </a:rPr>
              <a:t> = "This is an example string."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.upper()</a:t>
            </a:r>
            <a:r>
              <a:rPr lang="en-US" dirty="0" smtClean="0">
                <a:latin typeface="Monaco"/>
                <a:cs typeface="Monaco"/>
              </a:rPr>
              <a:t> method makes the string uppercase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.lower(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makes the string </a:t>
            </a:r>
            <a:r>
              <a:rPr lang="en-US" dirty="0" smtClean="0">
                <a:latin typeface="Monaco"/>
                <a:cs typeface="Monaco"/>
              </a:rPr>
              <a:t>lowercase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s.lower</a:t>
            </a:r>
            <a:r>
              <a:rPr lang="en-US" dirty="0" smtClean="0">
                <a:latin typeface="Monaco"/>
                <a:cs typeface="Monaco"/>
              </a:rPr>
              <a:t>(</a:t>
            </a:r>
            <a:r>
              <a:rPr lang="en-US" dirty="0">
                <a:latin typeface="Monaco"/>
                <a:cs typeface="Monaco"/>
              </a:rPr>
              <a:t>)</a:t>
            </a: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this is an example string.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.count(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method counts occurrences of a given character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s.count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3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The </a:t>
            </a:r>
            <a:r>
              <a:rPr lang="en-US" i="1" dirty="0" smtClean="0">
                <a:latin typeface="Monaco"/>
                <a:cs typeface="Monaco"/>
              </a:rPr>
              <a:t>.split(</a:t>
            </a:r>
            <a:r>
              <a:rPr lang="en-US" i="1" dirty="0">
                <a:latin typeface="Monaco"/>
                <a:cs typeface="Monaco"/>
              </a:rPr>
              <a:t>)</a:t>
            </a:r>
            <a:r>
              <a:rPr lang="en-US" dirty="0">
                <a:latin typeface="Monaco"/>
                <a:cs typeface="Monaco"/>
              </a:rPr>
              <a:t> method </a:t>
            </a:r>
            <a:r>
              <a:rPr lang="en-US" dirty="0" smtClean="0">
                <a:latin typeface="Monaco"/>
                <a:cs typeface="Monaco"/>
              </a:rPr>
              <a:t>splits on a character, returns a list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s.split</a:t>
            </a:r>
            <a:r>
              <a:rPr lang="en-US" dirty="0" smtClean="0">
                <a:latin typeface="Monaco"/>
                <a:cs typeface="Monaco"/>
              </a:rPr>
              <a:t>("</a:t>
            </a:r>
            <a:r>
              <a:rPr lang="en-US" dirty="0" err="1" smtClean="0">
                <a:latin typeface="Monaco"/>
                <a:cs typeface="Monaco"/>
              </a:rPr>
              <a:t>i</a:t>
            </a:r>
            <a:r>
              <a:rPr lang="en-US" dirty="0" smtClean="0">
                <a:latin typeface="Monaco"/>
                <a:cs typeface="Monaco"/>
              </a:rPr>
              <a:t>")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["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"s ", "s an example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", "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."]</a:t>
            </a:r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3305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</a:t>
            </a:r>
            <a:r>
              <a:rPr lang="en-US" dirty="0" err="1" smtClean="0"/>
              <a:t>vs</a:t>
            </a:r>
            <a:r>
              <a:rPr lang="en-US" dirty="0" smtClean="0"/>
              <a:t>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Strings cannot be modified in place 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You must </a:t>
            </a:r>
            <a:r>
              <a:rPr lang="en-US" i="1" dirty="0" smtClean="0"/>
              <a:t>re-define</a:t>
            </a:r>
            <a:r>
              <a:rPr lang="en-US" dirty="0" smtClean="0"/>
              <a:t> the string to change it.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Lists can be modified in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907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760906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</p:txBody>
      </p:sp>
    </p:spTree>
    <p:extLst>
      <p:ext uri="{BB962C8B-B14F-4D97-AF65-F5344CB8AC3E}">
        <p14:creationId xmlns:p14="http://schemas.microsoft.com/office/powerpoint/2010/main" val="26025045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immutable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Strings *will not* change when methods are called</a:t>
            </a:r>
          </a:p>
          <a:p>
            <a:r>
              <a:rPr lang="en-US" dirty="0" smtClean="0">
                <a:latin typeface="Monaco"/>
                <a:cs typeface="Monaco"/>
              </a:rPr>
              <a:t>s = "example"</a:t>
            </a:r>
          </a:p>
          <a:p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latin typeface="Monaco"/>
                <a:cs typeface="Monaco"/>
              </a:rPr>
              <a:t> </a:t>
            </a:r>
            <a:r>
              <a:rPr lang="en-US" dirty="0" smtClean="0">
                <a:latin typeface="Monaco"/>
                <a:cs typeface="Monaco"/>
              </a:rPr>
              <a:t>  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But if we re-define s when calling .upper()... </a:t>
            </a:r>
          </a:p>
          <a:p>
            <a:r>
              <a:rPr lang="en-US" dirty="0" smtClean="0">
                <a:latin typeface="Monaco"/>
                <a:cs typeface="Monaco"/>
              </a:rPr>
              <a:t>s = </a:t>
            </a:r>
            <a:r>
              <a:rPr lang="en-US" dirty="0" err="1" smtClean="0">
                <a:latin typeface="Monaco"/>
                <a:cs typeface="Monaco"/>
              </a:rPr>
              <a:t>s.upper</a:t>
            </a:r>
            <a:r>
              <a:rPr lang="en-US" dirty="0" smtClean="0">
                <a:latin typeface="Monaco"/>
                <a:cs typeface="Monaco"/>
              </a:rPr>
              <a:t>()</a:t>
            </a:r>
          </a:p>
          <a:p>
            <a:r>
              <a:rPr lang="en-US" dirty="0" smtClean="0">
                <a:latin typeface="Monaco"/>
                <a:cs typeface="Monaco"/>
              </a:rPr>
              <a:t>print 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   EXAMPLE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# </a:t>
            </a:r>
            <a:r>
              <a:rPr lang="en-US" dirty="0" smtClean="0">
                <a:latin typeface="Monaco"/>
                <a:cs typeface="Monaco"/>
              </a:rPr>
              <a:t>We'll get *an error* if we try too much</a:t>
            </a:r>
          </a:p>
          <a:p>
            <a:r>
              <a:rPr lang="en-US" dirty="0" smtClean="0">
                <a:latin typeface="Monaco"/>
                <a:cs typeface="Monaco"/>
              </a:rPr>
              <a:t>s[2] = "A"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515" y="5345546"/>
            <a:ext cx="863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  <a:latin typeface="Monaco"/>
                <a:cs typeface="Monaco"/>
              </a:rPr>
              <a:t>Traceback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 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(most recent call last):</a:t>
            </a:r>
          </a:p>
          <a:p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  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TypeError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: '</a:t>
            </a:r>
            <a:r>
              <a:rPr lang="en-US" dirty="0" err="1">
                <a:solidFill>
                  <a:schemeClr val="tx2"/>
                </a:solidFill>
                <a:latin typeface="Monaco"/>
                <a:cs typeface="Monaco"/>
              </a:rPr>
              <a:t>str</a:t>
            </a:r>
            <a:r>
              <a:rPr lang="en-US" dirty="0">
                <a:solidFill>
                  <a:schemeClr val="tx2"/>
                </a:solidFill>
                <a:latin typeface="Monaco"/>
                <a:cs typeface="Monaco"/>
              </a:rPr>
              <a:t>' object does not support item </a:t>
            </a:r>
            <a:r>
              <a:rPr lang="en-US" dirty="0" smtClean="0">
                <a:solidFill>
                  <a:schemeClr val="tx2"/>
                </a:solidFill>
                <a:latin typeface="Monaco"/>
                <a:cs typeface="Monaco"/>
              </a:rPr>
              <a:t>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48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41863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mutable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555" y="1652227"/>
            <a:ext cx="80216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# Lists *will* change when methods are called</a:t>
            </a:r>
          </a:p>
          <a:p>
            <a:r>
              <a:rPr lang="en-US" dirty="0">
                <a:latin typeface="Monaco"/>
                <a:cs typeface="Monaco"/>
              </a:rPr>
              <a:t>f = [1, 2, 3]</a:t>
            </a:r>
          </a:p>
          <a:p>
            <a:r>
              <a:rPr lang="en-US" dirty="0" err="1">
                <a:latin typeface="Monaco"/>
                <a:cs typeface="Monaco"/>
              </a:rPr>
              <a:t>f.append</a:t>
            </a:r>
            <a:r>
              <a:rPr lang="en-US" dirty="0">
                <a:latin typeface="Monaco"/>
                <a:cs typeface="Monaco"/>
              </a:rPr>
              <a:t>(4)</a:t>
            </a:r>
          </a:p>
          <a:p>
            <a:r>
              <a:rPr lang="en-US" dirty="0"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3, 4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# We can use indexing to re-write items in lists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f[2] = 77.8</a:t>
            </a: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f</a:t>
            </a:r>
          </a:p>
          <a:p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	[1, 2, </a:t>
            </a:r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77.8, </a:t>
            </a:r>
            <a:r>
              <a:rPr lang="en-US" dirty="0">
                <a:solidFill>
                  <a:srgbClr val="A6A6A6"/>
                </a:solidFill>
                <a:latin typeface="Monaco"/>
                <a:cs typeface="Monaco"/>
              </a:rPr>
              <a:t>4]</a:t>
            </a:r>
          </a:p>
          <a:p>
            <a:endParaRPr lang="en-US" dirty="0" smtClean="0">
              <a:solidFill>
                <a:srgbClr val="A6A6A6"/>
              </a:solidFill>
              <a:latin typeface="Monaco"/>
              <a:cs typeface="Monaco"/>
            </a:endParaRPr>
          </a:p>
          <a:p>
            <a:endParaRPr lang="en-US" dirty="0">
              <a:solidFill>
                <a:srgbClr val="A6A6A6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27971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Methods are functions </a:t>
            </a:r>
            <a:r>
              <a:rPr lang="en-US" i="1" dirty="0" smtClean="0"/>
              <a:t>specific to a certain object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Functions are/can be much more general: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207" y="3807214"/>
            <a:ext cx="8643002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s = "python"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(s)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6</a:t>
            </a:r>
          </a:p>
          <a:p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d = ["p", "y", "t", "</a:t>
            </a:r>
            <a:r>
              <a:rPr lang="en-US" dirty="0" err="1" smtClean="0">
                <a:latin typeface="Monaco"/>
                <a:cs typeface="Monaco"/>
              </a:rPr>
              <a:t>hon</a:t>
            </a:r>
            <a:r>
              <a:rPr lang="en-US" dirty="0" smtClean="0">
                <a:latin typeface="Monaco"/>
                <a:cs typeface="Monaco"/>
              </a:rPr>
              <a:t>"]</a:t>
            </a:r>
          </a:p>
          <a:p>
            <a:r>
              <a:rPr lang="en-US" dirty="0" smtClean="0">
                <a:latin typeface="Monaco"/>
                <a:cs typeface="Monaco"/>
              </a:rPr>
              <a:t>print </a:t>
            </a:r>
            <a:r>
              <a:rPr lang="en-US" dirty="0" err="1" smtClean="0">
                <a:latin typeface="Monaco"/>
                <a:cs typeface="Monaco"/>
              </a:rPr>
              <a:t>len</a:t>
            </a:r>
            <a:r>
              <a:rPr lang="en-US" dirty="0" smtClean="0">
                <a:latin typeface="Monaco"/>
                <a:cs typeface="Monaco"/>
              </a:rPr>
              <a:t>(d)</a:t>
            </a:r>
          </a:p>
          <a:p>
            <a:r>
              <a:rPr lang="en-US" dirty="0" smtClean="0">
                <a:solidFill>
                  <a:srgbClr val="A6A6A6"/>
                </a:solidFill>
                <a:latin typeface="Monaco"/>
                <a:cs typeface="Monaco"/>
              </a:rPr>
              <a:t>	4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endParaRPr lang="en-US" dirty="0"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28410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To print *more than one thing*, join items together with +,  </a:t>
            </a:r>
            <a:r>
              <a:rPr lang="en-US" i="1" dirty="0" smtClean="0"/>
              <a:t>as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python?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2400" dirty="0" smtClean="0"/>
              <a:t>Higher-level language with extensive functionality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Well-documented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Widely-used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Very readable and user-friendly</a:t>
            </a:r>
          </a:p>
          <a:p>
            <a:pPr marL="1028700" lvl="1" indent="-571500">
              <a:buFont typeface="Arial"/>
              <a:buChar char="•"/>
            </a:pPr>
            <a:r>
              <a:rPr lang="en-US" sz="2000" dirty="0" smtClean="0"/>
              <a:t>Excellent for handling text and files</a:t>
            </a:r>
          </a:p>
          <a:p>
            <a:pPr marL="1028700" lvl="1" indent="-571500">
              <a:buFont typeface="Arial"/>
              <a:buChar char="•"/>
            </a:pPr>
            <a:endParaRPr lang="en-US" sz="2000" dirty="0" smtClean="0"/>
          </a:p>
          <a:p>
            <a:pPr marL="571500" indent="-571500">
              <a:buFont typeface="Arial"/>
              <a:buChar char="•"/>
            </a:pPr>
            <a:r>
              <a:rPr lang="en-US" sz="2400" dirty="0" smtClean="0"/>
              <a:t>The main drawback is speed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5882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Works fine!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recast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pi       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072941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6194" y="1661364"/>
            <a:ext cx="873511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Monaco"/>
                <a:cs typeface="Monaco"/>
              </a:rPr>
              <a:t>pi = 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Works fine!</a:t>
            </a:r>
            <a:endParaRPr lang="en-US" dirty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pi</a:t>
            </a:r>
          </a:p>
          <a:p>
            <a:r>
              <a:rPr lang="en-US" dirty="0" smtClean="0">
                <a:latin typeface="Monaco"/>
                <a:cs typeface="Monaco"/>
              </a:rPr>
              <a:t>	3.1415</a:t>
            </a:r>
          </a:p>
          <a:p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To print a string and a float, recast the float to a string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value of pi is 3.1415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# Print statements that won't work: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r>
              <a:rPr lang="en-US" dirty="0" smtClean="0">
                <a:latin typeface="Monaco"/>
                <a:cs typeface="Monaco"/>
              </a:rPr>
              <a:t>(pi)  # missing a +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is" + pi     # can't join float and </a:t>
            </a:r>
            <a:r>
              <a:rPr lang="en-US" dirty="0" err="1" smtClean="0">
                <a:latin typeface="Monaco"/>
                <a:cs typeface="Monaco"/>
              </a:rPr>
              <a:t>str</a:t>
            </a:r>
            <a:endParaRPr lang="en-US" dirty="0" smtClean="0">
              <a:latin typeface="Monaco"/>
              <a:cs typeface="Monaco"/>
            </a:endParaRPr>
          </a:p>
          <a:p>
            <a:r>
              <a:rPr lang="en-US" dirty="0" smtClean="0">
                <a:latin typeface="Monaco"/>
                <a:cs typeface="Monaco"/>
              </a:rPr>
              <a:t>print "The value of pi is" pi       # </a:t>
            </a:r>
            <a:r>
              <a:rPr lang="en-US" dirty="0" err="1" smtClean="0">
                <a:latin typeface="Monaco"/>
                <a:cs typeface="Monaco"/>
              </a:rPr>
              <a:t>lotsa</a:t>
            </a:r>
            <a:r>
              <a:rPr lang="en-US" dirty="0" smtClean="0">
                <a:latin typeface="Monaco"/>
                <a:cs typeface="Monaco"/>
              </a:rPr>
              <a:t> problems</a:t>
            </a:r>
          </a:p>
          <a:p>
            <a:r>
              <a:rPr lang="en-US" dirty="0" smtClean="0">
                <a:latin typeface="Monaco"/>
                <a:cs typeface="Monaco"/>
              </a:rPr>
              <a:t>print "The value of pi is pi"       # ok, this works, </a:t>
            </a:r>
            <a:r>
              <a:rPr lang="en-US" dirty="0" err="1" smtClean="0">
                <a:latin typeface="Monaco"/>
                <a:cs typeface="Monaco"/>
              </a:rPr>
              <a:t>kinda</a:t>
            </a:r>
            <a:r>
              <a:rPr lang="en-US" dirty="0" smtClean="0">
                <a:latin typeface="Monaco"/>
                <a:cs typeface="Monaco"/>
              </a:rPr>
              <a:t>!</a:t>
            </a:r>
            <a:endParaRPr lang="en-US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9593478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print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+ and re-casting, we can print anything!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47" y="2756530"/>
            <a:ext cx="86430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onaco"/>
                <a:cs typeface="Monaco"/>
              </a:rPr>
              <a:t>myname</a:t>
            </a:r>
            <a:r>
              <a:rPr lang="en-US" dirty="0" smtClean="0">
                <a:latin typeface="Monaco"/>
                <a:cs typeface="Monaco"/>
              </a:rPr>
              <a:t> = "Stephanie"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26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= "Naples, Florida"</a:t>
            </a:r>
            <a:endParaRPr lang="en-US" dirty="0">
              <a:solidFill>
                <a:srgbClr val="000000"/>
              </a:solidFill>
              <a:latin typeface="Monaco"/>
              <a:cs typeface="Monaco"/>
            </a:endParaRP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print "The Intro to Python instructor is named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myname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 She is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myage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) + " years old, and she is from " +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cs typeface="Monaco"/>
              </a:rPr>
              <a:t>myhometown</a:t>
            </a:r>
            <a:r>
              <a:rPr lang="en-US" dirty="0" smtClean="0">
                <a:solidFill>
                  <a:srgbClr val="000000"/>
                </a:solidFill>
                <a:latin typeface="Monaco"/>
                <a:cs typeface="Monaco"/>
              </a:rPr>
              <a:t> + "." </a:t>
            </a:r>
          </a:p>
          <a:p>
            <a:endParaRPr lang="en-US" dirty="0" smtClean="0">
              <a:solidFill>
                <a:srgbClr val="000000"/>
              </a:solidFill>
              <a:latin typeface="Monaco"/>
              <a:cs typeface="Monaco"/>
            </a:endParaRPr>
          </a:p>
          <a:p>
            <a:r>
              <a:rPr lang="en-US" dirty="0">
                <a:latin typeface="Monaco"/>
                <a:cs typeface="Monaco"/>
              </a:rPr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Monaco"/>
                <a:cs typeface="Monaco"/>
              </a:rPr>
              <a:t>The Intro to Python instructor is named Stephanie. She is   	26 years old, and she is from Naples, Florida.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002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are stupid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No, really.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0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begin with </a:t>
            </a:r>
            <a:r>
              <a:rPr lang="en-US" dirty="0" err="1" smtClean="0"/>
              <a:t>unix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UNIX is a computer operating system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/>
              <a:t>Mac and Linux are built on UNIX, but PCs are not </a:t>
            </a:r>
            <a:r>
              <a:rPr lang="en-US" dirty="0" smtClean="0">
                <a:sym typeface="Wingdings"/>
              </a:rPr>
              <a:t>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 interact with this system using a </a:t>
            </a:r>
            <a:r>
              <a:rPr lang="en-US" i="1" dirty="0" smtClean="0">
                <a:sym typeface="Wingdings"/>
              </a:rPr>
              <a:t>shell</a:t>
            </a:r>
            <a:r>
              <a:rPr lang="en-US" dirty="0" smtClean="0">
                <a:sym typeface="Wingdings"/>
              </a:rPr>
              <a:t>.</a:t>
            </a:r>
          </a:p>
          <a:p>
            <a:pPr marL="914400" lvl="1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We’ll use Bash (</a:t>
            </a:r>
            <a:r>
              <a:rPr lang="en-US" dirty="0" err="1" smtClean="0">
                <a:sym typeface="Wingdings"/>
              </a:rPr>
              <a:t>bourne</a:t>
            </a:r>
            <a:r>
              <a:rPr lang="en-US" dirty="0" smtClean="0">
                <a:sym typeface="Wingdings"/>
              </a:rPr>
              <a:t>-again shell)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>
                <a:sym typeface="Wingdings"/>
              </a:rPr>
              <a:t>Oftentimes, UNIX and Bash are used interchangeably (in conversation…)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063428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475</TotalTime>
  <Words>3167</Words>
  <Application>Microsoft Macintosh PowerPoint</Application>
  <PresentationFormat>On-screen Show (4:3)</PresentationFormat>
  <Paragraphs>686</Paragraphs>
  <Slides>72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Essential</vt:lpstr>
      <vt:lpstr>Introduction to Python: Day one</vt:lpstr>
      <vt:lpstr>Topics we’ll cover: </vt:lpstr>
      <vt:lpstr>what you will gain from this course</vt:lpstr>
      <vt:lpstr>what you will gain from this course</vt:lpstr>
      <vt:lpstr>what you will gain from this course</vt:lpstr>
      <vt:lpstr>why learn computer programming?</vt:lpstr>
      <vt:lpstr>why learn python? </vt:lpstr>
      <vt:lpstr>computers are stupid</vt:lpstr>
      <vt:lpstr>Let’s begin with unix </vt:lpstr>
      <vt:lpstr>navigating Unix systems </vt:lpstr>
      <vt:lpstr>navigating Unix systems </vt:lpstr>
      <vt:lpstr>navigating Unix systems </vt:lpstr>
      <vt:lpstr>navigating Unix systems </vt:lpstr>
      <vt:lpstr>PowerPoint Presentation</vt:lpstr>
      <vt:lpstr>navigating Unix systems </vt:lpstr>
      <vt:lpstr>navigating Unix systems </vt:lpstr>
      <vt:lpstr>PowerPoint Presentation</vt:lpstr>
      <vt:lpstr>PowerPoint Presentation</vt:lpstr>
      <vt:lpstr>enter, python!</vt:lpstr>
      <vt:lpstr>Python data types</vt:lpstr>
      <vt:lpstr>Integers and floats</vt:lpstr>
      <vt:lpstr>Integers and floats</vt:lpstr>
      <vt:lpstr>Integers and floats</vt:lpstr>
      <vt:lpstr>Integers and floats</vt:lpstr>
      <vt:lpstr>Mathematical operations</vt:lpstr>
      <vt:lpstr>Mathematical operations</vt:lpstr>
      <vt:lpstr>Mathematical operations</vt:lpstr>
      <vt:lpstr>Mathematical operations</vt:lpstr>
      <vt:lpstr>Mathematical operations</vt:lpstr>
      <vt:lpstr>results follow the input types!</vt:lpstr>
      <vt:lpstr>results follow the input types!</vt:lpstr>
      <vt:lpstr>results follow the input types!</vt:lpstr>
      <vt:lpstr>Modifying the value in place</vt:lpstr>
      <vt:lpstr>Modifying the value in place</vt:lpstr>
      <vt:lpstr>Modifying the value in place</vt:lpstr>
      <vt:lpstr>Python lists</vt:lpstr>
      <vt:lpstr>Python lists</vt:lpstr>
      <vt:lpstr>Python lists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indexing in python</vt:lpstr>
      <vt:lpstr>common list methods</vt:lpstr>
      <vt:lpstr>common list methods</vt:lpstr>
      <vt:lpstr>common list methods</vt:lpstr>
      <vt:lpstr>common list methods</vt:lpstr>
      <vt:lpstr>common list methods</vt:lpstr>
      <vt:lpstr>python strings</vt:lpstr>
      <vt:lpstr>python strings</vt:lpstr>
      <vt:lpstr>python strings</vt:lpstr>
      <vt:lpstr>python strings</vt:lpstr>
      <vt:lpstr>python strings</vt:lpstr>
      <vt:lpstr>common string methods</vt:lpstr>
      <vt:lpstr>common string methods</vt:lpstr>
      <vt:lpstr>common string methods</vt:lpstr>
      <vt:lpstr>common string methods</vt:lpstr>
      <vt:lpstr>common string methods</vt:lpstr>
      <vt:lpstr>strings vs lists</vt:lpstr>
      <vt:lpstr>strings are immutable</vt:lpstr>
      <vt:lpstr>strings are immutable</vt:lpstr>
      <vt:lpstr>strings are immutable</vt:lpstr>
      <vt:lpstr>lists are mutable</vt:lpstr>
      <vt:lpstr>lists are mutable</vt:lpstr>
      <vt:lpstr>a note on methods</vt:lpstr>
      <vt:lpstr>A Note on print statements</vt:lpstr>
      <vt:lpstr>A Note on print statements</vt:lpstr>
      <vt:lpstr>A Note on print statements</vt:lpstr>
      <vt:lpstr>a note on print statements</vt:lpstr>
    </vt:vector>
  </TitlesOfParts>
  <Company>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Python: Day one</dc:title>
  <dc:creator>Stephanie Spielman</dc:creator>
  <cp:lastModifiedBy>Stephanie Spielman</cp:lastModifiedBy>
  <cp:revision>866</cp:revision>
  <dcterms:created xsi:type="dcterms:W3CDTF">2015-05-13T18:41:17Z</dcterms:created>
  <dcterms:modified xsi:type="dcterms:W3CDTF">2015-05-14T23:11:19Z</dcterms:modified>
</cp:coreProperties>
</file>