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6576000" cy="27432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27" d="100"/>
          <a:sy n="27" d="100"/>
        </p:scale>
        <p:origin x="129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D7ECCD-5A7E-4302-B195-65FA593114ED}" type="datetimeFigureOut">
              <a:rPr lang="en-US" smtClean="0"/>
              <a:t>3/25/19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C7DDD-AD3B-4ACA-B18C-DC178FF3EE4C}" type="slidenum">
              <a:rPr lang="en-US" smtClean="0"/>
              <a:t>‹#›</a:t>
            </a:fld>
            <a:endParaRPr lang="en-US"/>
          </a:p>
        </p:txBody>
      </p:sp>
    </p:spTree>
    <p:extLst>
      <p:ext uri="{BB962C8B-B14F-4D97-AF65-F5344CB8AC3E}">
        <p14:creationId xmlns:p14="http://schemas.microsoft.com/office/powerpoint/2010/main" val="38995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7ECCD-5A7E-4302-B195-65FA593114ED}" type="datetimeFigureOut">
              <a:rPr lang="en-US" smtClean="0"/>
              <a:t>3/25/19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C7DDD-AD3B-4ACA-B18C-DC178FF3EE4C}" type="slidenum">
              <a:rPr lang="en-US" smtClean="0"/>
              <a:t>‹#›</a:t>
            </a:fld>
            <a:endParaRPr lang="en-US"/>
          </a:p>
        </p:txBody>
      </p:sp>
    </p:spTree>
    <p:extLst>
      <p:ext uri="{BB962C8B-B14F-4D97-AF65-F5344CB8AC3E}">
        <p14:creationId xmlns:p14="http://schemas.microsoft.com/office/powerpoint/2010/main" val="55819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7ECCD-5A7E-4302-B195-65FA593114ED}" type="datetimeFigureOut">
              <a:rPr lang="en-US" smtClean="0"/>
              <a:t>3/25/19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C7DDD-AD3B-4ACA-B18C-DC178FF3EE4C}" type="slidenum">
              <a:rPr lang="en-US" smtClean="0"/>
              <a:t>‹#›</a:t>
            </a:fld>
            <a:endParaRPr lang="en-US"/>
          </a:p>
        </p:txBody>
      </p:sp>
    </p:spTree>
    <p:extLst>
      <p:ext uri="{BB962C8B-B14F-4D97-AF65-F5344CB8AC3E}">
        <p14:creationId xmlns:p14="http://schemas.microsoft.com/office/powerpoint/2010/main" val="415664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7ECCD-5A7E-4302-B195-65FA593114ED}" type="datetimeFigureOut">
              <a:rPr lang="en-US" smtClean="0"/>
              <a:t>3/25/19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C7DDD-AD3B-4ACA-B18C-DC178FF3EE4C}" type="slidenum">
              <a:rPr lang="en-US" smtClean="0"/>
              <a:t>‹#›</a:t>
            </a:fld>
            <a:endParaRPr lang="en-US"/>
          </a:p>
        </p:txBody>
      </p:sp>
    </p:spTree>
    <p:extLst>
      <p:ext uri="{BB962C8B-B14F-4D97-AF65-F5344CB8AC3E}">
        <p14:creationId xmlns:p14="http://schemas.microsoft.com/office/powerpoint/2010/main" val="302731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7ECCD-5A7E-4302-B195-65FA593114ED}" type="datetimeFigureOut">
              <a:rPr lang="en-US" smtClean="0"/>
              <a:t>3/25/19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C7DDD-AD3B-4ACA-B18C-DC178FF3EE4C}" type="slidenum">
              <a:rPr lang="en-US" smtClean="0"/>
              <a:t>‹#›</a:t>
            </a:fld>
            <a:endParaRPr lang="en-US"/>
          </a:p>
        </p:txBody>
      </p:sp>
    </p:spTree>
    <p:extLst>
      <p:ext uri="{BB962C8B-B14F-4D97-AF65-F5344CB8AC3E}">
        <p14:creationId xmlns:p14="http://schemas.microsoft.com/office/powerpoint/2010/main" val="63992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D7ECCD-5A7E-4302-B195-65FA593114ED}" type="datetimeFigureOut">
              <a:rPr lang="en-US" smtClean="0"/>
              <a:t>3/25/19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C7DDD-AD3B-4ACA-B18C-DC178FF3EE4C}" type="slidenum">
              <a:rPr lang="en-US" smtClean="0"/>
              <a:t>‹#›</a:t>
            </a:fld>
            <a:endParaRPr lang="en-US"/>
          </a:p>
        </p:txBody>
      </p:sp>
    </p:spTree>
    <p:extLst>
      <p:ext uri="{BB962C8B-B14F-4D97-AF65-F5344CB8AC3E}">
        <p14:creationId xmlns:p14="http://schemas.microsoft.com/office/powerpoint/2010/main" val="40364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D7ECCD-5A7E-4302-B195-65FA593114ED}" type="datetimeFigureOut">
              <a:rPr lang="en-US" smtClean="0"/>
              <a:t>3/25/19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C7DDD-AD3B-4ACA-B18C-DC178FF3EE4C}" type="slidenum">
              <a:rPr lang="en-US" smtClean="0"/>
              <a:t>‹#›</a:t>
            </a:fld>
            <a:endParaRPr lang="en-US"/>
          </a:p>
        </p:txBody>
      </p:sp>
    </p:spTree>
    <p:extLst>
      <p:ext uri="{BB962C8B-B14F-4D97-AF65-F5344CB8AC3E}">
        <p14:creationId xmlns:p14="http://schemas.microsoft.com/office/powerpoint/2010/main" val="53121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D7ECCD-5A7E-4302-B195-65FA593114ED}" type="datetimeFigureOut">
              <a:rPr lang="en-US" smtClean="0"/>
              <a:t>3/25/19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C7DDD-AD3B-4ACA-B18C-DC178FF3EE4C}" type="slidenum">
              <a:rPr lang="en-US" smtClean="0"/>
              <a:t>‹#›</a:t>
            </a:fld>
            <a:endParaRPr lang="en-US"/>
          </a:p>
        </p:txBody>
      </p:sp>
    </p:spTree>
    <p:extLst>
      <p:ext uri="{BB962C8B-B14F-4D97-AF65-F5344CB8AC3E}">
        <p14:creationId xmlns:p14="http://schemas.microsoft.com/office/powerpoint/2010/main" val="50701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7ECCD-5A7E-4302-B195-65FA593114ED}" type="datetimeFigureOut">
              <a:rPr lang="en-US" smtClean="0"/>
              <a:t>3/25/19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C7DDD-AD3B-4ACA-B18C-DC178FF3EE4C}" type="slidenum">
              <a:rPr lang="en-US" smtClean="0"/>
              <a:t>‹#›</a:t>
            </a:fld>
            <a:endParaRPr lang="en-US"/>
          </a:p>
        </p:txBody>
      </p:sp>
    </p:spTree>
    <p:extLst>
      <p:ext uri="{BB962C8B-B14F-4D97-AF65-F5344CB8AC3E}">
        <p14:creationId xmlns:p14="http://schemas.microsoft.com/office/powerpoint/2010/main" val="116140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5D7ECCD-5A7E-4302-B195-65FA593114ED}" type="datetimeFigureOut">
              <a:rPr lang="en-US" smtClean="0"/>
              <a:t>3/25/19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C7DDD-AD3B-4ACA-B18C-DC178FF3EE4C}" type="slidenum">
              <a:rPr lang="en-US" smtClean="0"/>
              <a:t>‹#›</a:t>
            </a:fld>
            <a:endParaRPr lang="en-US"/>
          </a:p>
        </p:txBody>
      </p:sp>
    </p:spTree>
    <p:extLst>
      <p:ext uri="{BB962C8B-B14F-4D97-AF65-F5344CB8AC3E}">
        <p14:creationId xmlns:p14="http://schemas.microsoft.com/office/powerpoint/2010/main" val="374317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5D7ECCD-5A7E-4302-B195-65FA593114ED}" type="datetimeFigureOut">
              <a:rPr lang="en-US" smtClean="0"/>
              <a:t>3/25/19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C7DDD-AD3B-4ACA-B18C-DC178FF3EE4C}" type="slidenum">
              <a:rPr lang="en-US" smtClean="0"/>
              <a:t>‹#›</a:t>
            </a:fld>
            <a:endParaRPr lang="en-US"/>
          </a:p>
        </p:txBody>
      </p:sp>
    </p:spTree>
    <p:extLst>
      <p:ext uri="{BB962C8B-B14F-4D97-AF65-F5344CB8AC3E}">
        <p14:creationId xmlns:p14="http://schemas.microsoft.com/office/powerpoint/2010/main" val="350682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95D7ECCD-5A7E-4302-B195-65FA593114ED}" type="datetimeFigureOut">
              <a:rPr lang="en-US" smtClean="0"/>
              <a:t>3/25/19</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E37C7DDD-AD3B-4ACA-B18C-DC178FF3EE4C}" type="slidenum">
              <a:rPr lang="en-US" smtClean="0"/>
              <a:t>‹#›</a:t>
            </a:fld>
            <a:endParaRPr lang="en-US"/>
          </a:p>
        </p:txBody>
      </p:sp>
    </p:spTree>
    <p:extLst>
      <p:ext uri="{BB962C8B-B14F-4D97-AF65-F5344CB8AC3E}">
        <p14:creationId xmlns:p14="http://schemas.microsoft.com/office/powerpoint/2010/main" val="127905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80000"/>
        </a:solidFill>
        <a:effectLst/>
      </p:bgPr>
    </p:bg>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50989805-737B-4E87-8CB7-740C991494CB}"/>
              </a:ext>
            </a:extLst>
          </p:cNvPr>
          <p:cNvSpPr txBox="1">
            <a:spLocks/>
          </p:cNvSpPr>
          <p:nvPr/>
        </p:nvSpPr>
        <p:spPr>
          <a:xfrm>
            <a:off x="512063" y="14865304"/>
            <a:ext cx="11082528" cy="12094286"/>
          </a:xfrm>
          <a:prstGeom prst="rect">
            <a:avLst/>
          </a:prstGeom>
          <a:solidFill>
            <a:schemeClr val="bg1"/>
          </a:solidFill>
        </p:spPr>
        <p:txBody>
          <a:bodyPr vert="horz" lIns="91440" tIns="45720" rIns="91440" bIns="45720" rtlCol="0">
            <a:norm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3000" dirty="0"/>
              <a:t>The in-game AI is governed by three essential numeric traits that dictate the player’s actions: Trader, Expansionist, and Aggression. These traits, varying on a scale of 1-100, each work in tandem to guide the actions of the AI. </a:t>
            </a:r>
          </a:p>
          <a:p>
            <a:pPr marL="457200" indent="-457200" algn="l">
              <a:buFont typeface="Arial" panose="020B0604020202020204" pitchFamily="34" charset="0"/>
              <a:buChar char="•"/>
            </a:pPr>
            <a:r>
              <a:rPr lang="en-US" sz="3000" dirty="0"/>
              <a:t>Rather than developing our own AI to play Freeciv, we instead chose to modify the preexisting AI by constructing a neural network that would take game-state information as inputs and return the three trait values as outputs. </a:t>
            </a:r>
          </a:p>
          <a:p>
            <a:pPr marL="457200" indent="-457200" algn="l">
              <a:buFont typeface="Arial" panose="020B0604020202020204" pitchFamily="34" charset="0"/>
              <a:buChar char="•"/>
            </a:pPr>
            <a:r>
              <a:rPr lang="en-US" sz="3000" dirty="0"/>
              <a:t>These modified trait values would then be fed back into the game, and the relative difference in score between turns would signify a successful or unsuccessful turn. </a:t>
            </a:r>
          </a:p>
          <a:p>
            <a:pPr marL="457200" indent="-457200" algn="l">
              <a:buFont typeface="Arial" panose="020B0604020202020204" pitchFamily="34" charset="0"/>
              <a:buChar char="•"/>
            </a:pPr>
            <a:r>
              <a:rPr lang="en-US" sz="3000" dirty="0"/>
              <a:t>The neural network would then use this difference to develop a policy for which values of the traits led to a more successful outcome, and thereby learn effective strategy within the game.</a:t>
            </a:r>
          </a:p>
          <a:p>
            <a:endParaRPr lang="en-US" sz="3000" dirty="0"/>
          </a:p>
        </p:txBody>
      </p:sp>
      <p:pic>
        <p:nvPicPr>
          <p:cNvPr id="1026" name="Picture 2" descr="https://lh3.googleusercontent.com/vLSfGvurP6wMkX71flBkH5pmRFYARxjMrWJMIkxQseIEzCICS2KlQF0CSl_PH9zno0kgo0NcyBvvN_xMhiqy65cGLwhxVezlW5iTcb5KGu-1HTSU-gGXotq00Lggc0F2uC37Zjzq">
            <a:extLst>
              <a:ext uri="{FF2B5EF4-FFF2-40B4-BE49-F238E27FC236}">
                <a16:creationId xmlns:a16="http://schemas.microsoft.com/office/drawing/2014/main" id="{97189536-ED8E-4FB4-92F1-43DF101310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52" t="7205" r="13679" b="13279"/>
          <a:stretch/>
        </p:blipFill>
        <p:spPr bwMode="auto">
          <a:xfrm>
            <a:off x="15549465" y="20046711"/>
            <a:ext cx="5367341" cy="496811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5666AF6-2DCC-414C-B791-E8B1F0E384E5}"/>
              </a:ext>
            </a:extLst>
          </p:cNvPr>
          <p:cNvSpPr/>
          <p:nvPr/>
        </p:nvSpPr>
        <p:spPr>
          <a:xfrm>
            <a:off x="512063" y="13740657"/>
            <a:ext cx="11082528" cy="1074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000" dirty="0"/>
              <a:t>Method</a:t>
            </a:r>
          </a:p>
        </p:txBody>
      </p:sp>
      <p:sp>
        <p:nvSpPr>
          <p:cNvPr id="19" name="Subtitle 2">
            <a:extLst>
              <a:ext uri="{FF2B5EF4-FFF2-40B4-BE49-F238E27FC236}">
                <a16:creationId xmlns:a16="http://schemas.microsoft.com/office/drawing/2014/main" id="{673315D8-16A5-4831-A460-C14653BA41AC}"/>
              </a:ext>
            </a:extLst>
          </p:cNvPr>
          <p:cNvSpPr txBox="1">
            <a:spLocks/>
          </p:cNvSpPr>
          <p:nvPr/>
        </p:nvSpPr>
        <p:spPr>
          <a:xfrm>
            <a:off x="12655296" y="11222256"/>
            <a:ext cx="11082528" cy="8320907"/>
          </a:xfrm>
          <a:prstGeom prst="rect">
            <a:avLst/>
          </a:prstGeom>
          <a:solidFill>
            <a:schemeClr val="bg1"/>
          </a:solidFill>
        </p:spPr>
        <p:txBody>
          <a:bodyPr vert="horz" lIns="91440" tIns="45720" rIns="91440" bIns="45720" rtlCol="0">
            <a:no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marL="457200" indent="-457200" algn="l">
              <a:lnSpc>
                <a:spcPct val="100000"/>
              </a:lnSpc>
              <a:spcBef>
                <a:spcPts val="1600"/>
              </a:spcBef>
              <a:buFont typeface="Arial" panose="020B0604020202020204" pitchFamily="34" charset="0"/>
              <a:buChar char="•"/>
            </a:pPr>
            <a:r>
              <a:rPr lang="en-US" sz="3000" dirty="0"/>
              <a:t>A set of  representative test data for playing  freeciv was generated and stored to a .txt file.  This dataset was inputted into the neural network which processed the data and allowed for the AI to learn from from each iteration of gameplay.</a:t>
            </a:r>
          </a:p>
          <a:p>
            <a:pPr marL="457200" indent="-457200" algn="l">
              <a:lnSpc>
                <a:spcPct val="100000"/>
              </a:lnSpc>
              <a:spcBef>
                <a:spcPts val="1600"/>
              </a:spcBef>
              <a:buFont typeface="Arial" panose="020B0604020202020204" pitchFamily="34" charset="0"/>
              <a:buChar char="•"/>
            </a:pPr>
            <a:r>
              <a:rPr lang="en-US" sz="3000" dirty="0"/>
              <a:t>By running test data </a:t>
            </a:r>
          </a:p>
          <a:p>
            <a:pPr marL="457200" indent="-457200" algn="l">
              <a:lnSpc>
                <a:spcPct val="100000"/>
              </a:lnSpc>
              <a:spcBef>
                <a:spcPts val="1600"/>
              </a:spcBef>
              <a:buFont typeface="Arial" panose="020B0604020202020204" pitchFamily="34" charset="0"/>
              <a:buChar char="•"/>
            </a:pPr>
            <a:r>
              <a:rPr lang="en-US" sz="3000" dirty="0"/>
              <a:t>Thus far, the structure of both our neural network and hook have been established but they are not yet at the complexity we desire for the final product.</a:t>
            </a:r>
          </a:p>
          <a:p>
            <a:pPr marL="457200" indent="-457200" algn="l">
              <a:lnSpc>
                <a:spcPct val="100000"/>
              </a:lnSpc>
              <a:spcBef>
                <a:spcPts val="1600"/>
              </a:spcBef>
              <a:buFont typeface="Arial" panose="020B0604020202020204" pitchFamily="34" charset="0"/>
              <a:buChar char="•"/>
            </a:pPr>
            <a:r>
              <a:rPr lang="en-US" sz="3000" dirty="0"/>
              <a:t>The neural network has proved functional when dealing with the set of representative data generated.  This means that we now have functioning base code which we may modify to accomplish our final goals for this project.</a:t>
            </a:r>
          </a:p>
          <a:p>
            <a:pPr marL="457200" indent="-457200" algn="l">
              <a:lnSpc>
                <a:spcPct val="100000"/>
              </a:lnSpc>
              <a:spcBef>
                <a:spcPts val="1600"/>
              </a:spcBef>
              <a:buFont typeface="Arial" panose="020B0604020202020204" pitchFamily="34" charset="0"/>
              <a:buChar char="•"/>
            </a:pPr>
            <a:r>
              <a:rPr lang="en-US" sz="3000" dirty="0"/>
              <a:t>Recently we have figured out how to retrieve game-state information from freeciv and write it to a file.  Currently, we are working on integrating this data into our neural network.</a:t>
            </a:r>
          </a:p>
        </p:txBody>
      </p:sp>
      <p:sp>
        <p:nvSpPr>
          <p:cNvPr id="20" name="Rectangle 19">
            <a:extLst>
              <a:ext uri="{FF2B5EF4-FFF2-40B4-BE49-F238E27FC236}">
                <a16:creationId xmlns:a16="http://schemas.microsoft.com/office/drawing/2014/main" id="{28DC60D1-325F-4AD1-AD40-175ED7E881D9}"/>
              </a:ext>
            </a:extLst>
          </p:cNvPr>
          <p:cNvSpPr/>
          <p:nvPr/>
        </p:nvSpPr>
        <p:spPr>
          <a:xfrm>
            <a:off x="12655296" y="10215844"/>
            <a:ext cx="11082528" cy="10269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000" dirty="0"/>
              <a:t>Results</a:t>
            </a:r>
          </a:p>
        </p:txBody>
      </p:sp>
      <p:pic>
        <p:nvPicPr>
          <p:cNvPr id="1028" name="Picture 4" descr="https://lh3.googleusercontent.com/TqRivzfPAqnlhItLJgV3NRbmqU-CDGN2OhU_4_9uXBNWS5aEmaRwJIlVxv8MVeh-iWQVpU1EacUEzuWCKdKwvYpsgltl3NQk9NBWm3Si6P4-V2ivWPrZkjRHGcR1rxuF9QbPsPBGeOY">
            <a:extLst>
              <a:ext uri="{FF2B5EF4-FFF2-40B4-BE49-F238E27FC236}">
                <a16:creationId xmlns:a16="http://schemas.microsoft.com/office/drawing/2014/main" id="{F8580D76-B1AE-420C-B479-7FA853C152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82"/>
          <a:stretch/>
        </p:blipFill>
        <p:spPr bwMode="auto">
          <a:xfrm>
            <a:off x="3503099" y="22184682"/>
            <a:ext cx="5100454" cy="34143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6DA211-F79E-4287-83B1-A8D60D972965}"/>
              </a:ext>
            </a:extLst>
          </p:cNvPr>
          <p:cNvSpPr>
            <a:spLocks noGrp="1"/>
          </p:cNvSpPr>
          <p:nvPr>
            <p:ph type="ctrTitle"/>
          </p:nvPr>
        </p:nvSpPr>
        <p:spPr>
          <a:xfrm>
            <a:off x="329184" y="329184"/>
            <a:ext cx="35807904" cy="5069997"/>
          </a:xfrm>
          <a:solidFill>
            <a:schemeClr val="bg1"/>
          </a:solidFill>
        </p:spPr>
        <p:txBody>
          <a:bodyPr>
            <a:normAutofit fontScale="90000"/>
          </a:bodyPr>
          <a:lstStyle/>
          <a:p>
            <a:pPr>
              <a:lnSpc>
                <a:spcPct val="150000"/>
              </a:lnSpc>
            </a:pPr>
            <a:r>
              <a:rPr lang="en-US" sz="8900" b="1" dirty="0">
                <a:latin typeface="+mn-lt"/>
                <a:cs typeface="Arial" panose="020B0604020202020204" pitchFamily="34" charset="0"/>
              </a:rPr>
              <a:t>Artificial Civ: Deep Learning Strategies for Multiplayer Turn-Based Video Games</a:t>
            </a:r>
            <a:br>
              <a:rPr lang="en-US" sz="8800" dirty="0">
                <a:latin typeface="+mn-lt"/>
                <a:cs typeface="Arial" panose="020B0604020202020204" pitchFamily="34" charset="0"/>
              </a:rPr>
            </a:br>
            <a:r>
              <a:rPr lang="en-US" sz="7800" dirty="0">
                <a:latin typeface="+mn-lt"/>
                <a:cs typeface="Arial" panose="020B0604020202020204" pitchFamily="34" charset="0"/>
              </a:rPr>
              <a:t>Cohl Dorsey, Jackson Nelson, Bjorn Melin</a:t>
            </a:r>
            <a:br>
              <a:rPr lang="en-US" sz="7800" dirty="0">
                <a:latin typeface="+mn-lt"/>
                <a:cs typeface="Arial" panose="020B0604020202020204" pitchFamily="34" charset="0"/>
              </a:rPr>
            </a:br>
            <a:r>
              <a:rPr lang="en-US" sz="7800" dirty="0">
                <a:latin typeface="+mn-lt"/>
                <a:cs typeface="Arial" panose="020B0604020202020204" pitchFamily="34" charset="0"/>
              </a:rPr>
              <a:t>Dr. Erik Steinmetz</a:t>
            </a:r>
            <a:endParaRPr lang="en-US" sz="8800" dirty="0">
              <a:latin typeface="+mn-lt"/>
              <a:cs typeface="Arial" panose="020B0604020202020204" pitchFamily="34" charset="0"/>
            </a:endParaRPr>
          </a:p>
        </p:txBody>
      </p:sp>
      <p:sp>
        <p:nvSpPr>
          <p:cNvPr id="3" name="Subtitle 2">
            <a:extLst>
              <a:ext uri="{FF2B5EF4-FFF2-40B4-BE49-F238E27FC236}">
                <a16:creationId xmlns:a16="http://schemas.microsoft.com/office/drawing/2014/main" id="{17007BFF-9EE0-4186-B778-FC914339AD91}"/>
              </a:ext>
            </a:extLst>
          </p:cNvPr>
          <p:cNvSpPr>
            <a:spLocks noGrp="1"/>
          </p:cNvSpPr>
          <p:nvPr>
            <p:ph type="subTitle" idx="1"/>
          </p:nvPr>
        </p:nvSpPr>
        <p:spPr>
          <a:xfrm>
            <a:off x="512063" y="6939655"/>
            <a:ext cx="11082528" cy="6337021"/>
          </a:xfrm>
          <a:solidFill>
            <a:schemeClr val="bg1"/>
          </a:solidFill>
        </p:spPr>
        <p:txBody>
          <a:bodyPr>
            <a:normAutofit/>
          </a:bodyPr>
          <a:lstStyle/>
          <a:p>
            <a:pPr algn="l"/>
            <a:r>
              <a:rPr lang="en-US" sz="3000" dirty="0"/>
              <a:t>This project analyzes the performance of an artificial intelligence (AI) in a non-perfect information, stochastic video game: one where players do not know all available information, and has variables with elements of randomness. Whereas other projects of this nature have focused simply on the reaction of the AI to the pixels shown on the computer screen, we attempt to utilize methods of machine learning to teach the AI successful strategies in the video game Freeciv using game-state information. Our method of teaching the AI involves the use of a neural network and reinforced learning such that the AI player learns successful strategy. Our intended goal is to modify the AI such that it would use predictive behavior rather than reactive behavior when it takes an action.</a:t>
            </a:r>
          </a:p>
        </p:txBody>
      </p:sp>
      <p:pic>
        <p:nvPicPr>
          <p:cNvPr id="5" name="Picture 4">
            <a:extLst>
              <a:ext uri="{FF2B5EF4-FFF2-40B4-BE49-F238E27FC236}">
                <a16:creationId xmlns:a16="http://schemas.microsoft.com/office/drawing/2014/main" id="{B7B104EB-E7E9-4733-9C20-BA5CA3D32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3911" y="3226365"/>
            <a:ext cx="5381625" cy="1466850"/>
          </a:xfrm>
          <a:prstGeom prst="rect">
            <a:avLst/>
          </a:prstGeom>
        </p:spPr>
      </p:pic>
      <p:sp>
        <p:nvSpPr>
          <p:cNvPr id="8" name="Rectangle 7">
            <a:extLst>
              <a:ext uri="{FF2B5EF4-FFF2-40B4-BE49-F238E27FC236}">
                <a16:creationId xmlns:a16="http://schemas.microsoft.com/office/drawing/2014/main" id="{C1EA83F5-AF34-4974-B9D3-EF8075B388DB}"/>
              </a:ext>
            </a:extLst>
          </p:cNvPr>
          <p:cNvSpPr/>
          <p:nvPr/>
        </p:nvSpPr>
        <p:spPr>
          <a:xfrm>
            <a:off x="512063" y="5912672"/>
            <a:ext cx="11082528" cy="10269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000" dirty="0"/>
              <a:t>Introduction</a:t>
            </a:r>
          </a:p>
        </p:txBody>
      </p:sp>
      <p:sp>
        <p:nvSpPr>
          <p:cNvPr id="11" name="Subtitle 2">
            <a:extLst>
              <a:ext uri="{FF2B5EF4-FFF2-40B4-BE49-F238E27FC236}">
                <a16:creationId xmlns:a16="http://schemas.microsoft.com/office/drawing/2014/main" id="{2E35E285-35B4-4C8D-96EC-4B9AC7DE85BC}"/>
              </a:ext>
            </a:extLst>
          </p:cNvPr>
          <p:cNvSpPr txBox="1">
            <a:spLocks/>
          </p:cNvSpPr>
          <p:nvPr/>
        </p:nvSpPr>
        <p:spPr>
          <a:xfrm>
            <a:off x="12691872" y="6887088"/>
            <a:ext cx="11082528" cy="2880367"/>
          </a:xfrm>
          <a:prstGeom prst="rect">
            <a:avLst/>
          </a:prstGeom>
          <a:solidFill>
            <a:schemeClr val="bg1"/>
          </a:solidFill>
        </p:spPr>
        <p:txBody>
          <a:bodyPr vert="horz" lIns="91440" tIns="45720" rIns="91440" bIns="45720" rtlCol="0">
            <a:norm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marL="457200" indent="-457200" algn="l">
              <a:lnSpc>
                <a:spcPct val="100000"/>
              </a:lnSpc>
              <a:spcBef>
                <a:spcPts val="1600"/>
              </a:spcBef>
              <a:buFont typeface="Arial" panose="020B0604020202020204" pitchFamily="34" charset="0"/>
              <a:buChar char="•"/>
            </a:pPr>
            <a:r>
              <a:rPr lang="en-US" sz="3000" dirty="0"/>
              <a:t>Create a feed-forward deep neural network</a:t>
            </a:r>
          </a:p>
          <a:p>
            <a:pPr marL="457200" indent="-457200" algn="l">
              <a:lnSpc>
                <a:spcPct val="100000"/>
              </a:lnSpc>
              <a:spcBef>
                <a:spcPts val="1600"/>
              </a:spcBef>
              <a:buFont typeface="Arial" panose="020B0604020202020204" pitchFamily="34" charset="0"/>
              <a:buChar char="•"/>
            </a:pPr>
            <a:r>
              <a:rPr lang="en-US" sz="3000" dirty="0"/>
              <a:t>Use TensorFlow</a:t>
            </a:r>
          </a:p>
          <a:p>
            <a:pPr marL="457200" indent="-457200" algn="l">
              <a:lnSpc>
                <a:spcPct val="100000"/>
              </a:lnSpc>
              <a:spcBef>
                <a:spcPts val="1600"/>
              </a:spcBef>
              <a:buFont typeface="Arial" panose="020B0604020202020204" pitchFamily="34" charset="0"/>
              <a:buChar char="•"/>
            </a:pPr>
            <a:r>
              <a:rPr lang="en-US" sz="3000" dirty="0"/>
              <a:t>Create an unsupervised learning algorithm</a:t>
            </a:r>
          </a:p>
          <a:p>
            <a:pPr marL="457200" indent="-457200" algn="l">
              <a:lnSpc>
                <a:spcPct val="100000"/>
              </a:lnSpc>
              <a:spcBef>
                <a:spcPts val="1600"/>
              </a:spcBef>
              <a:buFont typeface="Arial" panose="020B0604020202020204" pitchFamily="34" charset="0"/>
              <a:buChar char="•"/>
            </a:pPr>
            <a:r>
              <a:rPr lang="en-US" sz="3000" dirty="0"/>
              <a:t>Use reinforcement learning</a:t>
            </a:r>
          </a:p>
        </p:txBody>
      </p:sp>
      <p:sp>
        <p:nvSpPr>
          <p:cNvPr id="12" name="Rectangle 11">
            <a:extLst>
              <a:ext uri="{FF2B5EF4-FFF2-40B4-BE49-F238E27FC236}">
                <a16:creationId xmlns:a16="http://schemas.microsoft.com/office/drawing/2014/main" id="{81855305-1D12-4796-B638-BB44852ACCC8}"/>
              </a:ext>
            </a:extLst>
          </p:cNvPr>
          <p:cNvSpPr/>
          <p:nvPr/>
        </p:nvSpPr>
        <p:spPr>
          <a:xfrm>
            <a:off x="12655297" y="5912672"/>
            <a:ext cx="11082528" cy="10269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000" dirty="0"/>
              <a:t>Goals</a:t>
            </a:r>
          </a:p>
        </p:txBody>
      </p:sp>
      <p:sp>
        <p:nvSpPr>
          <p:cNvPr id="13" name="Subtitle 2">
            <a:extLst>
              <a:ext uri="{FF2B5EF4-FFF2-40B4-BE49-F238E27FC236}">
                <a16:creationId xmlns:a16="http://schemas.microsoft.com/office/drawing/2014/main" id="{061EEFC0-F285-4582-9B0B-E4E2CDF739A1}"/>
              </a:ext>
            </a:extLst>
          </p:cNvPr>
          <p:cNvSpPr txBox="1">
            <a:spLocks/>
          </p:cNvSpPr>
          <p:nvPr/>
        </p:nvSpPr>
        <p:spPr>
          <a:xfrm>
            <a:off x="24981410" y="19584469"/>
            <a:ext cx="11082528" cy="2946300"/>
          </a:xfrm>
          <a:prstGeom prst="rect">
            <a:avLst/>
          </a:prstGeom>
          <a:solidFill>
            <a:schemeClr val="bg1"/>
          </a:solidFill>
        </p:spPr>
        <p:txBody>
          <a:bodyPr vert="horz" lIns="91440" tIns="45720" rIns="91440" bIns="45720" rtlCol="0">
            <a:no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marL="457200" indent="-457200" algn="l">
              <a:lnSpc>
                <a:spcPct val="120000"/>
              </a:lnSpc>
              <a:buFont typeface="Arial" panose="020B0604020202020204" pitchFamily="34" charset="0"/>
              <a:buChar char="•"/>
            </a:pPr>
            <a:r>
              <a:rPr lang="en-US" sz="3000" dirty="0"/>
              <a:t>Buchanan, Bruce. “A (Very) Brief History of Artificial Intelligence.” AI Magazine, 2005, pp. 53–60.</a:t>
            </a:r>
          </a:p>
          <a:p>
            <a:pPr marL="457200" indent="-457200" algn="l">
              <a:lnSpc>
                <a:spcPct val="120000"/>
              </a:lnSpc>
              <a:spcBef>
                <a:spcPts val="1600"/>
              </a:spcBef>
              <a:buFont typeface="Arial" panose="020B0604020202020204" pitchFamily="34" charset="0"/>
              <a:buChar char="•"/>
            </a:pPr>
            <a:r>
              <a:rPr lang="en-US" sz="3000" dirty="0"/>
              <a:t>LeCun, Yann, et al. “Deep Learning.” Nature, 28 May 2015, pp. 436–444.</a:t>
            </a:r>
          </a:p>
        </p:txBody>
      </p:sp>
      <p:sp>
        <p:nvSpPr>
          <p:cNvPr id="14" name="Rectangle 13">
            <a:extLst>
              <a:ext uri="{FF2B5EF4-FFF2-40B4-BE49-F238E27FC236}">
                <a16:creationId xmlns:a16="http://schemas.microsoft.com/office/drawing/2014/main" id="{91C11444-5B90-428F-B0FD-54F3C5142530}"/>
              </a:ext>
            </a:extLst>
          </p:cNvPr>
          <p:cNvSpPr/>
          <p:nvPr/>
        </p:nvSpPr>
        <p:spPr>
          <a:xfrm>
            <a:off x="24981410" y="18580271"/>
            <a:ext cx="11082528" cy="10269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000" dirty="0"/>
              <a:t>References</a:t>
            </a:r>
          </a:p>
        </p:txBody>
      </p:sp>
      <p:sp>
        <p:nvSpPr>
          <p:cNvPr id="15" name="Subtitle 2">
            <a:extLst>
              <a:ext uri="{FF2B5EF4-FFF2-40B4-BE49-F238E27FC236}">
                <a16:creationId xmlns:a16="http://schemas.microsoft.com/office/drawing/2014/main" id="{2E428F7F-E9CA-4A0C-9D85-EBEDFA667C9B}"/>
              </a:ext>
            </a:extLst>
          </p:cNvPr>
          <p:cNvSpPr txBox="1">
            <a:spLocks/>
          </p:cNvSpPr>
          <p:nvPr/>
        </p:nvSpPr>
        <p:spPr>
          <a:xfrm>
            <a:off x="24981410" y="24238386"/>
            <a:ext cx="11082528" cy="2721204"/>
          </a:xfrm>
          <a:prstGeom prst="rect">
            <a:avLst/>
          </a:prstGeom>
          <a:solidFill>
            <a:schemeClr val="bg1"/>
          </a:solidFill>
        </p:spPr>
        <p:txBody>
          <a:bodyPr vert="horz" lIns="91440" tIns="45720" rIns="91440" bIns="45720" rtlCol="0">
            <a:no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marL="457200" indent="-457200" algn="l">
              <a:lnSpc>
                <a:spcPct val="120000"/>
              </a:lnSpc>
              <a:spcBef>
                <a:spcPts val="1800"/>
              </a:spcBef>
              <a:buFont typeface="Arial" panose="020B0604020202020204" pitchFamily="34" charset="0"/>
              <a:buChar char="•"/>
            </a:pPr>
            <a:r>
              <a:rPr lang="en-US" sz="3000" dirty="0"/>
              <a:t>Erik Steinmetz for advising </a:t>
            </a:r>
          </a:p>
          <a:p>
            <a:pPr marL="457200" indent="-457200" algn="l">
              <a:lnSpc>
                <a:spcPct val="120000"/>
              </a:lnSpc>
              <a:spcBef>
                <a:spcPts val="1800"/>
              </a:spcBef>
              <a:buFont typeface="Arial" panose="020B0604020202020204" pitchFamily="34" charset="0"/>
              <a:buChar char="•"/>
            </a:pPr>
            <a:r>
              <a:rPr lang="en-US" sz="3000" dirty="0"/>
              <a:t>Augsburg University Computer Science Department</a:t>
            </a:r>
          </a:p>
          <a:p>
            <a:pPr marL="457200" indent="-457200" algn="l">
              <a:lnSpc>
                <a:spcPct val="120000"/>
              </a:lnSpc>
              <a:spcBef>
                <a:spcPts val="1800"/>
              </a:spcBef>
              <a:buFont typeface="Arial" panose="020B0604020202020204" pitchFamily="34" charset="0"/>
              <a:buChar char="•"/>
            </a:pPr>
            <a:r>
              <a:rPr lang="en-US" sz="3000" dirty="0"/>
              <a:t>Augsburg University URGO Office</a:t>
            </a:r>
          </a:p>
        </p:txBody>
      </p:sp>
      <p:sp>
        <p:nvSpPr>
          <p:cNvPr id="16" name="Rectangle 15">
            <a:extLst>
              <a:ext uri="{FF2B5EF4-FFF2-40B4-BE49-F238E27FC236}">
                <a16:creationId xmlns:a16="http://schemas.microsoft.com/office/drawing/2014/main" id="{DDCD216E-B681-4848-A5E5-F493735E30EA}"/>
              </a:ext>
            </a:extLst>
          </p:cNvPr>
          <p:cNvSpPr/>
          <p:nvPr/>
        </p:nvSpPr>
        <p:spPr>
          <a:xfrm>
            <a:off x="24981410" y="23156486"/>
            <a:ext cx="11082528" cy="10269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000" dirty="0"/>
              <a:t>Acknowledgements</a:t>
            </a:r>
          </a:p>
        </p:txBody>
      </p:sp>
      <p:sp>
        <p:nvSpPr>
          <p:cNvPr id="17" name="Subtitle 2">
            <a:extLst>
              <a:ext uri="{FF2B5EF4-FFF2-40B4-BE49-F238E27FC236}">
                <a16:creationId xmlns:a16="http://schemas.microsoft.com/office/drawing/2014/main" id="{8BA88AE1-7C9E-42C0-BE11-22A217E3BD44}"/>
              </a:ext>
            </a:extLst>
          </p:cNvPr>
          <p:cNvSpPr txBox="1">
            <a:spLocks/>
          </p:cNvSpPr>
          <p:nvPr/>
        </p:nvSpPr>
        <p:spPr>
          <a:xfrm>
            <a:off x="24981410" y="6939654"/>
            <a:ext cx="11082528" cy="11014899"/>
          </a:xfrm>
          <a:prstGeom prst="rect">
            <a:avLst/>
          </a:prstGeom>
          <a:solidFill>
            <a:schemeClr val="bg1"/>
          </a:solidFill>
        </p:spPr>
        <p:txBody>
          <a:bodyPr vert="horz" lIns="91440" tIns="45720" rIns="91440" bIns="45720" rtlCol="0">
            <a:norm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marL="457200" indent="-457200" algn="l">
              <a:lnSpc>
                <a:spcPct val="120000"/>
              </a:lnSpc>
              <a:spcBef>
                <a:spcPts val="1600"/>
              </a:spcBef>
              <a:buFont typeface="Arial" panose="020B0604020202020204" pitchFamily="34" charset="0"/>
              <a:buChar char="•"/>
            </a:pPr>
            <a:r>
              <a:rPr lang="en-US" sz="2800" dirty="0"/>
              <a:t>Pending tasks for this project include developing a functional neural network, utilizing real data, or implementing any kind of training on the preexisting AI.  We will continue working to develop our neural network and implement it with Freeciv over the coming months. </a:t>
            </a:r>
          </a:p>
          <a:p>
            <a:pPr marL="457200" indent="-457200" algn="l">
              <a:lnSpc>
                <a:spcPct val="120000"/>
              </a:lnSpc>
              <a:spcBef>
                <a:spcPts val="1600"/>
              </a:spcBef>
              <a:buFont typeface="Arial" panose="020B0604020202020204" pitchFamily="34" charset="0"/>
              <a:buChar char="•"/>
            </a:pPr>
            <a:r>
              <a:rPr lang="en-US" sz="2800" dirty="0"/>
              <a:t>First, we will continue working to retrieve the necessary game-state information from Freeciv and write it to a separate file or pull it directly into the neural network. </a:t>
            </a:r>
          </a:p>
          <a:p>
            <a:pPr marL="457200" indent="-457200" algn="l">
              <a:lnSpc>
                <a:spcPct val="120000"/>
              </a:lnSpc>
              <a:spcBef>
                <a:spcPts val="1600"/>
              </a:spcBef>
              <a:buFont typeface="Arial" panose="020B0604020202020204" pitchFamily="34" charset="0"/>
              <a:buChar char="•"/>
            </a:pPr>
            <a:r>
              <a:rPr lang="en-US" sz="2800" dirty="0"/>
              <a:t>Once this is accomplished, we will further improve the functionality of the neural network; initially such that it is able to process data from individual turns, then expanding to a full game, and finally to processing multiple games.  The performance of the AI will be observed during each of these situations and document its success or failure.  Hopefully, during each of these situations we are able to observe progress in improving the policies that the AI is using. </a:t>
            </a:r>
          </a:p>
          <a:p>
            <a:pPr marL="457200" indent="-457200" algn="l">
              <a:lnSpc>
                <a:spcPct val="120000"/>
              </a:lnSpc>
              <a:spcBef>
                <a:spcPts val="1600"/>
              </a:spcBef>
              <a:buFont typeface="Arial" panose="020B0604020202020204" pitchFamily="34" charset="0"/>
              <a:buChar char="•"/>
            </a:pPr>
            <a:r>
              <a:rPr lang="en-US" sz="2800" dirty="0"/>
              <a:t>We will test the performance of the AI using our neural network over many thousands, if not millions, of simulation games and record the results.  Our ultimate measure of success will be when we are able to observe that the AI is not only learning throughout a single game, but when it is able to begin each round with previous experience in mind, and therefore not beginning </a:t>
            </a:r>
            <a:r>
              <a:rPr lang="en-US" sz="2800" i="1" dirty="0"/>
              <a:t>tabula rasa </a:t>
            </a:r>
            <a:r>
              <a:rPr lang="en-US" sz="2800" dirty="0"/>
              <a:t>each game. </a:t>
            </a:r>
          </a:p>
        </p:txBody>
      </p:sp>
      <p:sp>
        <p:nvSpPr>
          <p:cNvPr id="18" name="Rectangle 17">
            <a:extLst>
              <a:ext uri="{FF2B5EF4-FFF2-40B4-BE49-F238E27FC236}">
                <a16:creationId xmlns:a16="http://schemas.microsoft.com/office/drawing/2014/main" id="{B30F4B8B-C622-4C6E-8BFE-6F8F6D1F2D45}"/>
              </a:ext>
            </a:extLst>
          </p:cNvPr>
          <p:cNvSpPr/>
          <p:nvPr/>
        </p:nvSpPr>
        <p:spPr>
          <a:xfrm>
            <a:off x="24981410" y="5860105"/>
            <a:ext cx="11082528" cy="10269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000" dirty="0"/>
              <a:t>Future Work</a:t>
            </a:r>
          </a:p>
        </p:txBody>
      </p:sp>
      <p:sp>
        <p:nvSpPr>
          <p:cNvPr id="21" name="TextBox 20">
            <a:extLst>
              <a:ext uri="{FF2B5EF4-FFF2-40B4-BE49-F238E27FC236}">
                <a16:creationId xmlns:a16="http://schemas.microsoft.com/office/drawing/2014/main" id="{E0E9D622-5680-4940-86D0-7DD791CD96E5}"/>
              </a:ext>
            </a:extLst>
          </p:cNvPr>
          <p:cNvSpPr txBox="1"/>
          <p:nvPr/>
        </p:nvSpPr>
        <p:spPr>
          <a:xfrm>
            <a:off x="694236" y="25482262"/>
            <a:ext cx="10718181" cy="1477328"/>
          </a:xfrm>
          <a:prstGeom prst="rect">
            <a:avLst/>
          </a:prstGeom>
          <a:noFill/>
        </p:spPr>
        <p:txBody>
          <a:bodyPr wrap="square" rtlCol="0">
            <a:spAutoFit/>
          </a:bodyPr>
          <a:lstStyle/>
          <a:p>
            <a:pPr algn="ctr"/>
            <a:r>
              <a:rPr lang="en-US" sz="3000" b="1" dirty="0"/>
              <a:t>Figure 1: Model of our Neural Network. The seven input values appear on the left, pass through three hidden layers, and output the three trait values.</a:t>
            </a:r>
          </a:p>
        </p:txBody>
      </p:sp>
      <p:sp>
        <p:nvSpPr>
          <p:cNvPr id="6" name="TextBox 5">
            <a:extLst>
              <a:ext uri="{FF2B5EF4-FFF2-40B4-BE49-F238E27FC236}">
                <a16:creationId xmlns:a16="http://schemas.microsoft.com/office/drawing/2014/main" id="{9AFAC0F6-BB86-EB46-B9D9-421DD9727F6A}"/>
              </a:ext>
            </a:extLst>
          </p:cNvPr>
          <p:cNvSpPr txBox="1"/>
          <p:nvPr/>
        </p:nvSpPr>
        <p:spPr>
          <a:xfrm>
            <a:off x="15512889" y="25014827"/>
            <a:ext cx="5367341" cy="1477328"/>
          </a:xfrm>
          <a:prstGeom prst="rect">
            <a:avLst/>
          </a:prstGeom>
          <a:noFill/>
        </p:spPr>
        <p:txBody>
          <a:bodyPr wrap="square" rtlCol="0">
            <a:spAutoFit/>
          </a:bodyPr>
          <a:lstStyle/>
          <a:p>
            <a:pPr algn="ctr"/>
            <a:r>
              <a:rPr lang="en-US" sz="3000" b="1" dirty="0">
                <a:solidFill>
                  <a:schemeClr val="bg1"/>
                </a:solidFill>
              </a:rPr>
              <a:t>Figure 2: A Simple Neural Network.  Simplified feedforward neural network.</a:t>
            </a:r>
          </a:p>
        </p:txBody>
      </p:sp>
    </p:spTree>
    <p:extLst>
      <p:ext uri="{BB962C8B-B14F-4D97-AF65-F5344CB8AC3E}">
        <p14:creationId xmlns:p14="http://schemas.microsoft.com/office/powerpoint/2010/main" val="2691415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7132</TotalTime>
  <Words>809</Words>
  <Application>Microsoft Macintosh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Artificial Civ: Deep Learning Strategies for Multiplayer Turn-Based Video Games Cohl Dorsey, Jackson Nelson, Bjorn Melin Dr. Erik Steinmetz</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Civ: Deep Learning Strategies for Multiplayer Turn-Based Video Games Cohl Dorsey, Jackson Nelson, Bjorn Melin, Dr. Erik Steinmetz </dc:title>
  <dc:creator>Jackson Nelson</dc:creator>
  <cp:lastModifiedBy>Microsoft Office User</cp:lastModifiedBy>
  <cp:revision>58</cp:revision>
  <dcterms:created xsi:type="dcterms:W3CDTF">2019-03-18T18:27:37Z</dcterms:created>
  <dcterms:modified xsi:type="dcterms:W3CDTF">2019-03-26T04:05:28Z</dcterms:modified>
</cp:coreProperties>
</file>