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58" r:id="rId5"/>
    <p:sldId id="259" r:id="rId6"/>
    <p:sldId id="260" r:id="rId7"/>
    <p:sldId id="262" r:id="rId8"/>
    <p:sldId id="294" r:id="rId9"/>
    <p:sldId id="265" r:id="rId10"/>
    <p:sldId id="295" r:id="rId11"/>
    <p:sldId id="266" r:id="rId12"/>
    <p:sldId id="296" r:id="rId13"/>
    <p:sldId id="268" r:id="rId14"/>
    <p:sldId id="270" r:id="rId15"/>
    <p:sldId id="272" r:id="rId16"/>
    <p:sldId id="297" r:id="rId17"/>
    <p:sldId id="273" r:id="rId18"/>
    <p:sldId id="298" r:id="rId19"/>
    <p:sldId id="274" r:id="rId20"/>
    <p:sldId id="299" r:id="rId21"/>
    <p:sldId id="275" r:id="rId22"/>
    <p:sldId id="300" r:id="rId23"/>
    <p:sldId id="276" r:id="rId24"/>
    <p:sldId id="278" r:id="rId25"/>
    <p:sldId id="277" r:id="rId26"/>
    <p:sldId id="291" r:id="rId27"/>
    <p:sldId id="280" r:id="rId28"/>
    <p:sldId id="284" r:id="rId29"/>
    <p:sldId id="292"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Deep learning in bioinformatics</a:t>
            </a:r>
            <a:endParaRPr lang="en-US" dirty="0"/>
          </a:p>
        </p:txBody>
      </p:sp>
      <p:sp>
        <p:nvSpPr>
          <p:cNvPr id="3" name="副标题 2"/>
          <p:cNvSpPr>
            <a:spLocks noGrp="1"/>
          </p:cNvSpPr>
          <p:nvPr>
            <p:ph type="subTitle" idx="1"/>
          </p:nvPr>
        </p:nvSpPr>
        <p:spPr/>
        <p:txBody>
          <a:bodyPr/>
          <a:lstStyle/>
          <a:p>
            <a:r>
              <a:rPr lang="en-US" dirty="0" smtClean="0"/>
              <a:t>Ming Wen</a:t>
            </a:r>
            <a:endParaRPr lang="en-US" dirty="0"/>
          </a:p>
        </p:txBody>
      </p:sp>
    </p:spTree>
    <p:extLst>
      <p:ext uri="{BB962C8B-B14F-4D97-AF65-F5344CB8AC3E}">
        <p14:creationId xmlns:p14="http://schemas.microsoft.com/office/powerpoint/2010/main" val="250443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Key elements of deep learning</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5405"/>
            <a:ext cx="9144000" cy="3829819"/>
          </a:xfrm>
          <a:prstGeom prst="rect">
            <a:avLst/>
          </a:prstGeom>
        </p:spPr>
      </p:pic>
    </p:spTree>
    <p:extLst>
      <p:ext uri="{BB962C8B-B14F-4D97-AF65-F5344CB8AC3E}">
        <p14:creationId xmlns:p14="http://schemas.microsoft.com/office/powerpoint/2010/main" val="155717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Deep learning libraries</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04" y="1916832"/>
            <a:ext cx="8535591" cy="2486372"/>
          </a:xfrm>
          <a:prstGeom prst="rect">
            <a:avLst/>
          </a:prstGeom>
        </p:spPr>
      </p:pic>
      <p:sp>
        <p:nvSpPr>
          <p:cNvPr id="5" name="TextBox 4"/>
          <p:cNvSpPr txBox="1"/>
          <p:nvPr/>
        </p:nvSpPr>
        <p:spPr>
          <a:xfrm>
            <a:off x="467544" y="4600178"/>
            <a:ext cx="5112568" cy="923330"/>
          </a:xfrm>
          <a:prstGeom prst="rect">
            <a:avLst/>
          </a:prstGeom>
          <a:noFill/>
        </p:spPr>
        <p:txBody>
          <a:bodyPr wrap="square" rtlCol="0">
            <a:spAutoFit/>
          </a:bodyPr>
          <a:lstStyle/>
          <a:p>
            <a:r>
              <a:rPr lang="en-US" dirty="0" err="1" smtClean="0"/>
              <a:t>Theano</a:t>
            </a:r>
            <a:r>
              <a:rPr lang="en-US" dirty="0" smtClean="0"/>
              <a:t> </a:t>
            </a:r>
          </a:p>
          <a:p>
            <a:r>
              <a:rPr lang="en-US" dirty="0" err="1" smtClean="0"/>
              <a:t>Keras</a:t>
            </a:r>
            <a:r>
              <a:rPr lang="en-US" dirty="0" smtClean="0"/>
              <a:t> + </a:t>
            </a:r>
            <a:r>
              <a:rPr lang="en-US" dirty="0" err="1" smtClean="0"/>
              <a:t>tensorflow</a:t>
            </a:r>
            <a:r>
              <a:rPr lang="en-US" dirty="0" smtClean="0"/>
              <a:t> 1.0</a:t>
            </a:r>
          </a:p>
          <a:p>
            <a:r>
              <a:rPr lang="en-US" dirty="0" err="1" smtClean="0"/>
              <a:t>Mxnet</a:t>
            </a:r>
            <a:r>
              <a:rPr lang="en-US" dirty="0" smtClean="0"/>
              <a:t> </a:t>
            </a:r>
            <a:endParaRPr lang="en-US" dirty="0"/>
          </a:p>
        </p:txBody>
      </p:sp>
    </p:spTree>
    <p:extLst>
      <p:ext uri="{BB962C8B-B14F-4D97-AF65-F5344CB8AC3E}">
        <p14:creationId xmlns:p14="http://schemas.microsoft.com/office/powerpoint/2010/main" val="324397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Deep neural networks</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9" y="1656797"/>
            <a:ext cx="5688632" cy="5228587"/>
          </a:xfrm>
          <a:prstGeom prst="rect">
            <a:avLst/>
          </a:prstGeom>
        </p:spPr>
      </p:pic>
      <p:sp>
        <p:nvSpPr>
          <p:cNvPr id="5" name="矩形 4"/>
          <p:cNvSpPr/>
          <p:nvPr/>
        </p:nvSpPr>
        <p:spPr>
          <a:xfrm>
            <a:off x="6018921" y="1687371"/>
            <a:ext cx="3096344" cy="1477328"/>
          </a:xfrm>
          <a:prstGeom prst="rect">
            <a:avLst/>
          </a:prstGeom>
        </p:spPr>
        <p:txBody>
          <a:bodyPr wrap="square">
            <a:spAutoFit/>
          </a:bodyPr>
          <a:lstStyle/>
          <a:p>
            <a:r>
              <a:rPr lang="en-US" dirty="0"/>
              <a:t>Based on the types of layers used in </a:t>
            </a:r>
            <a:r>
              <a:rPr lang="en-US" dirty="0" smtClean="0"/>
              <a:t>DNNs and </a:t>
            </a:r>
            <a:r>
              <a:rPr lang="en-US" dirty="0"/>
              <a:t>the corresponding learning method, DNNs can be </a:t>
            </a:r>
            <a:r>
              <a:rPr lang="en-US" dirty="0" smtClean="0"/>
              <a:t>classified as </a:t>
            </a:r>
            <a:r>
              <a:rPr lang="en-US" dirty="0"/>
              <a:t>MLP, SAE or DBN.</a:t>
            </a:r>
          </a:p>
        </p:txBody>
      </p:sp>
    </p:spTree>
    <p:extLst>
      <p:ext uri="{BB962C8B-B14F-4D97-AF65-F5344CB8AC3E}">
        <p14:creationId xmlns:p14="http://schemas.microsoft.com/office/powerpoint/2010/main" val="308505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Deep neural networks</a:t>
            </a:r>
            <a:endParaRPr lang="en-US" dirty="0"/>
          </a:p>
        </p:txBody>
      </p:sp>
      <p:sp>
        <p:nvSpPr>
          <p:cNvPr id="3" name="内容占位符 2"/>
          <p:cNvSpPr>
            <a:spLocks noGrp="1"/>
          </p:cNvSpPr>
          <p:nvPr>
            <p:ph idx="1"/>
          </p:nvPr>
        </p:nvSpPr>
        <p:spPr>
          <a:xfrm>
            <a:off x="457200" y="1600200"/>
            <a:ext cx="8229600" cy="4781128"/>
          </a:xfrm>
        </p:spPr>
        <p:txBody>
          <a:bodyPr>
            <a:noAutofit/>
          </a:bodyPr>
          <a:lstStyle/>
          <a:p>
            <a:r>
              <a:rPr lang="en-US" sz="2400" dirty="0"/>
              <a:t>We believe that DNNs, as </a:t>
            </a:r>
            <a:r>
              <a:rPr lang="en-US" sz="2400" dirty="0" smtClean="0"/>
              <a:t>hierarchical representation </a:t>
            </a:r>
            <a:r>
              <a:rPr lang="en-US" sz="2400" dirty="0"/>
              <a:t>learning methods, can discover previously unknown highly abstract patterns and correlations to provide insight to better understand the nature of the data</a:t>
            </a:r>
            <a:r>
              <a:rPr lang="en-US" sz="2400" dirty="0" smtClean="0"/>
              <a:t>. However</a:t>
            </a:r>
            <a:r>
              <a:rPr lang="en-US" sz="2400" dirty="0"/>
              <a:t>, </a:t>
            </a:r>
            <a:r>
              <a:rPr lang="en-US" sz="2400" dirty="0" smtClean="0"/>
              <a:t>it has </a:t>
            </a:r>
            <a:r>
              <a:rPr lang="en-US" sz="2400" dirty="0"/>
              <a:t>occurred to us that </a:t>
            </a:r>
            <a:r>
              <a:rPr lang="en-US" sz="2400" u="sng" dirty="0"/>
              <a:t>the capabilities of DNNs have not </a:t>
            </a:r>
            <a:r>
              <a:rPr lang="en-US" sz="2400" u="sng" dirty="0" smtClean="0"/>
              <a:t>yet fully </a:t>
            </a:r>
            <a:r>
              <a:rPr lang="en-US" sz="2400" u="sng" dirty="0"/>
              <a:t>been exploited</a:t>
            </a:r>
            <a:r>
              <a:rPr lang="en-US" sz="2400" dirty="0"/>
              <a:t>. </a:t>
            </a:r>
            <a:r>
              <a:rPr lang="en-US" sz="2400" b="1" dirty="0"/>
              <a:t>Although the key characteristic of DNNs </a:t>
            </a:r>
            <a:r>
              <a:rPr lang="en-US" sz="2400" b="1" dirty="0" smtClean="0"/>
              <a:t>is that </a:t>
            </a:r>
            <a:r>
              <a:rPr lang="en-US" sz="2400" b="1" dirty="0"/>
              <a:t>hierarchical features are learned solely from data, </a:t>
            </a:r>
            <a:r>
              <a:rPr lang="en-US" sz="2400" b="1" dirty="0" smtClean="0"/>
              <a:t>human designed </a:t>
            </a:r>
            <a:r>
              <a:rPr lang="en-US" sz="2400" b="1" dirty="0"/>
              <a:t>features have often been given as inputs instead </a:t>
            </a:r>
            <a:r>
              <a:rPr lang="en-US" sz="2400" b="1" dirty="0" smtClean="0"/>
              <a:t>of raw </a:t>
            </a:r>
            <a:r>
              <a:rPr lang="en-US" sz="2400" b="1" dirty="0"/>
              <a:t>data forms</a:t>
            </a:r>
            <a:r>
              <a:rPr lang="en-US" sz="2400" b="1" dirty="0" smtClean="0"/>
              <a:t>.</a:t>
            </a:r>
          </a:p>
          <a:p>
            <a:r>
              <a:rPr lang="en-US" sz="2400" dirty="0"/>
              <a:t>We expect that the future progress of DNNs </a:t>
            </a:r>
            <a:r>
              <a:rPr lang="en-US" sz="2400" dirty="0" smtClean="0"/>
              <a:t>in bioinformatics </a:t>
            </a:r>
            <a:r>
              <a:rPr lang="en-US" sz="2400" dirty="0"/>
              <a:t>will come from investigations into proper </a:t>
            </a:r>
            <a:r>
              <a:rPr lang="en-US" sz="2400" dirty="0" smtClean="0"/>
              <a:t>ways to </a:t>
            </a:r>
            <a:r>
              <a:rPr lang="en-US" sz="2400" dirty="0"/>
              <a:t>encode raw data and learn suitable features from </a:t>
            </a:r>
            <a:r>
              <a:rPr lang="en-US" sz="2400" dirty="0" smtClean="0"/>
              <a:t>them.</a:t>
            </a:r>
            <a:endParaRPr lang="en-US" sz="2400" dirty="0"/>
          </a:p>
        </p:txBody>
      </p:sp>
    </p:spTree>
    <p:extLst>
      <p:ext uri="{BB962C8B-B14F-4D97-AF65-F5344CB8AC3E}">
        <p14:creationId xmlns:p14="http://schemas.microsoft.com/office/powerpoint/2010/main" val="426977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Convolutional neural networks</a:t>
            </a:r>
          </a:p>
        </p:txBody>
      </p:sp>
      <p:sp>
        <p:nvSpPr>
          <p:cNvPr id="3" name="内容占位符 2"/>
          <p:cNvSpPr>
            <a:spLocks noGrp="1"/>
          </p:cNvSpPr>
          <p:nvPr>
            <p:ph idx="1"/>
          </p:nvPr>
        </p:nvSpPr>
        <p:spPr/>
        <p:txBody>
          <a:bodyPr>
            <a:normAutofit/>
          </a:bodyPr>
          <a:lstStyle/>
          <a:p>
            <a:pPr algn="just"/>
            <a:r>
              <a:rPr lang="en-US" sz="2400" dirty="0"/>
              <a:t>CNNs are designed to process multiple data types, </a:t>
            </a:r>
            <a:r>
              <a:rPr lang="en-US" sz="2400" dirty="0" smtClean="0"/>
              <a:t>especially two-dimensional images.</a:t>
            </a:r>
          </a:p>
          <a:p>
            <a:pPr algn="just"/>
            <a:r>
              <a:rPr lang="en-US" sz="2400" dirty="0"/>
              <a:t>Currently, CNNs are one of the most successful deep learning architectures owing to their outstanding capacity to </a:t>
            </a:r>
            <a:r>
              <a:rPr lang="en-US" sz="2400" dirty="0" smtClean="0"/>
              <a:t>analyze spatial </a:t>
            </a:r>
            <a:r>
              <a:rPr lang="en-US" sz="2400" dirty="0"/>
              <a:t>information. </a:t>
            </a:r>
            <a:endParaRPr lang="en-US" sz="2400" dirty="0" smtClean="0"/>
          </a:p>
          <a:p>
            <a:pPr algn="just"/>
            <a:r>
              <a:rPr lang="en-US" sz="2400" dirty="0"/>
              <a:t>we believe the primary research achievements in bioinformatics will come from the biomedical </a:t>
            </a:r>
            <a:r>
              <a:rPr lang="en-US" sz="2400" dirty="0" smtClean="0"/>
              <a:t>imaging domain. CNNs </a:t>
            </a:r>
            <a:r>
              <a:rPr lang="en-US" sz="2400" dirty="0"/>
              <a:t>also have great potential in omics and biomedical signal processing.</a:t>
            </a:r>
            <a:endParaRPr lang="en-US" sz="2400" dirty="0"/>
          </a:p>
        </p:txBody>
      </p:sp>
    </p:spTree>
    <p:extLst>
      <p:ext uri="{BB962C8B-B14F-4D97-AF65-F5344CB8AC3E}">
        <p14:creationId xmlns:p14="http://schemas.microsoft.com/office/powerpoint/2010/main" val="591342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Recurrent neural networks</a:t>
            </a:r>
          </a:p>
        </p:txBody>
      </p:sp>
      <p:sp>
        <p:nvSpPr>
          <p:cNvPr id="3" name="内容占位符 2"/>
          <p:cNvSpPr>
            <a:spLocks noGrp="1"/>
          </p:cNvSpPr>
          <p:nvPr>
            <p:ph idx="1"/>
          </p:nvPr>
        </p:nvSpPr>
        <p:spPr/>
        <p:txBody>
          <a:bodyPr>
            <a:noAutofit/>
          </a:bodyPr>
          <a:lstStyle/>
          <a:p>
            <a:r>
              <a:rPr lang="en-US" sz="2200" dirty="0"/>
              <a:t>RNNs, which are designed to utilize sequential information</a:t>
            </a:r>
            <a:r>
              <a:rPr lang="en-US" sz="2200" dirty="0" smtClean="0"/>
              <a:t>, have </a:t>
            </a:r>
            <a:r>
              <a:rPr lang="en-US" sz="2200" dirty="0"/>
              <a:t>a basic structure with a cyclic </a:t>
            </a:r>
            <a:r>
              <a:rPr lang="en-US" sz="2200" dirty="0" smtClean="0"/>
              <a:t>connection</a:t>
            </a:r>
            <a:r>
              <a:rPr lang="zh-CN" altLang="en-US" sz="2200" dirty="0" smtClean="0"/>
              <a:t>。</a:t>
            </a:r>
            <a:endParaRPr lang="en-US" altLang="zh-CN" sz="2200" dirty="0" smtClean="0"/>
          </a:p>
          <a:p>
            <a:r>
              <a:rPr lang="en-US" sz="2200" dirty="0"/>
              <a:t>Since there are many cases where both past and </a:t>
            </a:r>
            <a:r>
              <a:rPr lang="en-US" sz="2200" dirty="0" smtClean="0"/>
              <a:t>future inputs </a:t>
            </a:r>
            <a:r>
              <a:rPr lang="en-US" sz="2200" dirty="0"/>
              <a:t>affect output for the current input (e.g. in speech recognition), bidirectional recurrent neural networks (BRNNs) </a:t>
            </a:r>
            <a:r>
              <a:rPr lang="en-US" sz="2200" dirty="0" smtClean="0"/>
              <a:t>have also </a:t>
            </a:r>
            <a:r>
              <a:rPr lang="en-US" sz="2200" dirty="0"/>
              <a:t>been designed and used </a:t>
            </a:r>
            <a:r>
              <a:rPr lang="en-US" sz="2200" dirty="0" smtClean="0"/>
              <a:t>widely.</a:t>
            </a:r>
          </a:p>
          <a:p>
            <a:r>
              <a:rPr lang="en-US" sz="2200" dirty="0" smtClean="0"/>
              <a:t>LSTM</a:t>
            </a:r>
          </a:p>
          <a:p>
            <a:r>
              <a:rPr lang="en-US" sz="2200" dirty="0"/>
              <a:t>D</a:t>
            </a:r>
            <a:r>
              <a:rPr lang="en-US" sz="2200" dirty="0" smtClean="0"/>
              <a:t>BLSTM</a:t>
            </a:r>
          </a:p>
          <a:p>
            <a:r>
              <a:rPr lang="en-US" sz="2200" dirty="0"/>
              <a:t>Since omics data and biomedical </a:t>
            </a:r>
            <a:r>
              <a:rPr lang="en-US" sz="2200" dirty="0" smtClean="0"/>
              <a:t>signals are </a:t>
            </a:r>
            <a:r>
              <a:rPr lang="en-US" sz="2200" dirty="0"/>
              <a:t>typically sequential and often considered languages of nature, the capabilities of RNNs for mapping a variable-length input sequence to another sequence or fixed-size prediction </a:t>
            </a:r>
            <a:r>
              <a:rPr lang="en-US" sz="2200" dirty="0" smtClean="0"/>
              <a:t>are promising </a:t>
            </a:r>
            <a:r>
              <a:rPr lang="en-US" sz="2200" dirty="0"/>
              <a:t>for bioinformatics research</a:t>
            </a:r>
            <a:r>
              <a:rPr lang="en-US" sz="2200" dirty="0" smtClean="0"/>
              <a:t>.</a:t>
            </a:r>
          </a:p>
          <a:p>
            <a:endParaRPr lang="en-US" sz="2200" dirty="0"/>
          </a:p>
        </p:txBody>
      </p:sp>
    </p:spTree>
    <p:extLst>
      <p:ext uri="{BB962C8B-B14F-4D97-AF65-F5344CB8AC3E}">
        <p14:creationId xmlns:p14="http://schemas.microsoft.com/office/powerpoint/2010/main" val="205247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42" y="1124744"/>
            <a:ext cx="7897327" cy="38676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971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Emergent architectures</a:t>
            </a:r>
          </a:p>
        </p:txBody>
      </p:sp>
      <p:sp>
        <p:nvSpPr>
          <p:cNvPr id="3" name="内容占位符 2"/>
          <p:cNvSpPr>
            <a:spLocks noGrp="1"/>
          </p:cNvSpPr>
          <p:nvPr>
            <p:ph idx="1"/>
          </p:nvPr>
        </p:nvSpPr>
        <p:spPr/>
        <p:txBody>
          <a:bodyPr>
            <a:normAutofit/>
          </a:bodyPr>
          <a:lstStyle/>
          <a:p>
            <a:r>
              <a:rPr lang="en-US" sz="2800" dirty="0"/>
              <a:t>DST-NNs, MD-RNNs and CAEs</a:t>
            </a:r>
          </a:p>
        </p:txBody>
      </p:sp>
    </p:spTree>
    <p:extLst>
      <p:ext uri="{BB962C8B-B14F-4D97-AF65-F5344CB8AC3E}">
        <p14:creationId xmlns:p14="http://schemas.microsoft.com/office/powerpoint/2010/main" val="103062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Omics</a:t>
            </a:r>
          </a:p>
        </p:txBody>
      </p:sp>
      <p:sp>
        <p:nvSpPr>
          <p:cNvPr id="3" name="内容占位符 2"/>
          <p:cNvSpPr>
            <a:spLocks noGrp="1"/>
          </p:cNvSpPr>
          <p:nvPr>
            <p:ph idx="1"/>
          </p:nvPr>
        </p:nvSpPr>
        <p:spPr/>
        <p:txBody>
          <a:bodyPr>
            <a:normAutofit/>
          </a:bodyPr>
          <a:lstStyle/>
          <a:p>
            <a:r>
              <a:rPr lang="en-US" sz="2400" dirty="0"/>
              <a:t>In omics research, genetic information such as genome, transcriptome and proteome data is used to approach problems in bioinformatics. Some of the most common input data in omics are </a:t>
            </a:r>
            <a:r>
              <a:rPr lang="en-US" sz="2400" dirty="0" smtClean="0"/>
              <a:t>raw biological </a:t>
            </a:r>
            <a:r>
              <a:rPr lang="en-US" sz="2400" dirty="0"/>
              <a:t>sequences (i.e. DNA, RNA, amino acid sequences) </a:t>
            </a:r>
            <a:r>
              <a:rPr lang="en-US" sz="2400" dirty="0" smtClean="0"/>
              <a:t>which have </a:t>
            </a:r>
            <a:r>
              <a:rPr lang="en-US" sz="2400" dirty="0"/>
              <a:t>become relatively affordable and easy to obtain with </a:t>
            </a:r>
            <a:r>
              <a:rPr lang="en-US" sz="2400" dirty="0" smtClean="0"/>
              <a:t>next generation </a:t>
            </a:r>
            <a:r>
              <a:rPr lang="en-US" sz="2400" dirty="0"/>
              <a:t>sequencing technology.</a:t>
            </a:r>
          </a:p>
        </p:txBody>
      </p:sp>
    </p:spTree>
    <p:extLst>
      <p:ext uri="{BB962C8B-B14F-4D97-AF65-F5344CB8AC3E}">
        <p14:creationId xmlns:p14="http://schemas.microsoft.com/office/powerpoint/2010/main" val="2886755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6" y="116632"/>
            <a:ext cx="4824534" cy="373938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662" y="3968828"/>
            <a:ext cx="4802538" cy="2888855"/>
          </a:xfrm>
          <a:prstGeom prst="rect">
            <a:avLst/>
          </a:prstGeom>
        </p:spPr>
      </p:pic>
    </p:spTree>
    <p:extLst>
      <p:ext uri="{BB962C8B-B14F-4D97-AF65-F5344CB8AC3E}">
        <p14:creationId xmlns:p14="http://schemas.microsoft.com/office/powerpoint/2010/main" val="1508051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5935"/>
            <a:ext cx="7632848" cy="6486130"/>
          </a:xfrm>
          <a:prstGeom prst="rect">
            <a:avLst/>
          </a:prstGeom>
        </p:spPr>
      </p:pic>
    </p:spTree>
    <p:extLst>
      <p:ext uri="{BB962C8B-B14F-4D97-AF65-F5344CB8AC3E}">
        <p14:creationId xmlns:p14="http://schemas.microsoft.com/office/powerpoint/2010/main" val="1676880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61693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Discussion</a:t>
            </a:r>
            <a:endParaRPr lang="en-US" dirty="0"/>
          </a:p>
        </p:txBody>
      </p:sp>
      <p:sp>
        <p:nvSpPr>
          <p:cNvPr id="3" name="内容占位符 2"/>
          <p:cNvSpPr>
            <a:spLocks noGrp="1"/>
          </p:cNvSpPr>
          <p:nvPr>
            <p:ph idx="1"/>
          </p:nvPr>
        </p:nvSpPr>
        <p:spPr>
          <a:xfrm>
            <a:off x="457200" y="1600200"/>
            <a:ext cx="8229600" cy="4925144"/>
          </a:xfrm>
        </p:spPr>
        <p:txBody>
          <a:bodyPr>
            <a:noAutofit/>
          </a:bodyPr>
          <a:lstStyle/>
          <a:p>
            <a:r>
              <a:rPr lang="en-US" sz="2000" b="1" dirty="0"/>
              <a:t>Limited and imbalanced </a:t>
            </a:r>
            <a:r>
              <a:rPr lang="en-US" sz="2000" b="1" dirty="0" smtClean="0"/>
              <a:t>data</a:t>
            </a:r>
          </a:p>
          <a:p>
            <a:pPr lvl="1"/>
            <a:r>
              <a:rPr lang="en-US" sz="1600" dirty="0" smtClean="0"/>
              <a:t>Solutions </a:t>
            </a:r>
            <a:r>
              <a:rPr lang="en-US" sz="1600" dirty="0"/>
              <a:t>to limited and imbalanced data can be divided </a:t>
            </a:r>
            <a:r>
              <a:rPr lang="en-US" sz="1600" dirty="0" smtClean="0"/>
              <a:t>into three </a:t>
            </a:r>
            <a:r>
              <a:rPr lang="en-US" sz="1600" dirty="0"/>
              <a:t>major </a:t>
            </a:r>
            <a:r>
              <a:rPr lang="en-US" sz="1600" dirty="0" smtClean="0"/>
              <a:t>groups: </a:t>
            </a:r>
            <a:r>
              <a:rPr lang="en-US" sz="1600" dirty="0"/>
              <a:t>data preprocessing, </a:t>
            </a:r>
            <a:r>
              <a:rPr lang="en-US" sz="1600" dirty="0" smtClean="0"/>
              <a:t>cost-sensitive learning </a:t>
            </a:r>
            <a:r>
              <a:rPr lang="en-US" sz="1600" dirty="0"/>
              <a:t>and algorithmic modification</a:t>
            </a:r>
            <a:r>
              <a:rPr lang="en-US" sz="1600" dirty="0" smtClean="0"/>
              <a:t>.</a:t>
            </a:r>
          </a:p>
          <a:p>
            <a:r>
              <a:rPr lang="en-US" sz="2000" b="1" dirty="0"/>
              <a:t>Changing the black-box into the </a:t>
            </a:r>
            <a:r>
              <a:rPr lang="en-US" sz="2000" b="1" dirty="0" smtClean="0"/>
              <a:t>white-box</a:t>
            </a:r>
          </a:p>
          <a:p>
            <a:r>
              <a:rPr lang="en-US" sz="2000" b="1" dirty="0"/>
              <a:t>Selection of an appropriate deep learning architecture</a:t>
            </a:r>
            <a:br>
              <a:rPr lang="en-US" sz="2000" b="1" dirty="0"/>
            </a:br>
            <a:r>
              <a:rPr lang="en-US" sz="2000" b="1" dirty="0"/>
              <a:t>and </a:t>
            </a:r>
            <a:r>
              <a:rPr lang="en-US" sz="2000" b="1" dirty="0" smtClean="0"/>
              <a:t>hyperparameters</a:t>
            </a:r>
          </a:p>
          <a:p>
            <a:r>
              <a:rPr lang="en-US" sz="2000" b="1" dirty="0"/>
              <a:t>Multimodal deep </a:t>
            </a:r>
            <a:r>
              <a:rPr lang="en-US" sz="2000" b="1" dirty="0" smtClean="0"/>
              <a:t>learning</a:t>
            </a:r>
          </a:p>
          <a:p>
            <a:pPr lvl="1"/>
            <a:r>
              <a:rPr lang="en-US" sz="1600" dirty="0"/>
              <a:t>Multimodal deep learning [200], which exploits </a:t>
            </a:r>
            <a:r>
              <a:rPr lang="en-US" sz="1600" dirty="0" smtClean="0"/>
              <a:t>information from </a:t>
            </a:r>
            <a:r>
              <a:rPr lang="en-US" sz="1600" dirty="0"/>
              <a:t>multiple input sources, is a promising avenue for the future of deep learning research</a:t>
            </a:r>
            <a:r>
              <a:rPr lang="en-US" sz="1600" dirty="0" smtClean="0"/>
              <a:t>.</a:t>
            </a:r>
          </a:p>
          <a:p>
            <a:r>
              <a:rPr lang="en-US" sz="2000" b="1" dirty="0"/>
              <a:t>Accelerating deep learning</a:t>
            </a:r>
          </a:p>
          <a:p>
            <a:pPr lvl="1"/>
            <a:r>
              <a:rPr lang="en-US" sz="1600" dirty="0"/>
              <a:t>Approaches to accelerating deep learning can be divided into three groups: advanced optimization algorithms, parallel and distributed computing and specialized hardware. To this end, some widely employed algorithms include </a:t>
            </a:r>
            <a:r>
              <a:rPr lang="en-US" sz="1600" dirty="0" err="1"/>
              <a:t>Adagrad</a:t>
            </a:r>
            <a:r>
              <a:rPr lang="en-US" sz="1600" dirty="0"/>
              <a:t>, Adam, batch normalization and Hessian-free optimization.</a:t>
            </a:r>
          </a:p>
          <a:p>
            <a:pPr marL="457200" lvl="1" indent="0">
              <a:buNone/>
            </a:pPr>
            <a:endParaRPr lang="en-US" sz="1600" dirty="0"/>
          </a:p>
          <a:p>
            <a:endParaRPr lang="en-US" sz="2000" b="1" dirty="0"/>
          </a:p>
          <a:p>
            <a:endParaRPr lang="en-US" sz="2000" dirty="0"/>
          </a:p>
        </p:txBody>
      </p:sp>
    </p:spTree>
    <p:extLst>
      <p:ext uri="{BB962C8B-B14F-4D97-AF65-F5344CB8AC3E}">
        <p14:creationId xmlns:p14="http://schemas.microsoft.com/office/powerpoint/2010/main" val="1376644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p>
        </p:txBody>
      </p:sp>
      <p:sp>
        <p:nvSpPr>
          <p:cNvPr id="3" name="内容占位符 2"/>
          <p:cNvSpPr>
            <a:spLocks noGrp="1"/>
          </p:cNvSpPr>
          <p:nvPr>
            <p:ph idx="1"/>
          </p:nvPr>
        </p:nvSpPr>
        <p:spPr/>
        <p:txBody>
          <a:bodyPr>
            <a:normAutofit/>
          </a:bodyPr>
          <a:lstStyle/>
          <a:p>
            <a:r>
              <a:rPr lang="en-US" sz="2200" b="1" dirty="0" smtClean="0"/>
              <a:t>Future </a:t>
            </a:r>
            <a:r>
              <a:rPr lang="en-US" sz="2200" b="1" dirty="0"/>
              <a:t>trends of deep </a:t>
            </a:r>
            <a:r>
              <a:rPr lang="en-US" sz="2200" b="1" dirty="0" smtClean="0"/>
              <a:t>learning</a:t>
            </a:r>
          </a:p>
          <a:p>
            <a:pPr lvl="1"/>
            <a:r>
              <a:rPr lang="en-US" sz="2000" dirty="0"/>
              <a:t>Incorporation of traditional deep learning architectures is a promising future trend.</a:t>
            </a:r>
          </a:p>
          <a:p>
            <a:pPr lvl="1"/>
            <a:r>
              <a:rPr lang="en-US" sz="2000" dirty="0"/>
              <a:t>A few studies toward augmenting the structures of RNNs have been conducted as well. Neural Turing machines and memory networks have adopted addressable external memory in RNNs and shown great results for tasks requiring intricate inferences. </a:t>
            </a:r>
          </a:p>
          <a:p>
            <a:pPr lvl="1"/>
            <a:r>
              <a:rPr lang="en-US" sz="2000" dirty="0"/>
              <a:t>Recently, adversarial examples, which degrade performance with small human imperceptible perturbations, have received increased attention from the machine learning community. Such as adversarial generative networks and manifold regularized networks.</a:t>
            </a:r>
          </a:p>
          <a:p>
            <a:pPr lvl="1"/>
            <a:r>
              <a:rPr lang="en-US" sz="2000" dirty="0"/>
              <a:t>In terms of learning methodology, semi-supervised learning and reinforcement learning are also receiving attention</a:t>
            </a:r>
            <a:r>
              <a:rPr lang="en-US" sz="2000" dirty="0" smtClean="0"/>
              <a:t>.</a:t>
            </a:r>
            <a:endParaRPr lang="en-US" sz="2000" dirty="0"/>
          </a:p>
        </p:txBody>
      </p:sp>
    </p:spTree>
    <p:extLst>
      <p:ext uri="{BB962C8B-B14F-4D97-AF65-F5344CB8AC3E}">
        <p14:creationId xmlns:p14="http://schemas.microsoft.com/office/powerpoint/2010/main" val="399768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p>
        </p:txBody>
      </p:sp>
      <p:sp>
        <p:nvSpPr>
          <p:cNvPr id="3" name="内容占位符 2"/>
          <p:cNvSpPr>
            <a:spLocks noGrp="1"/>
          </p:cNvSpPr>
          <p:nvPr>
            <p:ph idx="1"/>
          </p:nvPr>
        </p:nvSpPr>
        <p:spPr/>
        <p:txBody>
          <a:bodyPr>
            <a:normAutofit/>
          </a:bodyPr>
          <a:lstStyle/>
          <a:p>
            <a:r>
              <a:rPr lang="en-US" sz="2800" dirty="0"/>
              <a:t>We believe that this review will provide valuable insight </a:t>
            </a:r>
            <a:r>
              <a:rPr lang="en-US" sz="2800" dirty="0" smtClean="0"/>
              <a:t>and serve </a:t>
            </a:r>
            <a:r>
              <a:rPr lang="en-US" sz="2800" dirty="0"/>
              <a:t>as a starting point for application of deep learning to advance bioinformatics in future </a:t>
            </a:r>
            <a:r>
              <a:rPr lang="en-US" sz="2800" dirty="0" smtClean="0"/>
              <a:t>research.</a:t>
            </a:r>
            <a:endParaRPr lang="en-US" sz="2800" dirty="0"/>
          </a:p>
        </p:txBody>
      </p:sp>
    </p:spTree>
    <p:extLst>
      <p:ext uri="{BB962C8B-B14F-4D97-AF65-F5344CB8AC3E}">
        <p14:creationId xmlns:p14="http://schemas.microsoft.com/office/powerpoint/2010/main" val="22666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912768" cy="3978102"/>
          </a:xfrm>
          <a:prstGeom prst="rect">
            <a:avLst/>
          </a:prstGeom>
        </p:spPr>
      </p:pic>
      <p:sp>
        <p:nvSpPr>
          <p:cNvPr id="3" name="内容占位符 2"/>
          <p:cNvSpPr>
            <a:spLocks noGrp="1"/>
          </p:cNvSpPr>
          <p:nvPr>
            <p:ph idx="1"/>
          </p:nvPr>
        </p:nvSpPr>
        <p:spPr>
          <a:xfrm>
            <a:off x="457200" y="1484784"/>
            <a:ext cx="8229600" cy="3877891"/>
          </a:xfrm>
        </p:spPr>
        <p:txBody>
          <a:bodyPr>
            <a:normAutofit/>
          </a:bodyPr>
          <a:lstStyle/>
          <a:p>
            <a:r>
              <a:rPr lang="en-US" sz="2400" dirty="0" smtClean="0"/>
              <a:t>Academic interest </a:t>
            </a:r>
            <a:r>
              <a:rPr lang="en-US" altLang="zh-CN" sz="2400" dirty="0" smtClean="0"/>
              <a:t>of</a:t>
            </a:r>
            <a:r>
              <a:rPr lang="en-US" sz="2400" dirty="0" smtClean="0"/>
              <a:t> </a:t>
            </a:r>
            <a:r>
              <a:rPr lang="en-US" sz="2400" dirty="0"/>
              <a:t>Deep learning </a:t>
            </a:r>
            <a:r>
              <a:rPr lang="en-US" sz="2400" dirty="0" smtClean="0"/>
              <a:t>has </a:t>
            </a:r>
            <a:r>
              <a:rPr lang="en-US" sz="2400" dirty="0" smtClean="0"/>
              <a:t>increased </a:t>
            </a:r>
            <a:r>
              <a:rPr lang="en-US" sz="2400" dirty="0"/>
              <a:t>rapidly since the early </a:t>
            </a:r>
            <a:r>
              <a:rPr lang="en-US" sz="2400" dirty="0" smtClean="0"/>
              <a:t>2000s.</a:t>
            </a:r>
            <a:endParaRPr lang="en-US" sz="2400" dirty="0"/>
          </a:p>
        </p:txBody>
      </p:sp>
      <p:sp>
        <p:nvSpPr>
          <p:cNvPr id="5" name="矩形 4"/>
          <p:cNvSpPr/>
          <p:nvPr/>
        </p:nvSpPr>
        <p:spPr>
          <a:xfrm>
            <a:off x="1187624" y="6106070"/>
            <a:ext cx="7200800" cy="523220"/>
          </a:xfrm>
          <a:prstGeom prst="rect">
            <a:avLst/>
          </a:prstGeom>
        </p:spPr>
        <p:txBody>
          <a:bodyPr wrap="square">
            <a:spAutoFit/>
          </a:bodyPr>
          <a:lstStyle/>
          <a:p>
            <a:r>
              <a:rPr lang="en-US" sz="1400" dirty="0"/>
              <a:t>The number of articles is based on the search results </a:t>
            </a:r>
            <a:r>
              <a:rPr lang="en-US" sz="1400" dirty="0" smtClean="0"/>
              <a:t>on http</a:t>
            </a:r>
            <a:r>
              <a:rPr lang="en-US" sz="1400" dirty="0"/>
              <a:t>://www.scopus.com with </a:t>
            </a:r>
            <a:r>
              <a:rPr lang="en-US" sz="1400" dirty="0" smtClean="0"/>
              <a:t>the two </a:t>
            </a:r>
            <a:r>
              <a:rPr lang="en-US" sz="1400" dirty="0"/>
              <a:t>queries: ‘Deep learning,’ ‘Deep learning’ AND ‘bio</a:t>
            </a:r>
            <a:r>
              <a:rPr lang="en-US" sz="1400" dirty="0" smtClean="0"/>
              <a:t>*’.</a:t>
            </a:r>
            <a:endParaRPr lang="en-US" sz="1400" dirty="0"/>
          </a:p>
        </p:txBody>
      </p:sp>
      <p:sp>
        <p:nvSpPr>
          <p:cNvPr id="6" name="标题 1"/>
          <p:cNvSpPr>
            <a:spLocks noGrp="1"/>
          </p:cNvSpPr>
          <p:nvPr>
            <p:ph type="title"/>
          </p:nvPr>
        </p:nvSpPr>
        <p:spPr>
          <a:xfrm>
            <a:off x="457200" y="269776"/>
            <a:ext cx="8229600" cy="1143000"/>
          </a:xfrm>
        </p:spPr>
        <p:txBody>
          <a:bodyPr/>
          <a:lstStyle/>
          <a:p>
            <a:r>
              <a:rPr lang="en-US" dirty="0" smtClean="0"/>
              <a:t>Introduction </a:t>
            </a:r>
            <a:endParaRPr lang="en-US" dirty="0"/>
          </a:p>
        </p:txBody>
      </p:sp>
    </p:spTree>
    <p:extLst>
      <p:ext uri="{BB962C8B-B14F-4D97-AF65-F5344CB8AC3E}">
        <p14:creationId xmlns:p14="http://schemas.microsoft.com/office/powerpoint/2010/main" val="142189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normAutofit/>
          </a:bodyPr>
          <a:lstStyle/>
          <a:p>
            <a:r>
              <a:rPr lang="en-US" sz="2400" dirty="0"/>
              <a:t>One of the most important </a:t>
            </a:r>
            <a:r>
              <a:rPr lang="en-US" sz="2400" dirty="0" smtClean="0"/>
              <a:t>advancements thus </a:t>
            </a:r>
            <a:r>
              <a:rPr lang="en-US" sz="2400" dirty="0"/>
              <a:t>far has been in </a:t>
            </a:r>
            <a:r>
              <a:rPr lang="en-US" sz="2400" u="sng" dirty="0"/>
              <a:t>image</a:t>
            </a:r>
            <a:r>
              <a:rPr lang="en-US" sz="2400" dirty="0"/>
              <a:t> and </a:t>
            </a:r>
            <a:r>
              <a:rPr lang="en-US" sz="2400" u="sng" dirty="0"/>
              <a:t>speech </a:t>
            </a:r>
            <a:r>
              <a:rPr lang="en-US" sz="2400" u="sng" dirty="0" smtClean="0"/>
              <a:t>recognition</a:t>
            </a:r>
            <a:r>
              <a:rPr lang="en-US" sz="2400" dirty="0" smtClean="0"/>
              <a:t>, although </a:t>
            </a:r>
            <a:r>
              <a:rPr lang="en-US" sz="2400" dirty="0"/>
              <a:t>promising results have been disseminated in </a:t>
            </a:r>
            <a:r>
              <a:rPr lang="en-US" sz="2400" u="sng" dirty="0" smtClean="0"/>
              <a:t>natural language processing</a:t>
            </a:r>
            <a:r>
              <a:rPr lang="en-US" sz="2400" dirty="0" smtClean="0"/>
              <a:t> and </a:t>
            </a:r>
            <a:r>
              <a:rPr lang="en-US" sz="2400" u="sng" dirty="0"/>
              <a:t>language </a:t>
            </a:r>
            <a:r>
              <a:rPr lang="en-US" sz="2400" u="sng" dirty="0" smtClean="0"/>
              <a:t>translation</a:t>
            </a:r>
            <a:r>
              <a:rPr lang="en-US" sz="2400" dirty="0" smtClean="0"/>
              <a:t>.</a:t>
            </a:r>
            <a:endParaRPr lang="en-US" sz="2400" dirty="0"/>
          </a:p>
        </p:txBody>
      </p:sp>
    </p:spTree>
    <p:extLst>
      <p:ext uri="{BB962C8B-B14F-4D97-AF65-F5344CB8AC3E}">
        <p14:creationId xmlns:p14="http://schemas.microsoft.com/office/powerpoint/2010/main" val="1794635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0648"/>
            <a:ext cx="8604448" cy="6425344"/>
          </a:xfrm>
          <a:prstGeom prst="rect">
            <a:avLst/>
          </a:prstGeom>
        </p:spPr>
      </p:pic>
    </p:spTree>
    <p:extLst>
      <p:ext uri="{BB962C8B-B14F-4D97-AF65-F5344CB8AC3E}">
        <p14:creationId xmlns:p14="http://schemas.microsoft.com/office/powerpoint/2010/main" val="783256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20080"/>
            <a:ext cx="8229600" cy="2332856"/>
          </a:xfrm>
        </p:spPr>
        <p:txBody>
          <a:bodyPr>
            <a:normAutofit/>
          </a:bodyPr>
          <a:lstStyle/>
          <a:p>
            <a:r>
              <a:rPr lang="en-US" sz="2400" dirty="0"/>
              <a:t>In this article, we provide </a:t>
            </a:r>
            <a:r>
              <a:rPr lang="en-US" sz="2400" dirty="0" smtClean="0"/>
              <a:t>a more </a:t>
            </a:r>
            <a:r>
              <a:rPr lang="en-US" sz="2400" dirty="0"/>
              <a:t>comprehensive review of deep learning for </a:t>
            </a:r>
            <a:r>
              <a:rPr lang="en-US" sz="2400" dirty="0" smtClean="0"/>
              <a:t>bioinformatics and </a:t>
            </a:r>
            <a:r>
              <a:rPr lang="en-US" sz="2400" dirty="0"/>
              <a:t>research examples categorized by bioinformatics </a:t>
            </a:r>
            <a:r>
              <a:rPr lang="en-US" sz="2400" dirty="0" smtClean="0"/>
              <a:t>domain </a:t>
            </a:r>
            <a:r>
              <a:rPr lang="en-US" sz="2400" dirty="0" smtClean="0"/>
              <a:t>and </a:t>
            </a:r>
            <a:r>
              <a:rPr lang="en-US" sz="2400" dirty="0"/>
              <a:t>deep learning </a:t>
            </a:r>
            <a:r>
              <a:rPr lang="en-US" sz="2400" dirty="0" smtClean="0"/>
              <a:t>architecture.</a:t>
            </a:r>
            <a:endParaRPr lang="en-US" sz="2400" dirty="0"/>
          </a:p>
        </p:txBody>
      </p:sp>
      <p:sp>
        <p:nvSpPr>
          <p:cNvPr id="4" name="标题 1"/>
          <p:cNvSpPr txBox="1">
            <a:spLocks/>
          </p:cNvSpPr>
          <p:nvPr/>
        </p:nvSpPr>
        <p:spPr>
          <a:xfrm>
            <a:off x="395536" y="1840793"/>
            <a:ext cx="7848872" cy="121014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Other reviews</a:t>
            </a:r>
            <a:endParaRPr lang="en-US" sz="40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906923"/>
            <a:ext cx="6768752" cy="3834445"/>
          </a:xfrm>
          <a:prstGeom prst="rect">
            <a:avLst/>
          </a:prstGeom>
        </p:spPr>
      </p:pic>
    </p:spTree>
    <p:extLst>
      <p:ext uri="{BB962C8B-B14F-4D97-AF65-F5344CB8AC3E}">
        <p14:creationId xmlns:p14="http://schemas.microsoft.com/office/powerpoint/2010/main" val="2621966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Contents </a:t>
            </a:r>
            <a:endParaRPr lang="en-US" dirty="0"/>
          </a:p>
        </p:txBody>
      </p:sp>
      <p:sp>
        <p:nvSpPr>
          <p:cNvPr id="3" name="内容占位符 2"/>
          <p:cNvSpPr>
            <a:spLocks noGrp="1"/>
          </p:cNvSpPr>
          <p:nvPr>
            <p:ph idx="1"/>
          </p:nvPr>
        </p:nvSpPr>
        <p:spPr>
          <a:xfrm>
            <a:off x="457200" y="1600200"/>
            <a:ext cx="8229600" cy="4709120"/>
          </a:xfrm>
        </p:spPr>
        <p:txBody>
          <a:bodyPr numCol="2">
            <a:noAutofit/>
          </a:bodyPr>
          <a:lstStyle/>
          <a:p>
            <a:pPr>
              <a:spcBef>
                <a:spcPts val="0"/>
              </a:spcBef>
            </a:pPr>
            <a:r>
              <a:rPr lang="en-US" sz="2000" dirty="0" smtClean="0"/>
              <a:t>Introduction</a:t>
            </a:r>
          </a:p>
          <a:p>
            <a:pPr>
              <a:spcBef>
                <a:spcPts val="0"/>
              </a:spcBef>
            </a:pPr>
            <a:r>
              <a:rPr lang="en-US" sz="2000" dirty="0"/>
              <a:t>Deep learning: a brief </a:t>
            </a:r>
            <a:r>
              <a:rPr lang="en-US" sz="2000" dirty="0" smtClean="0"/>
              <a:t>overview</a:t>
            </a:r>
          </a:p>
          <a:p>
            <a:pPr>
              <a:spcBef>
                <a:spcPts val="0"/>
              </a:spcBef>
            </a:pPr>
            <a:r>
              <a:rPr lang="en-US" sz="2000" dirty="0"/>
              <a:t>Key elements of deep </a:t>
            </a:r>
            <a:r>
              <a:rPr lang="en-US" sz="2000" dirty="0" smtClean="0"/>
              <a:t>learning</a:t>
            </a:r>
          </a:p>
          <a:p>
            <a:pPr>
              <a:spcBef>
                <a:spcPts val="0"/>
              </a:spcBef>
            </a:pPr>
            <a:r>
              <a:rPr lang="en-US" sz="2000" dirty="0"/>
              <a:t>Deep learning </a:t>
            </a:r>
            <a:r>
              <a:rPr lang="en-US" sz="2000" dirty="0" smtClean="0"/>
              <a:t>libraries</a:t>
            </a:r>
          </a:p>
          <a:p>
            <a:pPr>
              <a:spcBef>
                <a:spcPts val="0"/>
              </a:spcBef>
            </a:pPr>
            <a:r>
              <a:rPr lang="en-US" sz="2000" dirty="0"/>
              <a:t>Deep neural </a:t>
            </a:r>
            <a:r>
              <a:rPr lang="en-US" sz="2000" dirty="0" smtClean="0"/>
              <a:t>networks</a:t>
            </a:r>
          </a:p>
          <a:p>
            <a:pPr>
              <a:spcBef>
                <a:spcPts val="0"/>
              </a:spcBef>
            </a:pPr>
            <a:r>
              <a:rPr lang="en-US" sz="2000" dirty="0"/>
              <a:t>Convolutional neural </a:t>
            </a:r>
            <a:r>
              <a:rPr lang="en-US" sz="2000" dirty="0" smtClean="0"/>
              <a:t>networks</a:t>
            </a:r>
          </a:p>
          <a:p>
            <a:pPr>
              <a:spcBef>
                <a:spcPts val="0"/>
              </a:spcBef>
            </a:pPr>
            <a:r>
              <a:rPr lang="en-US" sz="2000" dirty="0"/>
              <a:t>Recurrent neural </a:t>
            </a:r>
            <a:r>
              <a:rPr lang="en-US" sz="2000" dirty="0" smtClean="0"/>
              <a:t>networks</a:t>
            </a:r>
          </a:p>
          <a:p>
            <a:pPr>
              <a:spcBef>
                <a:spcPts val="0"/>
              </a:spcBef>
            </a:pPr>
            <a:r>
              <a:rPr lang="en-US" sz="2000" dirty="0"/>
              <a:t>Emergent </a:t>
            </a:r>
            <a:r>
              <a:rPr lang="en-US" sz="2000" dirty="0" smtClean="0"/>
              <a:t>architectures</a:t>
            </a:r>
          </a:p>
          <a:p>
            <a:pPr>
              <a:spcBef>
                <a:spcPts val="0"/>
              </a:spcBef>
            </a:pPr>
            <a:r>
              <a:rPr lang="en-US" sz="2000" dirty="0" smtClean="0"/>
              <a:t>Omics</a:t>
            </a:r>
          </a:p>
          <a:p>
            <a:pPr lvl="1">
              <a:spcBef>
                <a:spcPts val="0"/>
              </a:spcBef>
            </a:pPr>
            <a:r>
              <a:rPr lang="en-US" sz="1800" dirty="0"/>
              <a:t>Deep neural networks</a:t>
            </a:r>
          </a:p>
          <a:p>
            <a:pPr lvl="1">
              <a:spcBef>
                <a:spcPts val="0"/>
              </a:spcBef>
            </a:pPr>
            <a:r>
              <a:rPr lang="en-US" sz="1800" dirty="0"/>
              <a:t>Convolutional neural networks</a:t>
            </a:r>
          </a:p>
          <a:p>
            <a:pPr lvl="1">
              <a:spcBef>
                <a:spcPts val="0"/>
              </a:spcBef>
            </a:pPr>
            <a:r>
              <a:rPr lang="en-US" sz="1800" dirty="0"/>
              <a:t>Recurrent neural networks</a:t>
            </a:r>
          </a:p>
          <a:p>
            <a:pPr lvl="1">
              <a:spcBef>
                <a:spcPts val="0"/>
              </a:spcBef>
            </a:pPr>
            <a:r>
              <a:rPr lang="en-US" sz="1800" dirty="0"/>
              <a:t>Emergent </a:t>
            </a:r>
            <a:r>
              <a:rPr lang="en-US" sz="1800" dirty="0" smtClean="0"/>
              <a:t>architectures</a:t>
            </a:r>
          </a:p>
          <a:p>
            <a:pPr>
              <a:spcBef>
                <a:spcPts val="0"/>
              </a:spcBef>
            </a:pPr>
            <a:r>
              <a:rPr lang="en-US" sz="2000" dirty="0"/>
              <a:t>Biomedical </a:t>
            </a:r>
            <a:r>
              <a:rPr lang="en-US" sz="2000" dirty="0" smtClean="0"/>
              <a:t>imaging</a:t>
            </a:r>
          </a:p>
          <a:p>
            <a:pPr lvl="1">
              <a:spcBef>
                <a:spcPts val="0"/>
              </a:spcBef>
            </a:pPr>
            <a:r>
              <a:rPr lang="en-US" sz="1800" dirty="0" smtClean="0"/>
              <a:t>4 categories </a:t>
            </a:r>
            <a:endParaRPr lang="en-US" sz="1800" dirty="0"/>
          </a:p>
          <a:p>
            <a:pPr>
              <a:spcBef>
                <a:spcPts val="0"/>
              </a:spcBef>
            </a:pPr>
            <a:r>
              <a:rPr lang="en-US" sz="2000" dirty="0"/>
              <a:t>Biomedical signal </a:t>
            </a:r>
            <a:r>
              <a:rPr lang="en-US" sz="2000" dirty="0" smtClean="0"/>
              <a:t>processing</a:t>
            </a:r>
          </a:p>
          <a:p>
            <a:pPr lvl="1">
              <a:spcBef>
                <a:spcPts val="0"/>
              </a:spcBef>
            </a:pPr>
            <a:r>
              <a:rPr lang="en-US" sz="1800" dirty="0"/>
              <a:t>4 categories </a:t>
            </a:r>
          </a:p>
          <a:p>
            <a:pPr>
              <a:spcBef>
                <a:spcPts val="0"/>
              </a:spcBef>
            </a:pPr>
            <a:r>
              <a:rPr lang="en-US" sz="2000" dirty="0" smtClean="0"/>
              <a:t>Discussion</a:t>
            </a:r>
          </a:p>
          <a:p>
            <a:pPr lvl="1">
              <a:spcBef>
                <a:spcPts val="0"/>
              </a:spcBef>
            </a:pPr>
            <a:r>
              <a:rPr lang="en-US" sz="1600" dirty="0"/>
              <a:t>Limited and imbalanced data</a:t>
            </a:r>
          </a:p>
          <a:p>
            <a:pPr lvl="1">
              <a:spcBef>
                <a:spcPts val="0"/>
              </a:spcBef>
            </a:pPr>
            <a:r>
              <a:rPr lang="en-US" sz="1600" dirty="0"/>
              <a:t>Changing the black-box into the white-box</a:t>
            </a:r>
          </a:p>
          <a:p>
            <a:pPr lvl="1">
              <a:spcBef>
                <a:spcPts val="0"/>
              </a:spcBef>
            </a:pPr>
            <a:r>
              <a:rPr lang="en-US" sz="1600" dirty="0"/>
              <a:t>Selection of an appropriate deep learning architecture</a:t>
            </a:r>
            <a:br>
              <a:rPr lang="en-US" sz="1600" dirty="0"/>
            </a:br>
            <a:r>
              <a:rPr lang="en-US" sz="1600" dirty="0"/>
              <a:t>and hyperparameters</a:t>
            </a:r>
          </a:p>
          <a:p>
            <a:pPr lvl="1">
              <a:spcBef>
                <a:spcPts val="0"/>
              </a:spcBef>
            </a:pPr>
            <a:r>
              <a:rPr lang="en-US" sz="1600" dirty="0"/>
              <a:t>Multimodal deep </a:t>
            </a:r>
            <a:r>
              <a:rPr lang="en-US" sz="1600" dirty="0" smtClean="0"/>
              <a:t>learning</a:t>
            </a:r>
          </a:p>
          <a:p>
            <a:pPr lvl="1">
              <a:spcBef>
                <a:spcPts val="0"/>
              </a:spcBef>
            </a:pPr>
            <a:r>
              <a:rPr lang="en-US" sz="1600" dirty="0"/>
              <a:t>Accelerating deep </a:t>
            </a:r>
            <a:r>
              <a:rPr lang="en-US" sz="1600" dirty="0" smtClean="0"/>
              <a:t>learning</a:t>
            </a:r>
          </a:p>
          <a:p>
            <a:pPr lvl="1">
              <a:spcBef>
                <a:spcPts val="0"/>
              </a:spcBef>
            </a:pPr>
            <a:r>
              <a:rPr lang="en-US" sz="1600" dirty="0"/>
              <a:t>Future trends of deep learning</a:t>
            </a:r>
            <a:endParaRPr lang="en-US" sz="1600" dirty="0" smtClean="0"/>
          </a:p>
          <a:p>
            <a:pPr>
              <a:spcBef>
                <a:spcPts val="0"/>
              </a:spcBef>
            </a:pPr>
            <a:r>
              <a:rPr lang="en-US" sz="2000" dirty="0"/>
              <a:t>Conclusion</a:t>
            </a:r>
          </a:p>
          <a:p>
            <a:pPr>
              <a:spcBef>
                <a:spcPts val="0"/>
              </a:spcBef>
            </a:pPr>
            <a:endParaRPr lang="en-US" sz="2000" dirty="0" smtClean="0"/>
          </a:p>
          <a:p>
            <a:pPr>
              <a:spcBef>
                <a:spcPts val="0"/>
              </a:spcBef>
            </a:pPr>
            <a:endParaRPr lang="en-US" sz="2000" dirty="0"/>
          </a:p>
        </p:txBody>
      </p:sp>
    </p:spTree>
    <p:extLst>
      <p:ext uri="{BB962C8B-B14F-4D97-AF65-F5344CB8AC3E}">
        <p14:creationId xmlns:p14="http://schemas.microsoft.com/office/powerpoint/2010/main" val="18508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075853"/>
          </a:xfrm>
          <a:prstGeom prst="rect">
            <a:avLst/>
          </a:prstGeom>
        </p:spPr>
      </p:pic>
      <p:sp>
        <p:nvSpPr>
          <p:cNvPr id="5" name="矩形 4"/>
          <p:cNvSpPr/>
          <p:nvPr/>
        </p:nvSpPr>
        <p:spPr>
          <a:xfrm>
            <a:off x="611560" y="5879013"/>
            <a:ext cx="8064896" cy="646331"/>
          </a:xfrm>
          <a:prstGeom prst="rect">
            <a:avLst/>
          </a:prstGeom>
        </p:spPr>
        <p:txBody>
          <a:bodyPr wrap="square">
            <a:spAutoFit/>
          </a:bodyPr>
          <a:lstStyle/>
          <a:p>
            <a:r>
              <a:rPr lang="en-US" dirty="0"/>
              <a:t>Relationships and high-level schematics of artificial intelligence, machine learning, representation learning, and deep </a:t>
            </a:r>
            <a:r>
              <a:rPr lang="en-US" dirty="0" smtClean="0"/>
              <a:t>learning.</a:t>
            </a:r>
            <a:endParaRPr lang="en-US" dirty="0"/>
          </a:p>
        </p:txBody>
      </p:sp>
      <p:sp>
        <p:nvSpPr>
          <p:cNvPr id="6" name="矩形 5"/>
          <p:cNvSpPr/>
          <p:nvPr/>
        </p:nvSpPr>
        <p:spPr>
          <a:xfrm>
            <a:off x="611560" y="6516052"/>
            <a:ext cx="8352928" cy="369332"/>
          </a:xfrm>
          <a:prstGeom prst="rect">
            <a:avLst/>
          </a:prstGeom>
        </p:spPr>
        <p:txBody>
          <a:bodyPr wrap="square">
            <a:spAutoFit/>
          </a:bodyPr>
          <a:lstStyle/>
          <a:p>
            <a:r>
              <a:rPr lang="en-US" dirty="0" err="1"/>
              <a:t>Goodfellow</a:t>
            </a:r>
            <a:r>
              <a:rPr lang="en-US" dirty="0"/>
              <a:t> I, </a:t>
            </a:r>
            <a:r>
              <a:rPr lang="en-US" dirty="0" err="1"/>
              <a:t>Bengio</a:t>
            </a:r>
            <a:r>
              <a:rPr lang="en-US" dirty="0"/>
              <a:t> Y, </a:t>
            </a:r>
            <a:r>
              <a:rPr lang="en-US" dirty="0" err="1"/>
              <a:t>Courville</a:t>
            </a:r>
            <a:r>
              <a:rPr lang="en-US" dirty="0"/>
              <a:t> A. Deep Learning</a:t>
            </a:r>
            <a:r>
              <a:rPr lang="en-US" dirty="0" smtClean="0"/>
              <a:t>. MIT </a:t>
            </a:r>
            <a:r>
              <a:rPr lang="en-US" dirty="0"/>
              <a:t>Press, 2016.</a:t>
            </a:r>
          </a:p>
        </p:txBody>
      </p:sp>
      <p:sp>
        <p:nvSpPr>
          <p:cNvPr id="7" name="标题 1"/>
          <p:cNvSpPr>
            <a:spLocks noGrp="1"/>
          </p:cNvSpPr>
          <p:nvPr>
            <p:ph type="title"/>
          </p:nvPr>
        </p:nvSpPr>
        <p:spPr>
          <a:xfrm>
            <a:off x="457200" y="-27384"/>
            <a:ext cx="8229600" cy="1143000"/>
          </a:xfrm>
        </p:spPr>
        <p:txBody>
          <a:bodyPr>
            <a:normAutofit/>
          </a:bodyPr>
          <a:lstStyle/>
          <a:p>
            <a:r>
              <a:rPr lang="en-US" sz="4000" dirty="0"/>
              <a:t>Deep learning: a brief overview</a:t>
            </a:r>
          </a:p>
        </p:txBody>
      </p:sp>
    </p:spTree>
    <p:extLst>
      <p:ext uri="{BB962C8B-B14F-4D97-AF65-F5344CB8AC3E}">
        <p14:creationId xmlns:p14="http://schemas.microsoft.com/office/powerpoint/2010/main" val="290473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1378</Words>
  <Application>Microsoft Office PowerPoint</Application>
  <PresentationFormat>全屏显示(4:3)</PresentationFormat>
  <Paragraphs>313</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Deep learning in bioinformatics</vt:lpstr>
      <vt:lpstr>PowerPoint 演示文稿</vt:lpstr>
      <vt:lpstr>Contents </vt:lpstr>
      <vt:lpstr>Introduction </vt:lpstr>
      <vt:lpstr>PowerPoint 演示文稿</vt:lpstr>
      <vt:lpstr>PowerPoint 演示文稿</vt:lpstr>
      <vt:lpstr>PowerPoint 演示文稿</vt:lpstr>
      <vt:lpstr>Contents </vt:lpstr>
      <vt:lpstr>Deep learning: a brief overview</vt:lpstr>
      <vt:lpstr>Contents </vt:lpstr>
      <vt:lpstr>Key elements of deep learning</vt:lpstr>
      <vt:lpstr>Contents </vt:lpstr>
      <vt:lpstr>Deep learning libraries</vt:lpstr>
      <vt:lpstr>Deep neural networks</vt:lpstr>
      <vt:lpstr>Deep neural networks</vt:lpstr>
      <vt:lpstr>Contents </vt:lpstr>
      <vt:lpstr>Convolutional neural networks</vt:lpstr>
      <vt:lpstr>Contents </vt:lpstr>
      <vt:lpstr>Recurrent neural networks</vt:lpstr>
      <vt:lpstr>Contents </vt:lpstr>
      <vt:lpstr>Emergent architectures</vt:lpstr>
      <vt:lpstr>Contents </vt:lpstr>
      <vt:lpstr>Omics</vt:lpstr>
      <vt:lpstr>PowerPoint 演示文稿</vt:lpstr>
      <vt:lpstr>PowerPoint 演示文稿</vt:lpstr>
      <vt:lpstr>Contents </vt:lpstr>
      <vt:lpstr>Discussion</vt:lpstr>
      <vt:lpstr>Discussion</vt:lpstr>
      <vt:lpstr>Contents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文明</dc:creator>
  <cp:lastModifiedBy>文明</cp:lastModifiedBy>
  <cp:revision>22</cp:revision>
  <dcterms:created xsi:type="dcterms:W3CDTF">2017-02-20T12:49:15Z</dcterms:created>
  <dcterms:modified xsi:type="dcterms:W3CDTF">2017-02-21T06:23:21Z</dcterms:modified>
</cp:coreProperties>
</file>