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0" r:id="rId9"/>
    <p:sldId id="264" r:id="rId10"/>
    <p:sldId id="311" r:id="rId11"/>
    <p:sldId id="266" r:id="rId12"/>
    <p:sldId id="267" r:id="rId13"/>
    <p:sldId id="312" r:id="rId14"/>
    <p:sldId id="269" r:id="rId15"/>
    <p:sldId id="313" r:id="rId16"/>
    <p:sldId id="271" r:id="rId17"/>
    <p:sldId id="272" r:id="rId18"/>
    <p:sldId id="273" r:id="rId19"/>
    <p:sldId id="274" r:id="rId20"/>
    <p:sldId id="314" r:id="rId21"/>
    <p:sldId id="276" r:id="rId22"/>
    <p:sldId id="277" r:id="rId23"/>
    <p:sldId id="278" r:id="rId24"/>
    <p:sldId id="279" r:id="rId25"/>
    <p:sldId id="315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6" r:id="rId37"/>
    <p:sldId id="292" r:id="rId38"/>
    <p:sldId id="293" r:id="rId39"/>
    <p:sldId id="294" r:id="rId40"/>
    <p:sldId id="317" r:id="rId41"/>
    <p:sldId id="296" r:id="rId42"/>
    <p:sldId id="297" r:id="rId43"/>
    <p:sldId id="298" r:id="rId44"/>
    <p:sldId id="299" r:id="rId45"/>
    <p:sldId id="300" r:id="rId46"/>
    <p:sldId id="301" r:id="rId47"/>
    <p:sldId id="308" r:id="rId48"/>
    <p:sldId id="318" r:id="rId49"/>
    <p:sldId id="319" r:id="rId50"/>
    <p:sldId id="320" r:id="rId51"/>
    <p:sldId id="306" r:id="rId52"/>
    <p:sldId id="307" r:id="rId53"/>
    <p:sldId id="321" r:id="rId5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2163F-07BA-4E4D-BDEA-F17CF03BE489}" type="datetimeFigureOut">
              <a:rPr lang="en-CA" smtClean="0"/>
              <a:t>08/04/2014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C3A02-7BFD-4E18-A5FE-D8446D32F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786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53857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Alex</a:t>
            </a:r>
          </a:p>
          <a:p>
            <a:pPr lvl="0" rtl="0">
              <a:buNone/>
            </a:pPr>
            <a:r>
              <a:rPr lang="en"/>
              <a:t>major components of IoT</a:t>
            </a:r>
          </a:p>
          <a:p>
            <a:pPr marL="457200" lvl="0" indent="-2794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800">
                <a:solidFill>
                  <a:schemeClr val="dk1"/>
                </a:solidFill>
              </a:rPr>
              <a:t>“Thing” that will be connected through internet</a:t>
            </a:r>
          </a:p>
          <a:p>
            <a:pPr marL="457200" lvl="0" indent="-2794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800">
                <a:solidFill>
                  <a:schemeClr val="dk1"/>
                </a:solidFill>
              </a:rPr>
              <a:t>Interface to interact with object</a:t>
            </a:r>
          </a:p>
          <a:p>
            <a:pPr marL="457200" lvl="0" indent="-2794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800">
                <a:solidFill>
                  <a:schemeClr val="dk1"/>
                </a:solidFill>
              </a:rPr>
              <a:t>System to allow “thing” and interface to communicate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Jimery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Jimery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1.1 - Update the database with formatted data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1.2 - Format data according to the OGC IoT Standard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1.3 - Identify sensors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1.4 - Send data to the micro-controller</a:t>
            </a:r>
          </a:p>
          <a:p>
            <a:endParaRPr lang="en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H#2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(shown in the blank part of the u shaped device)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H#4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/>
              <a:t>Completed during the creation of ‘thing’: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/>
              <a:t>the microcontrollers were given their own names during set up, but were also assigned a specific object number as set out by the OGC SensrThingsAPI general data model.  Each microcontroller became a separate ‘thing’ entity in the model.  Each new datastream has a unique ID as well since they are elements in an array</a:t>
            </a:r>
          </a:p>
          <a:p>
            <a:pPr lvl="0">
              <a:spcBef>
                <a:spcPts val="6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/>
              <a:t>here we see an object being created with two datastreams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Jemery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Ben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Ben</a:t>
            </a:r>
          </a:p>
          <a:p>
            <a:endParaRPr lang="en"/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A scenario in which </a:t>
            </a:r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...</a:t>
            </a:r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 without requiring human-to-human or human-to-computer interaction.</a:t>
            </a:r>
          </a:p>
          <a:p>
            <a:endParaRPr lang="en" sz="1800">
              <a:solidFill>
                <a:schemeClr val="dk1"/>
              </a:solidFill>
            </a:endParaRPr>
          </a:p>
          <a:p>
            <a:pPr lvl="0" rtl="0">
              <a:buNone/>
            </a:pPr>
            <a:r>
              <a:rPr lang="en" sz="1800">
                <a:solidFill>
                  <a:schemeClr val="dk1"/>
                </a:solidFill>
              </a:rPr>
              <a:t>Some of these </a:t>
            </a:r>
          </a:p>
          <a:p>
            <a:endParaRPr lang="en" sz="1800">
              <a:solidFill>
                <a:schemeClr val="dk1"/>
              </a:solidFill>
            </a:endParaRPr>
          </a:p>
          <a:p>
            <a:endParaRPr lang="en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Kathleen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H#1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>
                <a:solidFill>
                  <a:schemeClr val="bg1">
                    <a:lumMod val="75000"/>
                  </a:schemeClr>
                </a:solidFill>
              </a:defRPr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iming>
    <p:tnLst>
      <p:par>
        <p:cTn id="1" dur="indefinite" restart="never" nodeType="tmRoot"/>
      </p:par>
    </p:tnLst>
  </p:timing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chemeClr val="bg1">
              <a:lumMod val="75000"/>
            </a:schemeClr>
          </a:solidFill>
          <a:latin typeface="Fira Sans" panose="020B0603050000020004" pitchFamily="34" charset="0"/>
          <a:ea typeface="Fira Sans" panose="020B0603050000020004" pitchFamily="34" charset="0"/>
          <a:cs typeface="DaunPenh" panose="01010101010101010101" pitchFamily="2" charset="0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indent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chemeClr val="bg1">
              <a:lumMod val="75000"/>
            </a:schemeClr>
          </a:solidFill>
          <a:latin typeface="Fira Sans Light" panose="020B0603050000020004" pitchFamily="34" charset="0"/>
          <a:ea typeface="Fira Sans Light" panose="020B0603050000020004" pitchFamily="34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754438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5400" b="0" dirty="0">
                <a:latin typeface="Fira Sans" panose="020B0603050000020004" pitchFamily="34" charset="0"/>
              </a:rPr>
              <a:t>LASS: Location Aware Shelf System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083157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dirty="0"/>
              <a:t>ENGO500 - GIS &amp; Land Tenure 2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6427775" y="3801725"/>
            <a:ext cx="2030400" cy="112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  <a:latin typeface="Fira Sans Light" panose="020B0603050000020004" pitchFamily="34" charset="0"/>
                <a:ea typeface="Fira Sans Light" panose="020B0603050000020004" pitchFamily="34" charset="0"/>
              </a:rPr>
              <a:t>Kathleen Ang</a:t>
            </a:r>
            <a:br>
              <a:rPr lang="en" dirty="0">
                <a:solidFill>
                  <a:schemeClr val="bg1">
                    <a:lumMod val="75000"/>
                  </a:schemeClr>
                </a:solidFill>
                <a:latin typeface="Fira Sans Light" panose="020B0603050000020004" pitchFamily="34" charset="0"/>
                <a:ea typeface="Fira Sans Light" panose="020B0603050000020004" pitchFamily="34" charset="0"/>
              </a:rPr>
            </a:br>
            <a:r>
              <a:rPr lang="en" dirty="0">
                <a:solidFill>
                  <a:schemeClr val="bg1">
                    <a:lumMod val="75000"/>
                  </a:schemeClr>
                </a:solidFill>
                <a:latin typeface="Fira Sans Light" panose="020B0603050000020004" pitchFamily="34" charset="0"/>
                <a:ea typeface="Fira Sans Light" panose="020B0603050000020004" pitchFamily="34" charset="0"/>
              </a:rPr>
              <a:t>Alexandra Cummins</a:t>
            </a:r>
          </a:p>
          <a:p>
            <a:pPr lvl="0" rtl="0"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  <a:latin typeface="Fira Sans Light" panose="020B0603050000020004" pitchFamily="34" charset="0"/>
                <a:ea typeface="Fira Sans Light" panose="020B0603050000020004" pitchFamily="34" charset="0"/>
              </a:rPr>
              <a:t>Harshini Nanduri</a:t>
            </a:r>
          </a:p>
          <a:p>
            <a:pPr lvl="0" rtl="0"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  <a:latin typeface="Fira Sans Light" panose="020B0603050000020004" pitchFamily="34" charset="0"/>
                <a:ea typeface="Fira Sans Light" panose="020B0603050000020004" pitchFamily="34" charset="0"/>
              </a:rPr>
              <a:t>Jeremy Steward</a:t>
            </a:r>
          </a:p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  <a:latin typeface="Fira Sans Light" panose="020B0603050000020004" pitchFamily="34" charset="0"/>
                <a:ea typeface="Fira Sans Light" panose="020B0603050000020004" pitchFamily="34" charset="0"/>
              </a:rPr>
              <a:t>Ben Trodd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Project Objectives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063375"/>
            <a:ext cx="8219256" cy="38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chemeClr val="dk1"/>
              </a:buClr>
              <a:buSzPct val="166666"/>
            </a:pPr>
            <a:endParaRPr lang="e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buClr>
                <a:schemeClr val="dk1"/>
              </a:buClr>
              <a:buSzPct val="166666"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Common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problem with IoT applications is the proprietary nature of their software </a:t>
            </a:r>
          </a:p>
          <a:p>
            <a:pPr marL="0" lvl="1" indent="0" rtl="0">
              <a:spcBef>
                <a:spcPts val="600"/>
              </a:spcBef>
              <a:buClr>
                <a:schemeClr val="dk1"/>
              </a:buClr>
              <a:buSzPct val="80000"/>
            </a:pPr>
            <a:r>
              <a:rPr lang="en" dirty="0" smtClean="0">
                <a:solidFill>
                  <a:schemeClr val="bg1">
                    <a:lumMod val="75000"/>
                  </a:schemeClr>
                </a:solidFill>
                <a:latin typeface="Fira Sans Light" panose="020B0603050000020004" pitchFamily="34" charset="0"/>
                <a:ea typeface="Fira Sans Light" panose="020B0603050000020004" pitchFamily="34" charset="0"/>
              </a:rPr>
              <a:t>	R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  <a:latin typeface="Fira Sans Light" panose="020B0603050000020004" pitchFamily="34" charset="0"/>
                <a:ea typeface="Fira Sans Light" panose="020B0603050000020004" pitchFamily="34" charset="0"/>
              </a:rPr>
              <a:t>esults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  <a:latin typeface="Fira Sans Light" panose="020B0603050000020004" pitchFamily="34" charset="0"/>
                <a:ea typeface="Fira Sans Light" panose="020B0603050000020004" pitchFamily="34" charset="0"/>
              </a:rPr>
              <a:t>in buyer lock in</a:t>
            </a:r>
          </a:p>
          <a:p>
            <a:pPr marL="0" lvl="0" indent="0" rtl="0">
              <a:buClr>
                <a:schemeClr val="dk1"/>
              </a:buClr>
              <a:buSzPct val="166666"/>
            </a:pPr>
            <a:endParaRPr lang="e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buClr>
                <a:schemeClr val="dk1"/>
              </a:buClr>
              <a:buSzPct val="166666"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Difficult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to use various IoT systems in tandem</a:t>
            </a:r>
          </a:p>
          <a:p>
            <a:pPr marL="0" lvl="0" indent="0">
              <a:buClr>
                <a:schemeClr val="dk1"/>
              </a:buClr>
              <a:buSzPct val="166666"/>
            </a:pPr>
            <a:endParaRPr lang="e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>
              <a:buClr>
                <a:schemeClr val="dk1"/>
              </a:buClr>
              <a:buSzPct val="166666"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Defeats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the purpose of IoT ecosystem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28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Project Objectives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endParaRPr lang="e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buNone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Results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in the following rationale behind the OGC SensorThings API:</a:t>
            </a:r>
          </a:p>
          <a:p>
            <a:pPr marL="0" indent="0"/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“An OGC candidate standard for providing an open and unified way to interconnect IoT devices, data, and applications over the Web.”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Project Objectives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endParaRPr lang="e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buNone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With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this in mind we developed a few key objectives:</a:t>
            </a:r>
          </a:p>
          <a:p>
            <a:pPr marL="0" lvl="0" indent="0" rtl="0">
              <a:buClr>
                <a:schemeClr val="dk1"/>
              </a:buClr>
              <a:buSzPct val="100000"/>
            </a:pPr>
            <a:endParaRPr lang="e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buClr>
                <a:schemeClr val="dk1"/>
              </a:buClr>
              <a:buSzPct val="100000"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Our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‘Thing’ needed software which allowed sensors to communicate with the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SensorThings API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, and</a:t>
            </a:r>
          </a:p>
          <a:p>
            <a:pPr marL="0" lvl="0" indent="0">
              <a:buClr>
                <a:schemeClr val="dk1"/>
              </a:buClr>
              <a:buSzPct val="100000"/>
            </a:pPr>
            <a:endParaRPr lang="e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>
              <a:buClr>
                <a:schemeClr val="dk1"/>
              </a:buClr>
              <a:buSzPct val="100000"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An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interface in the form of a website that allowed users to interact with the system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323528" y="3363838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" sz="4000" dirty="0" smtClean="0">
                <a:latin typeface="Fira Sans" panose="020B0603050000020004" pitchFamily="34" charset="0"/>
              </a:rPr>
              <a:t>Development process</a:t>
            </a:r>
            <a:endParaRPr lang="en" sz="4000" dirty="0">
              <a:latin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510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Development </a:t>
            </a:r>
            <a:r>
              <a:rPr lang="en" dirty="0" smtClean="0">
                <a:solidFill>
                  <a:schemeClr val="bg1">
                    <a:lumMod val="75000"/>
                  </a:schemeClr>
                </a:solidFill>
              </a:rPr>
              <a:t>process</a:t>
            </a:r>
            <a:endParaRPr lang="e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endParaRPr lang="e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buNone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We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determined what our system is and what we want it to do → value of our system.</a:t>
            </a:r>
          </a:p>
          <a:p>
            <a:pPr marL="0" indent="0"/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What are the requirements of such a system? </a:t>
            </a:r>
          </a:p>
          <a:p>
            <a:pPr marL="0" indent="0"/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How do we implement those requirements?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chemeClr val="bg1">
                    <a:lumMod val="75000"/>
                  </a:schemeClr>
                </a:solidFill>
              </a:rPr>
              <a:t>High level overview</a:t>
            </a:r>
            <a:endParaRPr lang="e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7" y="1735289"/>
            <a:ext cx="8172400" cy="251372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198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Requirements for Sensor Prototype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b="1" dirty="0">
                <a:solidFill>
                  <a:schemeClr val="bg1">
                    <a:lumMod val="75000"/>
                  </a:schemeClr>
                </a:solidFill>
              </a:rPr>
              <a:t>Functional Requirements</a:t>
            </a:r>
          </a:p>
          <a:p>
            <a:pPr lvl="0" indent="-342900" rtl="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Determine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if there is product or not on the shelf </a:t>
            </a:r>
          </a:p>
          <a:p>
            <a:pPr lvl="0" indent="-342900" rtl="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Determine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if there is a customer in front of the shelf or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not</a:t>
            </a: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lvl="0" indent="-342900" rtl="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The final system prototype should be similarly sized to existing shelves</a:t>
            </a:r>
          </a:p>
          <a:p>
            <a:pPr lvl="0" indent="-34290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The system should not fail if internet connectivity is lost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Requirements for Sensor Prototype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b="1" dirty="0">
                <a:solidFill>
                  <a:schemeClr val="bg1">
                    <a:lumMod val="75000"/>
                  </a:schemeClr>
                </a:solidFill>
              </a:rPr>
              <a:t>Non-Functional Requirements </a:t>
            </a:r>
          </a:p>
          <a:p>
            <a:pPr lvl="0" indent="-342900" rtl="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Should conform to the OGC SensorThings API standard </a:t>
            </a:r>
          </a:p>
          <a:p>
            <a:pPr lvl="0" indent="-342900" rtl="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The system should assume that a stable internet connection is available</a:t>
            </a:r>
          </a:p>
          <a:p>
            <a:pPr lvl="0" indent="-34290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Power to the system should be assumed. We specced the approx. power to be about 700mA/5V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Requirements for Website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b="1" dirty="0">
                <a:solidFill>
                  <a:schemeClr val="bg1">
                    <a:lumMod val="75000"/>
                  </a:schemeClr>
                </a:solidFill>
              </a:rPr>
              <a:t>Functional Requirements </a:t>
            </a:r>
          </a:p>
          <a:p>
            <a:pPr lvl="0" indent="-342900" rtl="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Pull shelf stock measurements in real-time, so users can see where the store needs to be restocked </a:t>
            </a:r>
          </a:p>
          <a:p>
            <a:pPr lvl="0" indent="-342900" rtl="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Track customers traveling through aisles in the store</a:t>
            </a:r>
          </a:p>
          <a:p>
            <a:pPr lvl="0" indent="-34290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The website should generate basic analytics from the sensor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Requirements for Website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b="1" dirty="0">
                <a:solidFill>
                  <a:schemeClr val="bg1">
                    <a:lumMod val="75000"/>
                  </a:schemeClr>
                </a:solidFill>
              </a:rPr>
              <a:t>Non-Functional Requirements </a:t>
            </a:r>
          </a:p>
          <a:p>
            <a:pPr lvl="0" indent="-342900" rtl="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The system should be easy to introduce and sign up for (e.g. such as signing up for Github or Twitter) </a:t>
            </a:r>
          </a:p>
          <a:p>
            <a:pPr lvl="0" indent="-342900" rtl="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Should be secure to prevent unauthorized access</a:t>
            </a:r>
          </a:p>
          <a:p>
            <a:pPr lvl="0" indent="-342900" rtl="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Shouldn’t fail if the store is not producing observations (e.g. in the event of a power loss)</a:t>
            </a:r>
          </a:p>
          <a:p>
            <a:pPr lvl="0" indent="-342900">
              <a:spcBef>
                <a:spcPts val="12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Should be interoperable with the OGC SensorThings API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>
                <a:solidFill>
                  <a:schemeClr val="bg1">
                    <a:lumMod val="75000"/>
                  </a:schemeClr>
                </a:solidFill>
                <a:latin typeface="Fira Sans" panose="020B0603050000020004" pitchFamily="34" charset="0"/>
              </a:rPr>
              <a:t>Outline</a:t>
            </a:r>
            <a:endParaRPr lang="en" dirty="0">
              <a:solidFill>
                <a:schemeClr val="bg1">
                  <a:lumMod val="75000"/>
                </a:schemeClr>
              </a:solidFill>
              <a:latin typeface="Fira Sans" panose="020B0603050000020004" pitchFamily="34" charset="0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Project overview (video)</a:t>
            </a:r>
          </a:p>
          <a:p>
            <a:pPr marL="0" lvl="0" indent="0" rtl="0"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Background about IoT, </a:t>
            </a: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OGC</a:t>
            </a:r>
          </a:p>
          <a:p>
            <a:pPr marL="0" lvl="0" indent="0" rtl="0">
              <a:buNone/>
            </a:pP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Project </a:t>
            </a: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requirements and objectives</a:t>
            </a:r>
          </a:p>
          <a:p>
            <a:pPr marL="0" lvl="0" indent="0" rtl="0"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Overall development process</a:t>
            </a:r>
          </a:p>
          <a:p>
            <a:pPr marL="0" lvl="0" indent="0" rtl="0"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Prototype development</a:t>
            </a:r>
          </a:p>
          <a:p>
            <a:pPr marL="0" lvl="0" indent="0" rtl="0"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Server development</a:t>
            </a:r>
          </a:p>
          <a:p>
            <a:pPr marL="0" lvl="0" indent="0" rtl="0"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Website development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323528" y="3363838"/>
            <a:ext cx="842493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" sz="4000" dirty="0" smtClean="0"/>
              <a:t>Development process: use cases</a:t>
            </a:r>
            <a:endParaRPr lang="en" sz="4000" dirty="0">
              <a:latin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515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Use </a:t>
            </a:r>
            <a:r>
              <a:rPr lang="en" dirty="0" smtClean="0">
                <a:solidFill>
                  <a:schemeClr val="bg1">
                    <a:lumMod val="75000"/>
                  </a:schemeClr>
                </a:solidFill>
              </a:rPr>
              <a:t>Cases: 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Definition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Use Cases are a way of defining the input and output relationships of actors and elements in a system </a:t>
            </a:r>
            <a:endParaRPr lang="e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If our project objectives are our goals, and our requirements are what the system needs to do to meet those goals, then our Use Cases are </a:t>
            </a:r>
            <a:r>
              <a:rPr lang="en" sz="2400" i="1" dirty="0">
                <a:solidFill>
                  <a:schemeClr val="bg1">
                    <a:lumMod val="75000"/>
                  </a:schemeClr>
                </a:solidFill>
              </a:rPr>
              <a:t>how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 we’ll accomplish those goals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Recall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357"/>
            <a:ext cx="9144000" cy="281257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Sensor Prototype Use Cases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868"/>
            <a:ext cx="9144000" cy="275906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Website Use Cases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658"/>
            <a:ext cx="9144000" cy="404037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323528" y="3363838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" sz="4000" dirty="0" smtClean="0">
                <a:latin typeface="Fira Sans" panose="020B0603050000020004" pitchFamily="34" charset="0"/>
              </a:rPr>
              <a:t>Prototype development</a:t>
            </a:r>
            <a:endParaRPr lang="en" sz="4000" dirty="0">
              <a:latin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515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bg1">
                    <a:lumMod val="75000"/>
                  </a:schemeClr>
                </a:solidFill>
              </a:rPr>
              <a:t>Equipment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Microcontroller: Raspberry Pi</a:t>
            </a:r>
          </a:p>
          <a:p>
            <a:pPr marL="0" indent="0">
              <a:spcBef>
                <a:spcPts val="1200"/>
              </a:spcBef>
            </a:pPr>
            <a:endParaRPr lang="e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Sensors Used: </a:t>
            </a: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	PIR Motion </a:t>
            </a: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Sensor</a:t>
            </a:r>
            <a:endParaRPr lang="e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	Photo Interrupter</a:t>
            </a:r>
          </a:p>
          <a:p>
            <a:pPr lvl="0" rtl="0"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		</a:t>
            </a:r>
          </a:p>
          <a:p>
            <a:endParaRPr lang="en" sz="28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78" name="Shape 1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292079" y="2355726"/>
            <a:ext cx="3161651" cy="1994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PIR Motion Sensor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563072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Measures infrared light radiating from objects within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view of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the sensor (motion detectors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Aim was to integrate these sensors within a shelf in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a store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, and track customers throughout the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store</a:t>
            </a: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Issue: Extremely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sensitive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to the point that it would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be constantly triggered by nothing at all 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20272" y="2067694"/>
            <a:ext cx="1897450" cy="189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Photo Interrupter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84835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Used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to detect shelf facing</a:t>
            </a: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Works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by shooting a beam of light between the prongs</a:t>
            </a: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Produces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a true or false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value depending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on if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beam of light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is blocked  </a:t>
            </a: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When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an object is placed between the prongs, the path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light gets blocked, and the detector reads 0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72200" y="1558652"/>
            <a:ext cx="2381250" cy="23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Data Model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 	 	 		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		 			 		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1800" y="205974"/>
            <a:ext cx="8654628" cy="481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  <a:latin typeface="Fira Sans" panose="020B0603050000020004" pitchFamily="34" charset="0"/>
              </a:rPr>
              <a:t>Go watch video.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Video </a:t>
            </a:r>
            <a:r>
              <a:rPr lang="en" dirty="0" smtClean="0">
                <a:solidFill>
                  <a:schemeClr val="bg1">
                    <a:lumMod val="75000"/>
                  </a:schemeClr>
                </a:solidFill>
              </a:rPr>
              <a:t>watch (placeholder)…</a:t>
            </a:r>
            <a:endParaRPr lang="en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67375" y="-143600"/>
            <a:ext cx="5590975" cy="528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Fulfilling Use Cases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1.1 - Update the database with formatted data</a:t>
            </a:r>
          </a:p>
          <a:p>
            <a:pPr marL="0" lvl="0" indent="0" rtl="0"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1.2 - Format data according to the OGC IoT Standard</a:t>
            </a:r>
          </a:p>
          <a:p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1" name="Shape 2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84075" y="2481350"/>
            <a:ext cx="6070949" cy="24444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Fulfilling Use Cases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1.3 - Identify sensors</a:t>
            </a:r>
          </a:p>
          <a:p>
            <a:pPr lvl="0" rtl="0">
              <a:buNone/>
            </a:pP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The sensors and microcontrollers were to be recognized and given a unique ID, so that their datastreams may be distinguished after the data is formatted and updated to the database (use cases 1.1 and 1.2).</a:t>
            </a:r>
          </a:p>
          <a:p>
            <a:endParaRPr lang="en" sz="1800" i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sz="1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2692075"/>
            <a:ext cx="7910551" cy="199174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chemeClr val="bg1">
                    <a:lumMod val="75000"/>
                  </a:schemeClr>
                </a:solidFill>
              </a:rPr>
              <a:t>Fulfilling Use Cases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1.3 - Identify sensors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The sensors and microcontrollers were to be recognized and given a unique ID, so that their datastreams may be distinguished after the data is formatted and updated to the database (use cases 1.1 and 1.2).</a:t>
            </a:r>
          </a:p>
          <a:p>
            <a:endParaRPr lang="en" sz="1800" i="1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sz="1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25" name="Shape 2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6604" y="2702350"/>
            <a:ext cx="6234870" cy="22235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Fulfilling Use Cases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1.4 - Send data to the micro-controller</a:t>
            </a: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Observations from the sensors will be acknowledged by the microcontroller and stored for use cases 1.2 and 1.3.</a:t>
            </a:r>
          </a:p>
          <a:p>
            <a:pPr marL="0" indent="0"/>
            <a:endParaRPr lang="en" sz="1800" i="1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Completed through the functionality provided by the GPIO library and sensor functions.</a:t>
            </a:r>
          </a:p>
          <a:p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Prototype Usability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Clr>
                <a:schemeClr val="dk1"/>
              </a:buClr>
              <a:buSzPct val="166666"/>
            </a:pPr>
            <a:endParaRPr lang="e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Clr>
                <a:schemeClr val="dk1"/>
              </a:buClr>
              <a:buSzPct val="166666"/>
            </a:pP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Run </a:t>
            </a: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at boot time</a:t>
            </a:r>
          </a:p>
          <a:p>
            <a:pPr marL="0" indent="0">
              <a:spcBef>
                <a:spcPts val="1200"/>
              </a:spcBef>
            </a:pPr>
            <a:endParaRPr lang="e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>
              <a:spcBef>
                <a:spcPts val="1200"/>
              </a:spcBef>
              <a:buClr>
                <a:schemeClr val="dk1"/>
              </a:buClr>
              <a:buSzPct val="166666"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LED</a:t>
            </a:r>
          </a:p>
        </p:txBody>
      </p:sp>
      <p:pic>
        <p:nvPicPr>
          <p:cNvPr id="238" name="Shape 2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05400" y="749950"/>
            <a:ext cx="3181399" cy="41758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323528" y="3363838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" sz="4000" dirty="0" smtClean="0">
                <a:latin typeface="Fira Sans" panose="020B0603050000020004" pitchFamily="34" charset="0"/>
              </a:rPr>
              <a:t>Server development</a:t>
            </a:r>
            <a:endParaRPr lang="en" sz="4000" dirty="0">
              <a:latin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515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bg1">
                    <a:lumMod val="75000"/>
                  </a:schemeClr>
                </a:solidFill>
              </a:rPr>
              <a:t>Webserver Development 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Needed something to host pages for our site</a:t>
            </a:r>
          </a:p>
          <a:p>
            <a:pPr marL="0" indent="0">
              <a:spcBef>
                <a:spcPts val="1200"/>
              </a:spcBef>
            </a:pP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The site would need to support both static and dynamic content </a:t>
            </a:r>
          </a:p>
          <a:p>
            <a:pPr marL="0" indent="0">
              <a:spcBef>
                <a:spcPts val="1200"/>
              </a:spcBef>
            </a:pP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Needed to connect to a database of some kind to authenticate user sessions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bg1">
                    <a:lumMod val="75000"/>
                  </a:schemeClr>
                </a:solidFill>
              </a:rPr>
              <a:t>Technologies Used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8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Small server written in Node.js (with Express.js framework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Developed site templates using Nunjucks Module for Node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MongoDB for our internal database (store user info) 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25425" y="1418400"/>
            <a:ext cx="3988974" cy="10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25412" y="4041812"/>
            <a:ext cx="22002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925412" y="2850200"/>
            <a:ext cx="3248025" cy="102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Use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 Cases Fulfilled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658"/>
            <a:ext cx="9144000" cy="404037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323528" y="3363838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" sz="4000" dirty="0">
                <a:latin typeface="Fira Sans" panose="020B0603050000020004" pitchFamily="34" charset="0"/>
              </a:rPr>
              <a:t>Background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323528" y="3363838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" sz="4000" dirty="0" smtClean="0">
                <a:latin typeface="Fira Sans" panose="020B0603050000020004" pitchFamily="34" charset="0"/>
              </a:rPr>
              <a:t>Website development</a:t>
            </a:r>
            <a:endParaRPr lang="en" sz="4000" dirty="0">
              <a:latin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515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Overall Website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endParaRPr lang="e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website is how users set up and view the model of their store</a:t>
            </a:r>
          </a:p>
          <a:p>
            <a:pPr marL="0" indent="0">
              <a:spcBef>
                <a:spcPts val="1200"/>
              </a:spcBef>
            </a:pPr>
            <a:endParaRPr lang="e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Makes use of </a:t>
            </a: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Bootstrap </a:t>
            </a: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front-end framework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Store Layout Creator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Sensors are set up, creating a model is the next step</a:t>
            </a:r>
          </a:p>
          <a:p>
            <a:pPr marL="0" indent="0">
              <a:spcBef>
                <a:spcPts val="1200"/>
              </a:spcBef>
            </a:pP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Uses a combination of technologies:</a:t>
            </a:r>
          </a:p>
          <a:p>
            <a:pPr marL="0" lvl="0" indent="0" rtl="0">
              <a:spcBef>
                <a:spcPts val="1200"/>
              </a:spcBef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	jQueryUI</a:t>
            </a: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	D3.js</a:t>
            </a: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	X-editable</a:t>
            </a: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Store Layout Creator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424"/>
            <a:ext cx="9144000" cy="3635566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Demo Time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What gets saved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2561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is saved as: </a:t>
            </a:r>
          </a:p>
          <a:p>
            <a:pPr marL="0" lvl="0" indent="0" rtl="0">
              <a:spcBef>
                <a:spcPts val="1200"/>
              </a:spcBef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JSON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13400" y="1200150"/>
            <a:ext cx="5235148" cy="37257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Store Viewer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Displays store observations on created map</a:t>
            </a: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	Real-time</a:t>
            </a: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	History</a:t>
            </a: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Uses similar technologies as store layout creator</a:t>
            </a: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	jQueryUI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	d3.js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Store Viewer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574"/>
            <a:ext cx="9144000" cy="363556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733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Store Viewer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574"/>
            <a:ext cx="9144000" cy="3635566"/>
          </a:xfrm>
          <a:prstGeom prst="rect">
            <a:avLst/>
          </a:prstGeom>
        </p:spPr>
      </p:pic>
      <p:sp>
        <p:nvSpPr>
          <p:cNvPr id="5" name="Shape 318"/>
          <p:cNvSpPr/>
          <p:nvPr/>
        </p:nvSpPr>
        <p:spPr>
          <a:xfrm>
            <a:off x="3674158" y="1832827"/>
            <a:ext cx="1432800" cy="1743900"/>
          </a:xfrm>
          <a:prstGeom prst="rect">
            <a:avLst/>
          </a:prstGeom>
          <a:noFill/>
          <a:ln w="762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463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Store Viewer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574"/>
            <a:ext cx="9144000" cy="3635566"/>
          </a:xfrm>
          <a:prstGeom prst="rect">
            <a:avLst/>
          </a:prstGeom>
        </p:spPr>
      </p:pic>
      <p:sp>
        <p:nvSpPr>
          <p:cNvPr id="5" name="Shape 318"/>
          <p:cNvSpPr/>
          <p:nvPr/>
        </p:nvSpPr>
        <p:spPr>
          <a:xfrm>
            <a:off x="1782531" y="2139702"/>
            <a:ext cx="1432800" cy="792088"/>
          </a:xfrm>
          <a:prstGeom prst="rect">
            <a:avLst/>
          </a:prstGeom>
          <a:noFill/>
          <a:ln w="762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455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  <a:latin typeface="Fira Sans" panose="020B0603050000020004" pitchFamily="34" charset="0"/>
              </a:rPr>
              <a:t>The Internet of Things (IoT)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1" y="1200150"/>
            <a:ext cx="4258816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Objects, animals or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people are </a:t>
            </a: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provided with unique identifiers and have the ability to automatically transfer data over a </a:t>
            </a: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network</a:t>
            </a:r>
          </a:p>
          <a:p>
            <a:pPr marL="0" lvl="0" indent="0" rtl="0">
              <a:buNone/>
            </a:pP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buNone/>
            </a:pPr>
            <a:r>
              <a:rPr lang="en" sz="2400" dirty="0" smtClean="0">
                <a:solidFill>
                  <a:schemeClr val="bg1">
                    <a:lumMod val="75000"/>
                  </a:schemeClr>
                </a:solidFill>
              </a:rPr>
              <a:t>Networking everyday objects</a:t>
            </a:r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94200" y="1581799"/>
            <a:ext cx="3761450" cy="26330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Store Viewer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574"/>
            <a:ext cx="9144000" cy="3635566"/>
          </a:xfrm>
          <a:prstGeom prst="rect">
            <a:avLst/>
          </a:prstGeom>
        </p:spPr>
      </p:pic>
      <p:sp>
        <p:nvSpPr>
          <p:cNvPr id="5" name="Shape 318"/>
          <p:cNvSpPr/>
          <p:nvPr/>
        </p:nvSpPr>
        <p:spPr>
          <a:xfrm>
            <a:off x="1776197" y="2931790"/>
            <a:ext cx="1432800" cy="792088"/>
          </a:xfrm>
          <a:prstGeom prst="rect">
            <a:avLst/>
          </a:prstGeom>
          <a:noFill/>
          <a:ln w="76200" cap="flat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502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Demo time (again)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buNone/>
            </a:pPr>
            <a:endParaRPr lang="e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None/>
            </a:pP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LASS </a:t>
            </a: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fulfills the requirements of an open-source example of the OGC IoT API</a:t>
            </a:r>
          </a:p>
          <a:p>
            <a:pPr marL="0" indent="0">
              <a:spcBef>
                <a:spcPts val="1200"/>
              </a:spcBef>
            </a:pPr>
            <a:endParaRPr lang="e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LASS provides value to users by showing information about store traffic and stock levels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323528" y="3363838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" sz="4000" dirty="0" smtClean="0">
                <a:latin typeface="Fira Sans" panose="020B0603050000020004" pitchFamily="34" charset="0"/>
              </a:rPr>
              <a:t>Questions?</a:t>
            </a:r>
            <a:endParaRPr lang="en" sz="4000" dirty="0">
              <a:latin typeface="Fira Sans" panose="020B0603050000020004" pitchFamily="34" charset="0"/>
            </a:endParaRPr>
          </a:p>
        </p:txBody>
      </p:sp>
      <p:sp>
        <p:nvSpPr>
          <p:cNvPr id="3" name="Shape 43"/>
          <p:cNvSpPr txBox="1">
            <a:spLocks/>
          </p:cNvSpPr>
          <p:nvPr/>
        </p:nvSpPr>
        <p:spPr>
          <a:xfrm>
            <a:off x="344794" y="2715766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bg1">
                    <a:lumMod val="75000"/>
                  </a:schemeClr>
                </a:solidFill>
                <a:latin typeface="Fira Sans" panose="020B0603050000020004" pitchFamily="34" charset="0"/>
                <a:ea typeface="Fira Sans" panose="020B0603050000020004" pitchFamily="34" charset="0"/>
                <a:cs typeface="DaunPenh" panose="01010101010101010101" pitchFamily="2" charset="0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pPr algn="l"/>
            <a:r>
              <a:rPr lang="en" sz="2400" b="0" dirty="0" smtClean="0">
                <a:latin typeface="Fira Sans Light" panose="020B0603050000020004" pitchFamily="34" charset="0"/>
                <a:ea typeface="Fira Sans Light" panose="020B0603050000020004" pitchFamily="34" charset="0"/>
              </a:rPr>
              <a:t>Thanks for listening</a:t>
            </a:r>
            <a:endParaRPr lang="en" sz="2400" b="0" dirty="0">
              <a:latin typeface="Fira Sans Light" panose="020B0603050000020004" pitchFamily="34" charset="0"/>
              <a:ea typeface="Fira Sans Light" panose="020B06030500000200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55526"/>
            <a:ext cx="5677705" cy="28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752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Internet of Things examples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305750" y="4238714"/>
            <a:ext cx="2144999" cy="6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Philips hue</a:t>
            </a:r>
          </a:p>
          <a:p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7" name="Shape 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44175" y="1349464"/>
            <a:ext cx="2868149" cy="2868149"/>
          </a:xfrm>
          <a:prstGeom prst="rect">
            <a:avLst/>
          </a:prstGeom>
        </p:spPr>
      </p:pic>
      <p:pic>
        <p:nvPicPr>
          <p:cNvPr id="58" name="Shape 5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185050" y="1347614"/>
            <a:ext cx="4307959" cy="2868149"/>
          </a:xfrm>
          <a:prstGeom prst="rect">
            <a:avLst/>
          </a:prstGeom>
        </p:spPr>
      </p:pic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5580112" y="4218979"/>
            <a:ext cx="1802399" cy="72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Hexoskin</a:t>
            </a:r>
          </a:p>
          <a:p>
            <a:endParaRPr lang="en" sz="2400" dirty="0"/>
          </a:p>
          <a:p>
            <a:endParaRPr lang="en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Open Geospatial Consortium (OGC)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232857"/>
            <a:ext cx="8321099" cy="113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solidFill>
                  <a:schemeClr val="bg1">
                    <a:lumMod val="75000"/>
                  </a:schemeClr>
                </a:solidFill>
              </a:rPr>
              <a:t>Non-profit collaboration of more than 400 organizations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70100" y="1884377"/>
            <a:ext cx="4118124" cy="1568824"/>
          </a:xfrm>
          <a:prstGeom prst="rect">
            <a:avLst/>
          </a:prstGeom>
        </p:spPr>
      </p:pic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57200" y="3665798"/>
            <a:ext cx="8321099" cy="113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Open standards for geospatial services, data sharing and GIS data processing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323528" y="3363838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buNone/>
            </a:pPr>
            <a:r>
              <a:rPr lang="en" sz="4000" dirty="0" smtClean="0">
                <a:latin typeface="Fira Sans" panose="020B0603050000020004" pitchFamily="34" charset="0"/>
              </a:rPr>
              <a:t>Requirements and objectives</a:t>
            </a:r>
            <a:endParaRPr lang="en" sz="4000" dirty="0">
              <a:latin typeface="Fira Sans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552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Project Requirements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chemeClr val="dk1"/>
              </a:buClr>
              <a:buSzPct val="166666"/>
            </a:pPr>
            <a:endParaRPr lang="e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rtl="0">
              <a:spcBef>
                <a:spcPts val="1200"/>
              </a:spcBef>
              <a:buClr>
                <a:schemeClr val="dk1"/>
              </a:buClr>
              <a:buSzPct val="166666"/>
            </a:pP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Application </a:t>
            </a: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based on “Internet of Things</a:t>
            </a: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lvl="0" indent="0" rtl="0">
              <a:spcBef>
                <a:spcPts val="1200"/>
              </a:spcBef>
              <a:buClr>
                <a:schemeClr val="dk1"/>
              </a:buClr>
              <a:buSzPct val="166666"/>
            </a:pP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Utilize </a:t>
            </a: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OGC SensorThings </a:t>
            </a: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</a:p>
          <a:p>
            <a:pPr marL="0" lvl="0" indent="0">
              <a:spcBef>
                <a:spcPts val="1200"/>
              </a:spcBef>
              <a:buClr>
                <a:schemeClr val="dk1"/>
              </a:buClr>
              <a:buSzPct val="166666"/>
            </a:pPr>
            <a:r>
              <a:rPr lang="en" sz="2800" dirty="0" smtClean="0">
                <a:solidFill>
                  <a:schemeClr val="bg1">
                    <a:lumMod val="75000"/>
                  </a:schemeClr>
                </a:solidFill>
              </a:rPr>
              <a:t>Free</a:t>
            </a:r>
            <a:r>
              <a:rPr lang="en" sz="2800" dirty="0">
                <a:solidFill>
                  <a:schemeClr val="bg1">
                    <a:lumMod val="75000"/>
                  </a:schemeClr>
                </a:solidFill>
              </a:rPr>
              <a:t>, Open Source Software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67544" y="113159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1180</Words>
  <Application>Microsoft Office PowerPoint</Application>
  <PresentationFormat>On-screen Show (16:9)</PresentationFormat>
  <Paragraphs>219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simple-light</vt:lpstr>
      <vt:lpstr>LASS: Location Aware Shelf System</vt:lpstr>
      <vt:lpstr>Outline</vt:lpstr>
      <vt:lpstr>Go watch video.</vt:lpstr>
      <vt:lpstr>Background</vt:lpstr>
      <vt:lpstr>The Internet of Things (IoT)</vt:lpstr>
      <vt:lpstr>Internet of Things examples</vt:lpstr>
      <vt:lpstr>Open Geospatial Consortium (OGC)</vt:lpstr>
      <vt:lpstr>Requirements and objectives</vt:lpstr>
      <vt:lpstr>Project Requirements</vt:lpstr>
      <vt:lpstr>Project Objectives</vt:lpstr>
      <vt:lpstr>Project Objectives</vt:lpstr>
      <vt:lpstr>Project Objectives</vt:lpstr>
      <vt:lpstr>Development process</vt:lpstr>
      <vt:lpstr>Development process</vt:lpstr>
      <vt:lpstr>High level overview</vt:lpstr>
      <vt:lpstr>Requirements for Sensor Prototype</vt:lpstr>
      <vt:lpstr>Requirements for Sensor Prototype </vt:lpstr>
      <vt:lpstr>Requirements for Website</vt:lpstr>
      <vt:lpstr>Requirements for Website </vt:lpstr>
      <vt:lpstr>Development process: use cases</vt:lpstr>
      <vt:lpstr>Use Cases: Definition</vt:lpstr>
      <vt:lpstr>Recall</vt:lpstr>
      <vt:lpstr>Sensor Prototype Use Cases </vt:lpstr>
      <vt:lpstr>Website Use Cases </vt:lpstr>
      <vt:lpstr>Prototype development</vt:lpstr>
      <vt:lpstr>Equipment</vt:lpstr>
      <vt:lpstr>PIR Motion Sensor</vt:lpstr>
      <vt:lpstr>Photo Interrupter</vt:lpstr>
      <vt:lpstr>Data Model</vt:lpstr>
      <vt:lpstr>PowerPoint Presentation</vt:lpstr>
      <vt:lpstr>Fulfilling Use Cases</vt:lpstr>
      <vt:lpstr>Fulfilling Use Cases</vt:lpstr>
      <vt:lpstr>Fulfilling Use Cases</vt:lpstr>
      <vt:lpstr>Fulfilling Use Cases</vt:lpstr>
      <vt:lpstr>Prototype Usability</vt:lpstr>
      <vt:lpstr>Server development</vt:lpstr>
      <vt:lpstr>Webserver Development </vt:lpstr>
      <vt:lpstr>Technologies Used </vt:lpstr>
      <vt:lpstr>Use Cases Fulfilled </vt:lpstr>
      <vt:lpstr>Website development</vt:lpstr>
      <vt:lpstr>Overall Website</vt:lpstr>
      <vt:lpstr>Store Layout Creator</vt:lpstr>
      <vt:lpstr>Store Layout Creator</vt:lpstr>
      <vt:lpstr>Demo Time</vt:lpstr>
      <vt:lpstr>What gets saved</vt:lpstr>
      <vt:lpstr>Store Viewer</vt:lpstr>
      <vt:lpstr>Store Viewer</vt:lpstr>
      <vt:lpstr>Store Viewer</vt:lpstr>
      <vt:lpstr>Store Viewer</vt:lpstr>
      <vt:lpstr>Store Viewer</vt:lpstr>
      <vt:lpstr>Demo time (again)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LASS: Location Aware Shelf System</dc:title>
  <dc:creator>K'dee</dc:creator>
  <cp:lastModifiedBy>K'dee</cp:lastModifiedBy>
  <cp:revision>23</cp:revision>
  <dcterms:modified xsi:type="dcterms:W3CDTF">2014-04-09T02:13:08Z</dcterms:modified>
</cp:coreProperties>
</file>