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</p:sldMasterIdLst>
  <p:notesMasterIdLst>
    <p:notesMasterId r:id="rId17"/>
  </p:notesMasterIdLst>
  <p:sldIdLst>
    <p:sldId id="256" r:id="rId7"/>
    <p:sldId id="257" r:id="rId8"/>
    <p:sldId id="261" r:id="rId9"/>
    <p:sldId id="258" r:id="rId10"/>
    <p:sldId id="262" r:id="rId11"/>
    <p:sldId id="263" r:id="rId12"/>
    <p:sldId id="259" r:id="rId13"/>
    <p:sldId id="265" r:id="rId14"/>
    <p:sldId id="264" r:id="rId15"/>
    <p:sldId id="260" r:id="rId1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61" autoAdjust="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E20C6-A95C-4F89-83DD-93EEC53A0EB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1A175-26E0-4596-AC35-9A918BD9D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57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1A175-26E0-4596-AC35-9A918BD9D6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00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1A175-26E0-4596-AC35-9A918BD9D6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55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1A175-26E0-4596-AC35-9A918BD9D6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7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43000" y="1538280"/>
            <a:ext cx="6857640" cy="23871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94D769D-EBBF-46C7-9EC8-BE49904BFFEA}" type="datetime">
              <a:rPr lang="en-US" sz="900" b="0" strike="noStrike" spc="-1">
                <a:solidFill>
                  <a:srgbClr val="8B8B8B"/>
                </a:solidFill>
                <a:latin typeface="Calibri"/>
              </a:rPr>
              <a:t>12/7/2020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5218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498865A-CA87-41B8-9985-DAD100F04D55}" type="slidenum">
              <a:rPr lang="en-US" sz="900" b="0" strike="noStrike" spc="-1">
                <a:solidFill>
                  <a:srgbClr val="898989"/>
                </a:solidFill>
                <a:latin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40404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40404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40404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40404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91160" y="0"/>
            <a:ext cx="8775000" cy="859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91160" y="1346040"/>
            <a:ext cx="8775000" cy="490176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404040"/>
                </a:solidFill>
                <a:latin typeface="Calibri"/>
              </a:rPr>
              <a:t>Click to edit Master text styles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40404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Second level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404040"/>
              </a:buClr>
              <a:buFont typeface="Arial"/>
              <a:buChar char="•"/>
            </a:pPr>
            <a:r>
              <a:rPr lang="en-US" sz="1500" b="0" strike="noStrike" spc="-1">
                <a:solidFill>
                  <a:srgbClr val="404040"/>
                </a:solidFill>
                <a:latin typeface="Calibri"/>
              </a:rPr>
              <a:t>Third level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40404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404040"/>
                </a:solidFill>
                <a:latin typeface="Calibri"/>
              </a:rPr>
              <a:t>Fourth level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40404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40404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DABF8D6-1DBC-4828-BF68-027BA8D655BA}" type="datetime">
              <a:rPr lang="en-US" sz="900" b="0" strike="noStrike" spc="-1">
                <a:solidFill>
                  <a:srgbClr val="8B8B8B"/>
                </a:solidFill>
                <a:latin typeface="Calibri"/>
              </a:rPr>
              <a:t>12/7/2020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5218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97AF275-C02E-4CD8-8D98-F15C0C6B7631}" type="slidenum">
              <a:rPr lang="en-US" sz="900" b="0" strike="noStrike" spc="-1">
                <a:solidFill>
                  <a:srgbClr val="898989"/>
                </a:solidFill>
                <a:latin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C21B5F1-13DC-4821-9ADD-CFEE8C1963B1}" type="datetime">
              <a:rPr lang="en-US" sz="900" b="0" strike="noStrike" spc="-1">
                <a:solidFill>
                  <a:srgbClr val="8B8B8B"/>
                </a:solidFill>
                <a:latin typeface="Calibri"/>
              </a:rPr>
              <a:t>12/7/2020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5218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367702D-64E5-43C9-BE40-8C4401C9273F}" type="slidenum">
              <a:rPr lang="en-US" sz="900" b="0" strike="noStrike" spc="-1">
                <a:solidFill>
                  <a:srgbClr val="898989"/>
                </a:solidFill>
                <a:latin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6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40404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40404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40404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40404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85240" y="1406880"/>
            <a:ext cx="7372800" cy="5443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3200" b="1" strike="noStrike" spc="-1" dirty="0">
                <a:solidFill>
                  <a:srgbClr val="843C0B"/>
                </a:solidFill>
                <a:latin typeface="Tahoma"/>
                <a:ea typeface="Tahoma"/>
              </a:rPr>
              <a:t>Design Pattern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641520" y="4482900"/>
            <a:ext cx="7860240" cy="1936440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en-US" sz="1700" b="1" spc="-1" dirty="0">
                <a:solidFill>
                  <a:srgbClr val="FFFFFF"/>
                </a:solidFill>
                <a:latin typeface="Calibri (Body)"/>
              </a:rPr>
              <a:t>                                                   </a:t>
            </a:r>
            <a:r>
              <a:rPr lang="en-US" sz="1700" b="1" spc="-1">
                <a:solidFill>
                  <a:srgbClr val="FFFFFF"/>
                </a:solidFill>
                <a:latin typeface="Calibri (Body)"/>
              </a:rPr>
              <a:t>	Sinh</a:t>
            </a:r>
            <a:r>
              <a:rPr lang="en-US" sz="1700" b="1" spc="-1" dirty="0">
                <a:solidFill>
                  <a:srgbClr val="FFFFFF"/>
                </a:solidFill>
                <a:latin typeface="Calibri (Body)"/>
              </a:rPr>
              <a:t> </a:t>
            </a:r>
            <a:r>
              <a:rPr lang="en-US" sz="1700" b="1" spc="-1" dirty="0" err="1">
                <a:solidFill>
                  <a:srgbClr val="FFFFFF"/>
                </a:solidFill>
                <a:latin typeface="Calibri (Body)"/>
              </a:rPr>
              <a:t>viên</a:t>
            </a:r>
            <a:r>
              <a:rPr lang="en-US" sz="1700" b="1" spc="-1" dirty="0">
                <a:solidFill>
                  <a:srgbClr val="FFFFFF"/>
                </a:solidFill>
                <a:latin typeface="Calibri (Body)"/>
              </a:rPr>
              <a:t>: </a:t>
            </a:r>
            <a:r>
              <a:rPr lang="en-US" sz="1700" b="1" spc="-1" dirty="0" err="1">
                <a:solidFill>
                  <a:srgbClr val="FFFFFF"/>
                </a:solidFill>
                <a:latin typeface="Calibri (Body)"/>
              </a:rPr>
              <a:t>Đặng</a:t>
            </a:r>
            <a:r>
              <a:rPr lang="en-US" sz="1700" b="1" spc="-1" dirty="0">
                <a:solidFill>
                  <a:srgbClr val="FFFFFF"/>
                </a:solidFill>
                <a:latin typeface="Calibri (Body)"/>
              </a:rPr>
              <a:t> </a:t>
            </a:r>
            <a:r>
              <a:rPr lang="en-US" sz="1700" b="1" spc="-1" dirty="0" err="1">
                <a:solidFill>
                  <a:srgbClr val="FFFFFF"/>
                </a:solidFill>
                <a:latin typeface="Calibri (Body)"/>
              </a:rPr>
              <a:t>Lâm</a:t>
            </a:r>
            <a:r>
              <a:rPr lang="en-US" sz="1700" b="1" spc="-1" dirty="0">
                <a:solidFill>
                  <a:srgbClr val="FFFFFF"/>
                </a:solidFill>
                <a:latin typeface="Calibri (Body)"/>
              </a:rPr>
              <a:t> San                                            </a:t>
            </a:r>
            <a:endParaRPr lang="en-US" sz="17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en-US" sz="1700" b="1" spc="-1" dirty="0">
                <a:solidFill>
                  <a:srgbClr val="FFFFFF"/>
                </a:solidFill>
                <a:latin typeface="Calibri (Body)"/>
              </a:rPr>
              <a:t>                 </a:t>
            </a:r>
            <a:endParaRPr lang="en-US" sz="17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lang="en-US" sz="1700" b="1" spc="-1" dirty="0">
                <a:solidFill>
                  <a:srgbClr val="FFFFFF"/>
                </a:solidFill>
                <a:latin typeface="Calibri (Body)"/>
              </a:rPr>
              <a:t>   	 </a:t>
            </a:r>
            <a:endParaRPr lang="en-US" sz="1700" b="0" strike="noStrike" spc="-1" dirty="0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240120" y="2101680"/>
            <a:ext cx="8811000" cy="178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latin typeface="Arial"/>
              </a:rPr>
              <a:t>Flyweight</a:t>
            </a:r>
          </a:p>
          <a:p>
            <a:pPr algn="ctr">
              <a:lnSpc>
                <a:spcPct val="110000"/>
              </a:lnSpc>
            </a:pPr>
            <a:endParaRPr lang="en-US" sz="1900" b="0" strike="noStrike" spc="-1" dirty="0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1143000" y="6349680"/>
            <a:ext cx="6857640" cy="5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751"/>
              </a:spcBef>
            </a:pPr>
            <a:r>
              <a:rPr lang="en-US" sz="1800" b="0" i="1" strike="noStrike" spc="-1" dirty="0" err="1">
                <a:solidFill>
                  <a:srgbClr val="FFFFFF"/>
                </a:solidFill>
                <a:latin typeface="Times New Roman"/>
              </a:rPr>
              <a:t>Hà</a:t>
            </a:r>
            <a:r>
              <a:rPr lang="en-US" sz="1800" b="0" i="1" strike="noStrike" spc="-1" dirty="0">
                <a:solidFill>
                  <a:srgbClr val="FFFFFF"/>
                </a:solidFill>
                <a:latin typeface="Times New Roman"/>
              </a:rPr>
              <a:t> </a:t>
            </a:r>
            <a:r>
              <a:rPr lang="en-US" sz="1800" b="0" i="1" strike="noStrike" spc="-1" dirty="0" err="1">
                <a:solidFill>
                  <a:srgbClr val="FFFFFF"/>
                </a:solidFill>
                <a:latin typeface="Times New Roman"/>
              </a:rPr>
              <a:t>Nội</a:t>
            </a:r>
            <a:r>
              <a:rPr lang="en-US" sz="1800" b="0" i="1" strike="noStrike" spc="-1" dirty="0">
                <a:solidFill>
                  <a:srgbClr val="FFFFFF"/>
                </a:solidFill>
                <a:latin typeface="Times New Roman"/>
              </a:rPr>
              <a:t>, </a:t>
            </a:r>
            <a:r>
              <a:rPr lang="en-US" sz="1800" b="0" i="1" strike="noStrike" spc="-1" dirty="0" err="1">
                <a:solidFill>
                  <a:srgbClr val="FFFFFF"/>
                </a:solidFill>
                <a:latin typeface="Times New Roman"/>
              </a:rPr>
              <a:t>tháng</a:t>
            </a:r>
            <a:r>
              <a:rPr lang="en-US" sz="1800" b="0" i="1" strike="noStrike" spc="-1" dirty="0">
                <a:solidFill>
                  <a:srgbClr val="FFFFFF"/>
                </a:solidFill>
                <a:latin typeface="Times New Roman"/>
              </a:rPr>
              <a:t> 12/2020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27" name="Picture 2"/>
          <p:cNvPicPr/>
          <p:nvPr/>
        </p:nvPicPr>
        <p:blipFill>
          <a:blip r:embed="rId2"/>
          <a:stretch/>
        </p:blipFill>
        <p:spPr>
          <a:xfrm>
            <a:off x="8341560" y="249480"/>
            <a:ext cx="458280" cy="725400"/>
          </a:xfrm>
          <a:prstGeom prst="rect">
            <a:avLst/>
          </a:prstGeom>
          <a:ln>
            <a:noFill/>
          </a:ln>
        </p:spPr>
      </p:pic>
      <p:sp>
        <p:nvSpPr>
          <p:cNvPr id="128" name="CustomShape 5"/>
          <p:cNvSpPr/>
          <p:nvPr/>
        </p:nvSpPr>
        <p:spPr>
          <a:xfrm>
            <a:off x="5819040" y="470880"/>
            <a:ext cx="2522520" cy="4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90000"/>
              </a:lnSpc>
              <a:spcBef>
                <a:spcPts val="751"/>
              </a:spcBef>
            </a:pPr>
            <a:r>
              <a:rPr lang="en-US" sz="1400" b="1" strike="noStrike" spc="-1">
                <a:solidFill>
                  <a:srgbClr val="0070C0"/>
                </a:solidFill>
                <a:latin typeface="Calibri"/>
              </a:rPr>
              <a:t>VIỆN CÔNG NGHỆ THÔNG TIN VÀ TRUYỀN THÔNG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143000" y="1538280"/>
            <a:ext cx="6857640" cy="23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1757160" y="2226240"/>
            <a:ext cx="6857640" cy="23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3000" b="0" i="1" strike="noStrike" spc="-1">
                <a:solidFill>
                  <a:srgbClr val="CC6600"/>
                </a:solidFill>
                <a:latin typeface="Calibri (Body)"/>
              </a:rPr>
              <a:t>Em xin chân thành cảm Thầy cô và các bạn đã lắng nghe</a:t>
            </a:r>
            <a:endParaRPr lang="en-US" sz="30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endParaRPr lang="en-US" sz="30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US" sz="5400" b="1" i="1" strike="noStrike" spc="-1">
                <a:solidFill>
                  <a:srgbClr val="CC6600"/>
                </a:solidFill>
                <a:latin typeface="Times New Roman"/>
              </a:rPr>
              <a:t>Q&amp;A</a:t>
            </a:r>
            <a:endParaRPr lang="en-US" sz="5400" b="0" strike="noStrike" spc="-1">
              <a:latin typeface="Arial"/>
            </a:endParaRPr>
          </a:p>
        </p:txBody>
      </p:sp>
      <p:pic>
        <p:nvPicPr>
          <p:cNvPr id="137" name="Picture 2"/>
          <p:cNvPicPr/>
          <p:nvPr/>
        </p:nvPicPr>
        <p:blipFill>
          <a:blip r:embed="rId2"/>
          <a:stretch/>
        </p:blipFill>
        <p:spPr>
          <a:xfrm>
            <a:off x="1209960" y="5497200"/>
            <a:ext cx="2040840" cy="136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200" b="1" spc="-1" dirty="0" err="1">
                <a:solidFill>
                  <a:srgbClr val="FFFFFF"/>
                </a:solidFill>
                <a:latin typeface="Calibri Light"/>
              </a:rPr>
              <a:t>Đặt</a:t>
            </a:r>
            <a:r>
              <a:rPr lang="en-US" sz="3200" b="1" spc="-1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en-US" sz="3200" b="1" spc="-1" dirty="0" err="1">
                <a:solidFill>
                  <a:srgbClr val="FFFFFF"/>
                </a:solidFill>
                <a:latin typeface="Calibri Light"/>
              </a:rPr>
              <a:t>vấn</a:t>
            </a:r>
            <a:r>
              <a:rPr lang="en-US" sz="3200" b="1" spc="-1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en-US" sz="3200" b="1" spc="-1" dirty="0" err="1">
                <a:solidFill>
                  <a:srgbClr val="FFFFFF"/>
                </a:solidFill>
                <a:latin typeface="Calibri Light"/>
              </a:rPr>
              <a:t>đề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91160" y="1346040"/>
            <a:ext cx="8775000" cy="490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260" indent="-342900">
              <a:lnSpc>
                <a:spcPct val="90000"/>
              </a:lnSpc>
              <a:spcBef>
                <a:spcPts val="751"/>
              </a:spcBef>
              <a:buClr>
                <a:srgbClr val="404040"/>
              </a:buClr>
              <a:buFont typeface="Arial" panose="020B0604020202020204" pitchFamily="34" charset="0"/>
              <a:buChar char="•"/>
            </a:pP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Lập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trình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hướng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đối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tượng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đã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làm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cho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lập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trình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trở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nên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dễ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dàng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và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hiệu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quả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hơn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bằng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cách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mô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hình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các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thực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thể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trong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thế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giới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thực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thành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các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lớp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và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đối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tượng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.</a:t>
            </a:r>
          </a:p>
          <a:p>
            <a:pPr marL="343260" indent="-342900">
              <a:lnSpc>
                <a:spcPct val="90000"/>
              </a:lnSpc>
              <a:spcBef>
                <a:spcPts val="751"/>
              </a:spcBef>
              <a:buClr>
                <a:srgbClr val="404040"/>
              </a:buClr>
              <a:buFont typeface="Arial" panose="020B0604020202020204" pitchFamily="34" charset="0"/>
              <a:buChar char="•"/>
            </a:pPr>
            <a:r>
              <a:rPr lang="en-US" sz="2100" b="0" strike="noStrike" spc="-1" dirty="0" err="1">
                <a:solidFill>
                  <a:srgbClr val="404040"/>
                </a:solidFill>
                <a:latin typeface="Calibri"/>
              </a:rPr>
              <a:t>Tuy</a:t>
            </a:r>
            <a:r>
              <a:rPr lang="en-US" sz="21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b="0" strike="noStrike" spc="-1" dirty="0" err="1">
                <a:solidFill>
                  <a:srgbClr val="404040"/>
                </a:solidFill>
                <a:latin typeface="Calibri"/>
              </a:rPr>
              <a:t>nhi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ên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,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đôi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khi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quá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nhiều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đối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tượng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có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thể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làm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chương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trình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chậm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đi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,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thậm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chí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là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tràn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bộ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nhớ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.</a:t>
            </a:r>
          </a:p>
          <a:p>
            <a:pPr marL="343260" indent="-342900">
              <a:lnSpc>
                <a:spcPct val="90000"/>
              </a:lnSpc>
              <a:spcBef>
                <a:spcPts val="751"/>
              </a:spcBef>
              <a:buClr>
                <a:srgbClr val="404040"/>
              </a:buClr>
              <a:buFont typeface="Arial" panose="020B0604020202020204" pitchFamily="34" charset="0"/>
              <a:buChar char="•"/>
            </a:pP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Xét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một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ví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dụ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sau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:</a:t>
            </a:r>
          </a:p>
          <a:p>
            <a:pPr marL="800460" lvl="1" indent="-342900">
              <a:lnSpc>
                <a:spcPct val="90000"/>
              </a:lnSpc>
              <a:spcBef>
                <a:spcPts val="751"/>
              </a:spcBef>
              <a:buClr>
                <a:srgbClr val="404040"/>
              </a:buClr>
              <a:buFont typeface="Arial" panose="020B0604020202020204" pitchFamily="34" charset="0"/>
              <a:buChar char="•"/>
            </a:pPr>
            <a:r>
              <a:rPr lang="en-US" sz="2100" b="0" strike="noStrike" spc="-1" dirty="0" err="1">
                <a:solidFill>
                  <a:srgbClr val="404040"/>
                </a:solidFill>
                <a:latin typeface="Calibri"/>
              </a:rPr>
              <a:t>Một</a:t>
            </a:r>
            <a:r>
              <a:rPr lang="en-US" sz="21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website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cho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phép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người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dùng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tạo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và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thực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thi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chương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trình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online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bằng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ngôn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ngữ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bất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kỳ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. </a:t>
            </a:r>
          </a:p>
          <a:p>
            <a:pPr marL="800460" lvl="1" indent="-342900">
              <a:lnSpc>
                <a:spcPct val="90000"/>
              </a:lnSpc>
              <a:spcBef>
                <a:spcPts val="751"/>
              </a:spcBef>
              <a:buClr>
                <a:srgbClr val="404040"/>
              </a:buClr>
              <a:buFont typeface="Arial" panose="020B0604020202020204" pitchFamily="34" charset="0"/>
              <a:buChar char="•"/>
            </a:pPr>
            <a:r>
              <a:rPr lang="en-US" sz="2100" b="0" strike="noStrike" spc="-1" dirty="0" err="1">
                <a:solidFill>
                  <a:srgbClr val="404040"/>
                </a:solidFill>
                <a:latin typeface="Calibri"/>
              </a:rPr>
              <a:t>Bạn</a:t>
            </a:r>
            <a:r>
              <a:rPr lang="en-US" sz="21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b="0" strike="noStrike" spc="-1" dirty="0" err="1">
                <a:solidFill>
                  <a:srgbClr val="404040"/>
                </a:solidFill>
                <a:latin typeface="Calibri"/>
              </a:rPr>
              <a:t>chỉ</a:t>
            </a:r>
            <a:r>
              <a:rPr lang="en-US" sz="21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b="0" strike="noStrike" spc="-1" dirty="0" err="1">
                <a:solidFill>
                  <a:srgbClr val="404040"/>
                </a:solidFill>
                <a:latin typeface="Calibri"/>
              </a:rPr>
              <a:t>cần</a:t>
            </a:r>
            <a:r>
              <a:rPr lang="en-US" sz="21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b="0" strike="noStrike" spc="-1" dirty="0" err="1">
                <a:solidFill>
                  <a:srgbClr val="404040"/>
                </a:solidFill>
                <a:latin typeface="Calibri"/>
              </a:rPr>
              <a:t>chọn</a:t>
            </a:r>
            <a:r>
              <a:rPr lang="en-US" sz="21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b="0" strike="noStrike" spc="-1" dirty="0" err="1">
                <a:solidFill>
                  <a:srgbClr val="404040"/>
                </a:solidFill>
                <a:latin typeface="Calibri"/>
              </a:rPr>
              <a:t>ngôn</a:t>
            </a:r>
            <a:r>
              <a:rPr lang="en-US" sz="21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b="0" strike="noStrike" spc="-1" dirty="0" err="1">
                <a:solidFill>
                  <a:srgbClr val="404040"/>
                </a:solidFill>
                <a:latin typeface="Calibri"/>
              </a:rPr>
              <a:t>ngữ</a:t>
            </a:r>
            <a:r>
              <a:rPr lang="en-US" sz="2100" b="0" strike="noStrike" spc="-1" dirty="0">
                <a:solidFill>
                  <a:srgbClr val="404040"/>
                </a:solidFill>
                <a:latin typeface="Calibri"/>
              </a:rPr>
              <a:t>, </a:t>
            </a:r>
            <a:r>
              <a:rPr lang="en-US" sz="2100" b="0" strike="noStrike" spc="-1" dirty="0" err="1">
                <a:solidFill>
                  <a:srgbClr val="404040"/>
                </a:solidFill>
                <a:latin typeface="Calibri"/>
              </a:rPr>
              <a:t>lập</a:t>
            </a:r>
            <a:r>
              <a:rPr lang="en-US" sz="21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b="0" strike="noStrike" spc="-1" dirty="0" err="1">
                <a:solidFill>
                  <a:srgbClr val="404040"/>
                </a:solidFill>
                <a:latin typeface="Calibri"/>
              </a:rPr>
              <a:t>trình</a:t>
            </a:r>
            <a:r>
              <a:rPr lang="en-US" sz="21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b="0" strike="noStrike" spc="-1" dirty="0" err="1">
                <a:solidFill>
                  <a:srgbClr val="404040"/>
                </a:solidFill>
                <a:latin typeface="Calibri"/>
              </a:rPr>
              <a:t>và</a:t>
            </a:r>
            <a:r>
              <a:rPr lang="en-US" sz="21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b="0" strike="noStrike" spc="-1" dirty="0" err="1">
                <a:solidFill>
                  <a:srgbClr val="404040"/>
                </a:solidFill>
                <a:latin typeface="Calibri"/>
              </a:rPr>
              <a:t>thực</a:t>
            </a:r>
            <a:r>
              <a:rPr lang="en-US" sz="21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b="0" strike="noStrike" spc="-1" dirty="0" err="1">
                <a:solidFill>
                  <a:srgbClr val="404040"/>
                </a:solidFill>
                <a:latin typeface="Calibri"/>
              </a:rPr>
              <a:t>thi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để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xem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kết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quả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…</a:t>
            </a:r>
          </a:p>
          <a:p>
            <a:pPr marL="800460" lvl="1" indent="-342900">
              <a:lnSpc>
                <a:spcPct val="90000"/>
              </a:lnSpc>
              <a:spcBef>
                <a:spcPts val="751"/>
              </a:spcBef>
              <a:buClr>
                <a:srgbClr val="404040"/>
              </a:buClr>
              <a:buFont typeface="Arial" panose="020B0604020202020204" pitchFamily="34" charset="0"/>
              <a:buChar char="•"/>
            </a:pP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Vấn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đề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thực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sự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ẩn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dấu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phía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sau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đoạn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code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sau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200" b="1" spc="-1" dirty="0" err="1">
                <a:solidFill>
                  <a:srgbClr val="FFFFFF"/>
                </a:solidFill>
                <a:latin typeface="Calibri Light"/>
              </a:rPr>
              <a:t>Đặt</a:t>
            </a:r>
            <a:r>
              <a:rPr lang="en-US" sz="3200" b="1" spc="-1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en-US" sz="3200" b="1" spc="-1" dirty="0" err="1">
                <a:solidFill>
                  <a:srgbClr val="FFFFFF"/>
                </a:solidFill>
                <a:latin typeface="Calibri Light"/>
              </a:rPr>
              <a:t>vấn</a:t>
            </a:r>
            <a:r>
              <a:rPr lang="en-US" sz="3200" b="1" spc="-1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en-US" sz="3200" b="1" spc="-1" dirty="0" err="1">
                <a:solidFill>
                  <a:srgbClr val="FFFFFF"/>
                </a:solidFill>
                <a:latin typeface="Calibri Light"/>
              </a:rPr>
              <a:t>đề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84500" y="1337573"/>
            <a:ext cx="8775000" cy="490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260" indent="-342900">
              <a:lnSpc>
                <a:spcPct val="90000"/>
              </a:lnSpc>
              <a:spcBef>
                <a:spcPts val="751"/>
              </a:spcBef>
              <a:buClr>
                <a:srgbClr val="404040"/>
              </a:buClr>
              <a:buFont typeface="Arial" panose="020B0604020202020204" pitchFamily="34" charset="0"/>
              <a:buChar char="•"/>
            </a:pPr>
            <a:endParaRPr lang="en-US" sz="2100" spc="-1" dirty="0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177F4BB4-F200-427F-B897-97FB327F3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00" y="1235454"/>
            <a:ext cx="4572000" cy="2038350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FEC6489C-2261-4FDD-AFFB-154C62BB8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017" y="2092378"/>
            <a:ext cx="4133850" cy="904875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555DAF12-56D9-48C7-9A31-9F3957EAF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00" y="3752057"/>
            <a:ext cx="5000625" cy="2085975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B343251B-3C72-4B6C-8231-56F6D47A0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3537" y="5168382"/>
            <a:ext cx="32575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205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1" spc="-1" dirty="0" err="1">
                <a:solidFill>
                  <a:srgbClr val="FFFFFF"/>
                </a:solidFill>
                <a:latin typeface="Calibri Light"/>
              </a:rPr>
              <a:t>Đặt</a:t>
            </a:r>
            <a:r>
              <a:rPr lang="en-US" sz="3600" b="1" spc="-1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en-US" sz="3600" b="1" spc="-1" dirty="0" err="1">
                <a:solidFill>
                  <a:srgbClr val="FFFFFF"/>
                </a:solidFill>
                <a:latin typeface="Calibri Light"/>
              </a:rPr>
              <a:t>vấn</a:t>
            </a:r>
            <a:r>
              <a:rPr lang="en-US" sz="3600" b="1" spc="-1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en-US" sz="3600" b="1" spc="-1" dirty="0" err="1">
                <a:solidFill>
                  <a:srgbClr val="FFFFFF"/>
                </a:solidFill>
                <a:latin typeface="Calibri Light"/>
              </a:rPr>
              <a:t>đề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91160" y="1346040"/>
            <a:ext cx="8775000" cy="490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100" b="0" strike="noStrike" spc="-1" dirty="0" err="1">
                <a:solidFill>
                  <a:srgbClr val="404040"/>
                </a:solidFill>
                <a:latin typeface="Calibri"/>
              </a:rPr>
              <a:t>Nếu</a:t>
            </a:r>
            <a:r>
              <a:rPr lang="en-US" sz="21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b="0" strike="noStrike" spc="-1" dirty="0" err="1">
                <a:solidFill>
                  <a:srgbClr val="404040"/>
                </a:solidFill>
                <a:latin typeface="Calibri"/>
              </a:rPr>
              <a:t>có</a:t>
            </a:r>
            <a:r>
              <a:rPr lang="en-US" sz="2100" b="0" strike="noStrike" spc="-1" dirty="0">
                <a:solidFill>
                  <a:srgbClr val="404040"/>
                </a:solidFill>
                <a:latin typeface="Calibri"/>
              </a:rPr>
              <a:t> 2k users </a:t>
            </a:r>
            <a:r>
              <a:rPr lang="en-US" sz="2100" b="0" strike="noStrike" spc="-1" dirty="0" err="1">
                <a:solidFill>
                  <a:srgbClr val="404040"/>
                </a:solidFill>
                <a:latin typeface="Calibri"/>
              </a:rPr>
              <a:t>đang</a:t>
            </a:r>
            <a:r>
              <a:rPr lang="en-US" sz="21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b="0" strike="noStrike" spc="-1" dirty="0" err="1">
                <a:solidFill>
                  <a:srgbClr val="404040"/>
                </a:solidFill>
                <a:latin typeface="Calibri"/>
              </a:rPr>
              <a:t>sử</a:t>
            </a:r>
            <a:r>
              <a:rPr lang="en-US" sz="21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b="0" strike="noStrike" spc="-1" dirty="0" err="1">
                <a:solidFill>
                  <a:srgbClr val="404040"/>
                </a:solidFill>
                <a:latin typeface="Calibri"/>
              </a:rPr>
              <a:t>dụng</a:t>
            </a:r>
            <a:endParaRPr lang="en-US" sz="2100" b="0" strike="noStrike" spc="-1" dirty="0">
              <a:solidFill>
                <a:srgbClr val="404040"/>
              </a:solidFill>
              <a:latin typeface="Calibri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100" spc="-1" dirty="0">
                <a:solidFill>
                  <a:srgbClr val="404040"/>
                </a:solidFill>
                <a:latin typeface="Calibri"/>
              </a:rPr>
              <a:t>-&gt;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Sẽ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có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2k Object Code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và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2k Platform</a:t>
            </a: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404040"/>
                </a:solidFill>
                <a:latin typeface="Calibri"/>
              </a:rPr>
              <a:t>-&gt;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Platform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là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đối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tượng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khá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nặng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-&gt;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Hệ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thống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quá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tải</a:t>
            </a:r>
            <a:endParaRPr lang="en-US" sz="1500" b="0" strike="noStrike" spc="-1" dirty="0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Calibri Light"/>
              </a:rPr>
              <a:t>Flyweight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91160" y="1346040"/>
            <a:ext cx="8775000" cy="490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Flyweight</a:t>
            </a:r>
            <a:r>
              <a:rPr lang="en-US" sz="15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là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một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đối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tượng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được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chia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sẻ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trong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nhiều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ngữ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cảnh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khác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nhau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. </a:t>
            </a: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Flyweight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đóng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vai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trò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như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là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một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đối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tượng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độc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lập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trong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mỗi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ngữ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cảnh</a:t>
            </a:r>
            <a:r>
              <a:rPr lang="en-US" sz="2000" spc="-1" dirty="0">
                <a:solidFill>
                  <a:srgbClr val="404040"/>
                </a:solidFill>
                <a:latin typeface="Calibri"/>
              </a:rPr>
              <a:t>. </a:t>
            </a: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Hai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trạng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thái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chính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của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Flyweight:</a:t>
            </a:r>
          </a:p>
          <a:p>
            <a:pPr marL="628560" lvl="1" indent="-171000">
              <a:lnSpc>
                <a:spcPct val="90000"/>
              </a:lnSpc>
              <a:spcBef>
                <a:spcPts val="75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404040"/>
                </a:solidFill>
                <a:latin typeface="Calibri"/>
              </a:rPr>
              <a:t>Instrinstic</a:t>
            </a:r>
            <a:r>
              <a:rPr lang="en-US" sz="2000" spc="-1" dirty="0">
                <a:solidFill>
                  <a:srgbClr val="404040"/>
                </a:solidFill>
                <a:latin typeface="Calibri"/>
              </a:rPr>
              <a:t> state (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</a:rPr>
              <a:t>trạng</a:t>
            </a:r>
            <a:r>
              <a:rPr lang="en-US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</a:rPr>
              <a:t>thái</a:t>
            </a:r>
            <a:r>
              <a:rPr lang="en-US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</a:rPr>
              <a:t>nội</a:t>
            </a:r>
            <a:r>
              <a:rPr lang="en-US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</a:rPr>
              <a:t>tại</a:t>
            </a:r>
            <a:r>
              <a:rPr lang="en-US" sz="2000" spc="-1" dirty="0">
                <a:solidFill>
                  <a:srgbClr val="404040"/>
                </a:solidFill>
                <a:latin typeface="Calibri"/>
              </a:rPr>
              <a:t>):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</a:rPr>
              <a:t>được</a:t>
            </a:r>
            <a:r>
              <a:rPr lang="en-US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</a:rPr>
              <a:t>lưu</a:t>
            </a:r>
            <a:r>
              <a:rPr lang="en-US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</a:rPr>
              <a:t>trữ</a:t>
            </a:r>
            <a:r>
              <a:rPr lang="en-US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spc="-1" dirty="0" err="1">
                <a:solidFill>
                  <a:srgbClr val="404040"/>
                </a:solidFill>
                <a:latin typeface="Calibri"/>
              </a:rPr>
              <a:t>trong</a:t>
            </a:r>
            <a:r>
              <a:rPr lang="en-US" sz="2000" spc="-1" dirty="0">
                <a:solidFill>
                  <a:srgbClr val="404040"/>
                </a:solidFill>
                <a:latin typeface="Calibri"/>
              </a:rPr>
              <a:t> flyweight.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Trạng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thái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này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chứa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dữ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liệu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không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thể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thay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đổi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(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unchangeable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)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và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không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phụ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thuộc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(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independent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)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vào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ngữ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cảnh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(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context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)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của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đối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tượng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Flyweight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.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Những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dữ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liệu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đó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có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thể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được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lưu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trữ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vĩnh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viễn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bên trong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đối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tượng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Flyweight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.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Vì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vậy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mà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Flyweight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object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có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thể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 chia </a:t>
            </a:r>
            <a:r>
              <a:rPr lang="vi-VN" sz="2000" spc="-1" dirty="0" err="1">
                <a:solidFill>
                  <a:srgbClr val="404040"/>
                </a:solidFill>
                <a:latin typeface="Calibri"/>
              </a:rPr>
              <a:t>sẻ</a:t>
            </a:r>
            <a:r>
              <a:rPr lang="vi-VN" sz="2000" spc="-1" dirty="0">
                <a:solidFill>
                  <a:srgbClr val="404040"/>
                </a:solidFill>
                <a:latin typeface="Calibri"/>
              </a:rPr>
              <a:t>.</a:t>
            </a:r>
            <a:endParaRPr lang="en-US" sz="2000" spc="-1" dirty="0">
              <a:solidFill>
                <a:srgbClr val="404040"/>
              </a:solidFill>
              <a:latin typeface="Calibri"/>
            </a:endParaRPr>
          </a:p>
          <a:p>
            <a:pPr marL="628560" lvl="1" indent="-171000">
              <a:lnSpc>
                <a:spcPct val="90000"/>
              </a:lnSpc>
              <a:spcBef>
                <a:spcPts val="75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Extrinsic state (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trạng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thái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bên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ngoài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):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 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Trạng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thái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bên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ngoài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thể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hiện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tính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chất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phụ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thuộc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ngữ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cảnh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của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đối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tượng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flyweight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.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Trạng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thái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này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chứa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các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thuộc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tính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và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dữ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liệu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được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áp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dụng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hoặc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được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tính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toán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trong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thời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gian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thực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thi (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runtime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). Do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đó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,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những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dữ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liệu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đó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không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được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lưu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trữ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trong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bộ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nhớ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.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Vì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trạng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thái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bên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ngoài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là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phụ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thuộc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ngữ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cảnh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và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có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thể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thay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đổi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nên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các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đối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tượng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đó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không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thể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được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 chia </a:t>
            </a:r>
            <a:r>
              <a:rPr lang="vi-VN" sz="2000" b="0" i="0" dirty="0" err="1">
                <a:solidFill>
                  <a:srgbClr val="555555"/>
                </a:solidFill>
                <a:effectLst/>
                <a:latin typeface="Lora"/>
              </a:rPr>
              <a:t>sẻ</a:t>
            </a:r>
            <a:r>
              <a:rPr lang="vi-VN" sz="2000" b="0" i="0" dirty="0">
                <a:solidFill>
                  <a:srgbClr val="555555"/>
                </a:solidFill>
                <a:effectLst/>
                <a:latin typeface="Lora"/>
              </a:rPr>
              <a:t>.</a:t>
            </a: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58744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 dirty="0" err="1">
                <a:solidFill>
                  <a:srgbClr val="FFFFFF"/>
                </a:solidFill>
                <a:latin typeface="Calibri Light"/>
              </a:rPr>
              <a:t>Cách</a:t>
            </a:r>
            <a:r>
              <a:rPr lang="en-US" sz="3600" b="1" strike="noStrike" spc="-1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Calibri Light"/>
              </a:rPr>
              <a:t>cài</a:t>
            </a:r>
            <a:r>
              <a:rPr lang="en-US" sz="3600" b="1" strike="noStrike" spc="-1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Calibri Light"/>
              </a:rPr>
              <a:t>đặt</a:t>
            </a:r>
            <a:r>
              <a:rPr lang="en-US" sz="3600" b="1" strike="noStrike" spc="-1" dirty="0">
                <a:solidFill>
                  <a:srgbClr val="FFFFFF"/>
                </a:solidFill>
                <a:latin typeface="Calibri Light"/>
              </a:rPr>
              <a:t> Flyweight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91160" y="1346040"/>
            <a:ext cx="8775000" cy="490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33C4B48-6D74-4E46-B691-3FAC460EB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1990725"/>
            <a:ext cx="72866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331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 dirty="0" err="1">
                <a:solidFill>
                  <a:srgbClr val="FFFFFF"/>
                </a:solidFill>
                <a:latin typeface="Calibri Light"/>
              </a:rPr>
              <a:t>Giải</a:t>
            </a:r>
            <a:r>
              <a:rPr lang="en-US" sz="3600" b="1" strike="noStrike" spc="-1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Calibri Light"/>
              </a:rPr>
              <a:t>pháp</a:t>
            </a:r>
            <a:r>
              <a:rPr lang="en-US" sz="3600" b="1" strike="noStrike" spc="-1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Calibri Light"/>
              </a:rPr>
              <a:t>cho</a:t>
            </a:r>
            <a:r>
              <a:rPr lang="en-US" sz="3600" b="1" strike="noStrike" spc="-1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Calibri Light"/>
              </a:rPr>
              <a:t>ví</a:t>
            </a:r>
            <a:r>
              <a:rPr lang="en-US" sz="3600" b="1" strike="noStrike" spc="-1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Calibri Light"/>
              </a:rPr>
              <a:t>dụ</a:t>
            </a:r>
            <a:r>
              <a:rPr lang="en-US" sz="3600" b="1" strike="noStrike" spc="-1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Calibri Light"/>
              </a:rPr>
              <a:t>trên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91160" y="1346040"/>
            <a:ext cx="8775000" cy="490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5943CE97-5C32-4D8B-92DB-79FD833B1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15" y="1283076"/>
            <a:ext cx="8620125" cy="499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 dirty="0" err="1">
                <a:solidFill>
                  <a:srgbClr val="FFFFFF"/>
                </a:solidFill>
                <a:latin typeface="Calibri Light"/>
              </a:rPr>
              <a:t>Giải</a:t>
            </a:r>
            <a:r>
              <a:rPr lang="en-US" sz="3600" b="1" strike="noStrike" spc="-1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Calibri Light"/>
              </a:rPr>
              <a:t>pháp</a:t>
            </a:r>
            <a:r>
              <a:rPr lang="en-US" sz="3600" b="1" strike="noStrike" spc="-1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Calibri Light"/>
              </a:rPr>
              <a:t>cho</a:t>
            </a:r>
            <a:r>
              <a:rPr lang="en-US" sz="3600" b="1" strike="noStrike" spc="-1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Calibri Light"/>
              </a:rPr>
              <a:t>ví</a:t>
            </a:r>
            <a:r>
              <a:rPr lang="en-US" sz="3600" b="1" strike="noStrike" spc="-1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Calibri Light"/>
              </a:rPr>
              <a:t>dụ</a:t>
            </a:r>
            <a:r>
              <a:rPr lang="en-US" sz="3600" b="1" strike="noStrike" spc="-1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Calibri Light"/>
              </a:rPr>
              <a:t>trên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91160" y="1346040"/>
            <a:ext cx="8775000" cy="490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59626C2D-B973-40E9-BDED-456B78DFA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0" y="1081969"/>
            <a:ext cx="85725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788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Calibri Light"/>
              </a:rPr>
              <a:t>Khi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Calibri Light"/>
              </a:rPr>
              <a:t>nào</a:t>
            </a:r>
            <a:r>
              <a:rPr lang="en-US" sz="3600" b="1" strike="noStrike" spc="-1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Calibri Light"/>
              </a:rPr>
              <a:t>thì</a:t>
            </a:r>
            <a:r>
              <a:rPr lang="en-US" sz="3600" b="1" strike="noStrike" spc="-1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Calibri Light"/>
              </a:rPr>
              <a:t>sử</a:t>
            </a:r>
            <a:r>
              <a:rPr lang="en-US" sz="3600" b="1" strike="noStrike" spc="-1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en-US" sz="3600" b="1" strike="noStrike" spc="-1" dirty="0" err="1">
                <a:solidFill>
                  <a:srgbClr val="FFFFFF"/>
                </a:solidFill>
                <a:latin typeface="Calibri Light"/>
              </a:rPr>
              <a:t>dụng</a:t>
            </a:r>
            <a:r>
              <a:rPr lang="en-US" sz="3600" b="1" strike="noStrike" spc="-1" dirty="0">
                <a:solidFill>
                  <a:srgbClr val="FFFFFF"/>
                </a:solidFill>
                <a:latin typeface="Calibri Light"/>
              </a:rPr>
              <a:t> Flyweight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84500" y="1333848"/>
            <a:ext cx="8775000" cy="490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0" strike="noStrike" spc="-1" dirty="0" err="1">
                <a:solidFill>
                  <a:srgbClr val="404040"/>
                </a:solidFill>
                <a:latin typeface="Calibri"/>
              </a:rPr>
              <a:t>Một</a:t>
            </a:r>
            <a:r>
              <a:rPr lang="en-US" sz="21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b="0" strike="noStrike" spc="-1" dirty="0" err="1">
                <a:solidFill>
                  <a:srgbClr val="404040"/>
                </a:solidFill>
                <a:latin typeface="Calibri"/>
              </a:rPr>
              <a:t>ứng</a:t>
            </a:r>
            <a:r>
              <a:rPr lang="en-US" sz="21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b="0" strike="noStrike" spc="-1" dirty="0" err="1">
                <a:solidFill>
                  <a:srgbClr val="404040"/>
                </a:solidFill>
                <a:latin typeface="Calibri"/>
              </a:rPr>
              <a:t>dụng</a:t>
            </a:r>
            <a:r>
              <a:rPr lang="en-US" sz="21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b="0" strike="noStrike" spc="-1" dirty="0" err="1">
                <a:solidFill>
                  <a:srgbClr val="404040"/>
                </a:solidFill>
                <a:latin typeface="Calibri"/>
              </a:rPr>
              <a:t>sử</a:t>
            </a:r>
            <a:r>
              <a:rPr lang="en-US" sz="21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b="0" strike="noStrike" spc="-1" dirty="0" err="1">
                <a:solidFill>
                  <a:srgbClr val="404040"/>
                </a:solidFill>
                <a:latin typeface="Calibri"/>
              </a:rPr>
              <a:t>dụng</a:t>
            </a:r>
            <a:r>
              <a:rPr lang="en-US" sz="21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b="0" strike="noStrike" spc="-1" dirty="0" err="1">
                <a:solidFill>
                  <a:srgbClr val="404040"/>
                </a:solidFill>
                <a:latin typeface="Calibri"/>
              </a:rPr>
              <a:t>một</a:t>
            </a:r>
            <a:r>
              <a:rPr lang="en-US" sz="21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b="0" strike="noStrike" spc="-1" dirty="0" err="1">
                <a:solidFill>
                  <a:srgbClr val="404040"/>
                </a:solidFill>
                <a:latin typeface="Calibri"/>
              </a:rPr>
              <a:t>lượng</a:t>
            </a:r>
            <a:r>
              <a:rPr lang="en-US" sz="21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b="0" strike="noStrike" spc="-1" dirty="0" err="1">
                <a:solidFill>
                  <a:srgbClr val="404040"/>
                </a:solidFill>
                <a:latin typeface="Calibri"/>
              </a:rPr>
              <a:t>lớn</a:t>
            </a:r>
            <a:r>
              <a:rPr lang="en-US" sz="21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b="0" strike="noStrike" spc="-1" dirty="0" err="1">
                <a:solidFill>
                  <a:srgbClr val="404040"/>
                </a:solidFill>
                <a:latin typeface="Calibri"/>
              </a:rPr>
              <a:t>các</a:t>
            </a:r>
            <a:r>
              <a:rPr lang="en-US" sz="21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b="0" strike="noStrike" spc="-1" dirty="0" err="1">
                <a:solidFill>
                  <a:srgbClr val="404040"/>
                </a:solidFill>
                <a:latin typeface="Calibri"/>
              </a:rPr>
              <a:t>đối</a:t>
            </a:r>
            <a:r>
              <a:rPr lang="en-US" sz="21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b="0" strike="noStrike" spc="-1" dirty="0" err="1">
                <a:solidFill>
                  <a:srgbClr val="404040"/>
                </a:solidFill>
                <a:latin typeface="Calibri"/>
              </a:rPr>
              <a:t>tượng</a:t>
            </a:r>
            <a:endParaRPr lang="en-US" sz="2100" b="0" strike="noStrike" spc="-1" dirty="0">
              <a:solidFill>
                <a:srgbClr val="404040"/>
              </a:solid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spc="-1" dirty="0">
                <a:solidFill>
                  <a:srgbClr val="404040"/>
                </a:solidFill>
                <a:latin typeface="Calibri"/>
              </a:rPr>
              <a:t>Chi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phí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lưu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trữ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cao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bởi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vì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một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lượng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lớn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các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đối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tượng</a:t>
            </a:r>
            <a:endParaRPr lang="en-US" sz="2100" spc="-1" dirty="0">
              <a:solidFill>
                <a:srgbClr val="404040"/>
              </a:solid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100" b="0" strike="noStrike" spc="-1" dirty="0">
                <a:solidFill>
                  <a:srgbClr val="404040"/>
                </a:solidFill>
                <a:latin typeface="Calibri"/>
              </a:rPr>
              <a:t>Khi </a:t>
            </a:r>
            <a:r>
              <a:rPr lang="vi-VN" sz="2100" b="0" strike="noStrike" spc="-1" dirty="0" err="1">
                <a:solidFill>
                  <a:srgbClr val="404040"/>
                </a:solidFill>
                <a:latin typeface="Calibri"/>
              </a:rPr>
              <a:t>nhóm</a:t>
            </a:r>
            <a:r>
              <a:rPr lang="vi-VN" sz="21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100" b="0" strike="noStrike" spc="-1" dirty="0" err="1">
                <a:solidFill>
                  <a:srgbClr val="404040"/>
                </a:solidFill>
                <a:latin typeface="Calibri"/>
              </a:rPr>
              <a:t>đối</a:t>
            </a:r>
            <a:r>
              <a:rPr lang="vi-VN" sz="21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100" b="0" strike="noStrike" spc="-1" dirty="0" err="1">
                <a:solidFill>
                  <a:srgbClr val="404040"/>
                </a:solidFill>
                <a:latin typeface="Calibri"/>
              </a:rPr>
              <a:t>tượng</a:t>
            </a:r>
            <a:r>
              <a:rPr lang="vi-VN" sz="21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100" b="0" strike="noStrike" spc="-1" dirty="0" err="1">
                <a:solidFill>
                  <a:srgbClr val="404040"/>
                </a:solidFill>
                <a:latin typeface="Calibri"/>
              </a:rPr>
              <a:t>chứa</a:t>
            </a:r>
            <a:r>
              <a:rPr lang="vi-VN" sz="21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100" b="0" strike="noStrike" spc="-1" dirty="0" err="1">
                <a:solidFill>
                  <a:srgbClr val="404040"/>
                </a:solidFill>
                <a:latin typeface="Calibri"/>
              </a:rPr>
              <a:t>nhiều</a:t>
            </a:r>
            <a:r>
              <a:rPr lang="vi-VN" sz="21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100" b="0" strike="noStrike" spc="-1" dirty="0" err="1">
                <a:solidFill>
                  <a:srgbClr val="404040"/>
                </a:solidFill>
                <a:latin typeface="Calibri"/>
              </a:rPr>
              <a:t>đối</a:t>
            </a:r>
            <a:r>
              <a:rPr lang="vi-VN" sz="21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100" b="0" strike="noStrike" spc="-1" dirty="0" err="1">
                <a:solidFill>
                  <a:srgbClr val="404040"/>
                </a:solidFill>
                <a:latin typeface="Calibri"/>
              </a:rPr>
              <a:t>tượng</a:t>
            </a:r>
            <a:r>
              <a:rPr lang="vi-VN" sz="2100" b="0" strike="noStrike" spc="-1" dirty="0">
                <a:solidFill>
                  <a:srgbClr val="404040"/>
                </a:solidFill>
                <a:latin typeface="Calibri"/>
              </a:rPr>
              <a:t> tương </a:t>
            </a:r>
            <a:r>
              <a:rPr lang="vi-VN" sz="2100" b="0" strike="noStrike" spc="-1" dirty="0" err="1">
                <a:solidFill>
                  <a:srgbClr val="404040"/>
                </a:solidFill>
                <a:latin typeface="Calibri"/>
              </a:rPr>
              <a:t>tự</a:t>
            </a:r>
            <a:r>
              <a:rPr lang="vi-VN" sz="21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100" b="0" strike="noStrike" spc="-1" dirty="0" err="1">
                <a:solidFill>
                  <a:srgbClr val="404040"/>
                </a:solidFill>
                <a:latin typeface="Calibri"/>
              </a:rPr>
              <a:t>và</a:t>
            </a:r>
            <a:r>
              <a:rPr lang="vi-VN" sz="2100" b="0" strike="noStrike" spc="-1" dirty="0">
                <a:solidFill>
                  <a:srgbClr val="404040"/>
                </a:solidFill>
                <a:latin typeface="Calibri"/>
              </a:rPr>
              <a:t> hai </a:t>
            </a:r>
            <a:r>
              <a:rPr lang="vi-VN" sz="2100" b="0" strike="noStrike" spc="-1" dirty="0" err="1">
                <a:solidFill>
                  <a:srgbClr val="404040"/>
                </a:solidFill>
                <a:latin typeface="Calibri"/>
              </a:rPr>
              <a:t>đối</a:t>
            </a:r>
            <a:r>
              <a:rPr lang="vi-VN" sz="21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vi-VN" sz="2100" b="0" strike="noStrike" spc="-1" dirty="0" err="1">
                <a:solidFill>
                  <a:srgbClr val="404040"/>
                </a:solidFill>
                <a:latin typeface="Calibri"/>
              </a:rPr>
              <a:t>tượng</a:t>
            </a:r>
            <a:r>
              <a:rPr lang="vi-VN" sz="2100" b="0" strike="noStrike" spc="-1" dirty="0">
                <a:solidFill>
                  <a:srgbClr val="404040"/>
                </a:solidFill>
                <a:latin typeface="Calibri"/>
              </a:rPr>
              <a:t> trong </a:t>
            </a:r>
            <a:r>
              <a:rPr lang="vi-VN" sz="2100" b="0" strike="noStrike" spc="-1" dirty="0" err="1">
                <a:solidFill>
                  <a:srgbClr val="404040"/>
                </a:solidFill>
                <a:latin typeface="Calibri"/>
              </a:rPr>
              <a:t>nhóm</a:t>
            </a:r>
            <a:r>
              <a:rPr lang="vi-VN" sz="2100" b="0" strike="noStrike" spc="-1" dirty="0">
                <a:solidFill>
                  <a:srgbClr val="404040"/>
                </a:solidFill>
                <a:latin typeface="Calibri"/>
              </a:rPr>
              <a:t> không </a:t>
            </a:r>
            <a:r>
              <a:rPr lang="vi-VN" sz="2100" b="0" strike="noStrike" spc="-1" dirty="0" err="1">
                <a:solidFill>
                  <a:srgbClr val="404040"/>
                </a:solidFill>
                <a:latin typeface="Calibri"/>
              </a:rPr>
              <a:t>khác</a:t>
            </a:r>
            <a:r>
              <a:rPr lang="vi-VN" sz="2100" b="0" strike="noStrike" spc="-1" dirty="0">
                <a:solidFill>
                  <a:srgbClr val="404040"/>
                </a:solidFill>
                <a:latin typeface="Calibri"/>
              </a:rPr>
              <a:t> nhau </a:t>
            </a:r>
            <a:r>
              <a:rPr lang="vi-VN" sz="2100" b="0" strike="noStrike" spc="-1" dirty="0" err="1">
                <a:solidFill>
                  <a:srgbClr val="404040"/>
                </a:solidFill>
                <a:latin typeface="Calibri"/>
              </a:rPr>
              <a:t>nhiều</a:t>
            </a:r>
            <a:r>
              <a:rPr lang="vi-VN" sz="2100" b="0" strike="noStrike" spc="-1" dirty="0">
                <a:solidFill>
                  <a:srgbClr val="404040"/>
                </a:solidFill>
                <a:latin typeface="Calibri"/>
              </a:rPr>
              <a:t>.</a:t>
            </a:r>
            <a:endParaRPr lang="en-US" sz="2100" b="0" strike="noStrike" spc="-1" dirty="0">
              <a:solidFill>
                <a:srgbClr val="404040"/>
              </a:solid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Ứng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dụng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không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phụ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thuộc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vào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ID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của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đối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tượng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,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bởi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flyweight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có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thể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chia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sẻ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100" spc="-1" dirty="0" err="1">
                <a:solidFill>
                  <a:srgbClr val="404040"/>
                </a:solidFill>
                <a:latin typeface="Calibri"/>
              </a:rPr>
              <a:t>được</a:t>
            </a:r>
            <a:r>
              <a:rPr lang="en-US" sz="2100" spc="-1" dirty="0">
                <a:solidFill>
                  <a:srgbClr val="404040"/>
                </a:solidFill>
                <a:latin typeface="Calibri"/>
              </a:rPr>
              <a:t>. </a:t>
            </a:r>
            <a:endParaRPr lang="en-US" sz="2100" b="0" strike="noStrike" spc="-1" dirty="0">
              <a:solidFill>
                <a:srgbClr val="40404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28505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7483CF1B63FA4AA03D15E9EA85AD57" ma:contentTypeVersion="7" ma:contentTypeDescription="Create a new document." ma:contentTypeScope="" ma:versionID="b3aa162efcb0e94c19e9f72e971a3167">
  <xsd:schema xmlns:xsd="http://www.w3.org/2001/XMLSchema" xmlns:xs="http://www.w3.org/2001/XMLSchema" xmlns:p="http://schemas.microsoft.com/office/2006/metadata/properties" xmlns:ns3="c078926d-f3db-4b74-bbd0-f33b483d4b1e" xmlns:ns4="806a97cf-37b5-43d8-9f6a-27e74bb9243f" targetNamespace="http://schemas.microsoft.com/office/2006/metadata/properties" ma:root="true" ma:fieldsID="55035317fedfcea435ee9a61545ce232" ns3:_="" ns4:_="">
    <xsd:import namespace="c078926d-f3db-4b74-bbd0-f33b483d4b1e"/>
    <xsd:import namespace="806a97cf-37b5-43d8-9f6a-27e74bb924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8926d-f3db-4b74-bbd0-f33b483d4b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a97cf-37b5-43d8-9f6a-27e74bb9243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3876C1-E23E-4892-8FDF-E78DBA9FC627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c078926d-f3db-4b74-bbd0-f33b483d4b1e"/>
    <ds:schemaRef ds:uri="http://purl.org/dc/elements/1.1/"/>
    <ds:schemaRef ds:uri="http://schemas.microsoft.com/office/infopath/2007/PartnerControls"/>
    <ds:schemaRef ds:uri="806a97cf-37b5-43d8-9f6a-27e74bb9243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97270D0-1A3B-4BED-889E-10143D12DD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78926d-f3db-4b74-bbd0-f33b483d4b1e"/>
    <ds:schemaRef ds:uri="806a97cf-37b5-43d8-9f6a-27e74bb924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231060-CF73-44DD-81CE-9E9ECCCC86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2159</TotalTime>
  <Words>554</Words>
  <Application>Microsoft Office PowerPoint</Application>
  <PresentationFormat>Trình chiếu Trên màn hình (4:3)</PresentationFormat>
  <Paragraphs>39</Paragraphs>
  <Slides>10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9</vt:i4>
      </vt:variant>
      <vt:variant>
        <vt:lpstr>Chủ đề</vt:lpstr>
      </vt:variant>
      <vt:variant>
        <vt:i4>3</vt:i4>
      </vt:variant>
      <vt:variant>
        <vt:lpstr>Tiêu đề Bản chiếu</vt:lpstr>
      </vt:variant>
      <vt:variant>
        <vt:i4>10</vt:i4>
      </vt:variant>
    </vt:vector>
  </HeadingPairs>
  <TitlesOfParts>
    <vt:vector size="22" baseType="lpstr">
      <vt:lpstr>Arial</vt:lpstr>
      <vt:lpstr>Calibri</vt:lpstr>
      <vt:lpstr>Calibri (Body)</vt:lpstr>
      <vt:lpstr>Calibri Light</vt:lpstr>
      <vt:lpstr>Lora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Hang</dc:creator>
  <dc:description/>
  <cp:lastModifiedBy>Dang Lam San 20170111</cp:lastModifiedBy>
  <cp:revision>166</cp:revision>
  <dcterms:created xsi:type="dcterms:W3CDTF">2016-07-25T07:53:11Z</dcterms:created>
  <dcterms:modified xsi:type="dcterms:W3CDTF">2020-12-07T02:34:17Z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  <property fmtid="{D5CDD505-2E9C-101B-9397-08002B2CF9AE}" pid="12" name="ContentTypeId">
    <vt:lpwstr>0x010100D27483CF1B63FA4AA03D15E9EA85AD57</vt:lpwstr>
  </property>
</Properties>
</file>