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866" y="1931441"/>
            <a:ext cx="5800267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5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3" y="6853173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09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9" y="0"/>
                </a:moveTo>
                <a:lnTo>
                  <a:pt x="0" y="3163103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899" y="6858000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16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8000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4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6090" y="1997798"/>
            <a:ext cx="6879818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78818" y="646461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5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4370">
              <a:lnSpc>
                <a:spcPct val="100000"/>
              </a:lnSpc>
              <a:spcBef>
                <a:spcPts val="130"/>
              </a:spcBef>
            </a:pPr>
            <a:r>
              <a:rPr dirty="0"/>
              <a:t>D</a:t>
            </a:r>
            <a:r>
              <a:rPr spc="5" dirty="0"/>
              <a:t> </a:t>
            </a:r>
            <a:r>
              <a:rPr spc="-10" dirty="0"/>
              <a:t>BALAKUMAR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8013" y="2685758"/>
            <a:ext cx="2171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412721205005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5758-4A67-47CD-B353-15D6EF3244B5}"/>
              </a:ext>
            </a:extLst>
          </p:cNvPr>
          <p:cNvSpPr txBox="1"/>
          <p:nvPr/>
        </p:nvSpPr>
        <p:spPr>
          <a:xfrm>
            <a:off x="5791200" y="3313710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TAGORE ENGINEERING COLLEGE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560" y="1950274"/>
            <a:ext cx="4166732" cy="38101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221" y="1958311"/>
            <a:ext cx="4128335" cy="379669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7" y="0"/>
            <a:ext cx="4752975" cy="6863080"/>
            <a:chOff x="744384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5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3" y="6853173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09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9" y="0"/>
                  </a:moveTo>
                  <a:lnTo>
                    <a:pt x="0" y="3163103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099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400" y="0"/>
                  </a:lnTo>
                  <a:lnTo>
                    <a:pt x="0" y="6858000"/>
                  </a:lnTo>
                  <a:lnTo>
                    <a:pt x="3009899" y="6858000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8000"/>
                  </a:lnTo>
                  <a:lnTo>
                    <a:pt x="2589120" y="6858000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49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1" y="6858000"/>
                  </a:lnTo>
                  <a:lnTo>
                    <a:pt x="2854069" y="6858000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6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3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8" y="6858000"/>
                  </a:lnTo>
                  <a:lnTo>
                    <a:pt x="1255752" y="6858000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4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9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8578" y="2277325"/>
            <a:ext cx="7087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A00"/>
                </a:solidFill>
                <a:latin typeface="Trebuchet MS"/>
                <a:cs typeface="Trebuchet MS"/>
              </a:rPr>
              <a:t>EMOTION DETECTION USING THE CNN </a:t>
            </a:r>
            <a:r>
              <a:rPr sz="2400" b="1" spc="-10" dirty="0">
                <a:solidFill>
                  <a:srgbClr val="00AA00"/>
                </a:solidFill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88900" y="12700"/>
              <a:ext cx="12103100" cy="6845300"/>
            </a:xfrm>
            <a:custGeom>
              <a:avLst/>
              <a:gdLst/>
              <a:ahLst/>
              <a:cxnLst/>
              <a:rect l="l" t="t" r="r" b="b"/>
              <a:pathLst>
                <a:path w="12103100" h="6845300">
                  <a:moveTo>
                    <a:pt x="12103100" y="0"/>
                  </a:moveTo>
                  <a:lnTo>
                    <a:pt x="0" y="0"/>
                  </a:lnTo>
                  <a:lnTo>
                    <a:pt x="0" y="6845300"/>
                  </a:lnTo>
                  <a:lnTo>
                    <a:pt x="12103100" y="6845300"/>
                  </a:lnTo>
                  <a:lnTo>
                    <a:pt x="121031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3" y="6853173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09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9" y="0"/>
                  </a:moveTo>
                  <a:lnTo>
                    <a:pt x="0" y="3163103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400" y="0"/>
                  </a:lnTo>
                  <a:lnTo>
                    <a:pt x="0" y="6858000"/>
                  </a:lnTo>
                  <a:lnTo>
                    <a:pt x="3009899" y="6858000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8000"/>
                  </a:lnTo>
                  <a:lnTo>
                    <a:pt x="2589120" y="6858000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5230" y="50800"/>
              <a:ext cx="2854325" cy="6807200"/>
            </a:xfrm>
            <a:custGeom>
              <a:avLst/>
              <a:gdLst/>
              <a:ahLst/>
              <a:cxnLst/>
              <a:rect l="l" t="t" r="r" b="b"/>
              <a:pathLst>
                <a:path w="2854325" h="6807200">
                  <a:moveTo>
                    <a:pt x="2854069" y="0"/>
                  </a:moveTo>
                  <a:lnTo>
                    <a:pt x="0" y="0"/>
                  </a:lnTo>
                  <a:lnTo>
                    <a:pt x="2451724" y="6807200"/>
                  </a:lnTo>
                  <a:lnTo>
                    <a:pt x="2854069" y="6807200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6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53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8" y="6858000"/>
                  </a:lnTo>
                  <a:lnTo>
                    <a:pt x="1255752" y="6858000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64" y="6464"/>
                  </a:lnTo>
                  <a:lnTo>
                    <a:pt x="89633" y="24708"/>
                  </a:lnTo>
                  <a:lnTo>
                    <a:pt x="53006" y="53006"/>
                  </a:lnTo>
                  <a:lnTo>
                    <a:pt x="24708" y="89633"/>
                  </a:lnTo>
                  <a:lnTo>
                    <a:pt x="6464" y="132864"/>
                  </a:lnTo>
                  <a:lnTo>
                    <a:pt x="0" y="180975"/>
                  </a:lnTo>
                  <a:lnTo>
                    <a:pt x="6464" y="229085"/>
                  </a:lnTo>
                  <a:lnTo>
                    <a:pt x="24708" y="272316"/>
                  </a:lnTo>
                  <a:lnTo>
                    <a:pt x="53006" y="308943"/>
                  </a:lnTo>
                  <a:lnTo>
                    <a:pt x="89633" y="337241"/>
                  </a:lnTo>
                  <a:lnTo>
                    <a:pt x="132864" y="355485"/>
                  </a:lnTo>
                  <a:lnTo>
                    <a:pt x="180975" y="361950"/>
                  </a:lnTo>
                  <a:lnTo>
                    <a:pt x="229085" y="355485"/>
                  </a:lnTo>
                  <a:lnTo>
                    <a:pt x="272316" y="337241"/>
                  </a:lnTo>
                  <a:lnTo>
                    <a:pt x="308943" y="308943"/>
                  </a:lnTo>
                  <a:lnTo>
                    <a:pt x="337241" y="272316"/>
                  </a:lnTo>
                  <a:lnTo>
                    <a:pt x="355485" y="229085"/>
                  </a:lnTo>
                  <a:lnTo>
                    <a:pt x="361950" y="180975"/>
                  </a:lnTo>
                  <a:lnTo>
                    <a:pt x="355485" y="132864"/>
                  </a:lnTo>
                  <a:lnTo>
                    <a:pt x="337241" y="89633"/>
                  </a:lnTo>
                  <a:lnTo>
                    <a:pt x="308943" y="53006"/>
                  </a:lnTo>
                  <a:lnTo>
                    <a:pt x="272316" y="24708"/>
                  </a:lnTo>
                  <a:lnTo>
                    <a:pt x="229085" y="646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003" y="3511"/>
                  </a:lnTo>
                  <a:lnTo>
                    <a:pt x="230332" y="13711"/>
                  </a:lnTo>
                  <a:lnTo>
                    <a:pt x="187340" y="30099"/>
                  </a:lnTo>
                  <a:lnTo>
                    <a:pt x="147528" y="52175"/>
                  </a:lnTo>
                  <a:lnTo>
                    <a:pt x="111397" y="79436"/>
                  </a:lnTo>
                  <a:lnTo>
                    <a:pt x="79448" y="111381"/>
                  </a:lnTo>
                  <a:lnTo>
                    <a:pt x="52184" y="147511"/>
                  </a:lnTo>
                  <a:lnTo>
                    <a:pt x="30106" y="187324"/>
                  </a:lnTo>
                  <a:lnTo>
                    <a:pt x="13714" y="230319"/>
                  </a:lnTo>
                  <a:lnTo>
                    <a:pt x="3512" y="275994"/>
                  </a:lnTo>
                  <a:lnTo>
                    <a:pt x="0" y="323850"/>
                  </a:lnTo>
                  <a:lnTo>
                    <a:pt x="3512" y="371705"/>
                  </a:lnTo>
                  <a:lnTo>
                    <a:pt x="13714" y="417380"/>
                  </a:lnTo>
                  <a:lnTo>
                    <a:pt x="30106" y="460375"/>
                  </a:lnTo>
                  <a:lnTo>
                    <a:pt x="52184" y="500188"/>
                  </a:lnTo>
                  <a:lnTo>
                    <a:pt x="79448" y="536318"/>
                  </a:lnTo>
                  <a:lnTo>
                    <a:pt x="111397" y="568263"/>
                  </a:lnTo>
                  <a:lnTo>
                    <a:pt x="147528" y="595524"/>
                  </a:lnTo>
                  <a:lnTo>
                    <a:pt x="187340" y="617600"/>
                  </a:lnTo>
                  <a:lnTo>
                    <a:pt x="230332" y="633988"/>
                  </a:lnTo>
                  <a:lnTo>
                    <a:pt x="276003" y="644188"/>
                  </a:lnTo>
                  <a:lnTo>
                    <a:pt x="323850" y="647700"/>
                  </a:lnTo>
                  <a:lnTo>
                    <a:pt x="371696" y="644188"/>
                  </a:lnTo>
                  <a:lnTo>
                    <a:pt x="417367" y="633988"/>
                  </a:lnTo>
                  <a:lnTo>
                    <a:pt x="460359" y="617600"/>
                  </a:lnTo>
                  <a:lnTo>
                    <a:pt x="500171" y="595524"/>
                  </a:lnTo>
                  <a:lnTo>
                    <a:pt x="536302" y="568263"/>
                  </a:lnTo>
                  <a:lnTo>
                    <a:pt x="568251" y="536318"/>
                  </a:lnTo>
                  <a:lnTo>
                    <a:pt x="595515" y="500188"/>
                  </a:lnTo>
                  <a:lnTo>
                    <a:pt x="617593" y="460375"/>
                  </a:lnTo>
                  <a:lnTo>
                    <a:pt x="633985" y="417380"/>
                  </a:lnTo>
                  <a:lnTo>
                    <a:pt x="644187" y="371705"/>
                  </a:lnTo>
                  <a:lnTo>
                    <a:pt x="647700" y="323850"/>
                  </a:lnTo>
                  <a:lnTo>
                    <a:pt x="644187" y="275994"/>
                  </a:lnTo>
                  <a:lnTo>
                    <a:pt x="633985" y="230319"/>
                  </a:lnTo>
                  <a:lnTo>
                    <a:pt x="617593" y="187324"/>
                  </a:lnTo>
                  <a:lnTo>
                    <a:pt x="595515" y="147511"/>
                  </a:lnTo>
                  <a:lnTo>
                    <a:pt x="568251" y="111381"/>
                  </a:lnTo>
                  <a:lnTo>
                    <a:pt x="536302" y="79436"/>
                  </a:lnTo>
                  <a:lnTo>
                    <a:pt x="500171" y="52175"/>
                  </a:lnTo>
                  <a:lnTo>
                    <a:pt x="460359" y="30099"/>
                  </a:lnTo>
                  <a:lnTo>
                    <a:pt x="417367" y="13711"/>
                  </a:lnTo>
                  <a:lnTo>
                    <a:pt x="371696" y="3511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5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1943112" y="1491996"/>
            <a:ext cx="531939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Motive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project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analyze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emotion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person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giving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picture </a:t>
            </a:r>
            <a:r>
              <a:rPr sz="2000" dirty="0">
                <a:latin typeface="Trebuchet MS"/>
                <a:cs typeface="Trebuchet MS"/>
              </a:rPr>
              <a:t>input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,and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psychological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experts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study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human </a:t>
            </a:r>
            <a:r>
              <a:rPr sz="2000" dirty="0">
                <a:latin typeface="Trebuchet MS"/>
                <a:cs typeface="Trebuchet MS"/>
              </a:rPr>
              <a:t>emotional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behavior.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marR="20891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This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handling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students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by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teachers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easily.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marR="240029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animator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design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movie </a:t>
            </a:r>
            <a:r>
              <a:rPr sz="2000" dirty="0">
                <a:latin typeface="Trebuchet MS"/>
                <a:cs typeface="Trebuchet MS"/>
              </a:rPr>
              <a:t>characters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emotions.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marR="152400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Emotion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detection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enhances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user </a:t>
            </a:r>
            <a:r>
              <a:rPr sz="2000" dirty="0">
                <a:latin typeface="Trebuchet MS"/>
                <a:cs typeface="Trebuchet MS"/>
              </a:rPr>
              <a:t>experiences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adapting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content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on </a:t>
            </a:r>
            <a:r>
              <a:rPr sz="2000" dirty="0">
                <a:latin typeface="Trebuchet MS"/>
                <a:cs typeface="Trebuchet MS"/>
              </a:rPr>
              <a:t>emotions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virtual</a:t>
            </a:r>
            <a:r>
              <a:rPr sz="2000" spc="-10" dirty="0">
                <a:latin typeface="Trebuchet MS"/>
                <a:cs typeface="Trebuchet MS"/>
              </a:rPr>
              <a:t> gaming.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sp>
        <p:nvSpPr>
          <p:cNvPr id="10" name="object 10"/>
          <p:cNvSpPr txBox="1"/>
          <p:nvPr/>
        </p:nvSpPr>
        <p:spPr>
          <a:xfrm>
            <a:off x="874001" y="2087245"/>
            <a:ext cx="69519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Develop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Convolutional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Neural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Network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(CNN) </a:t>
            </a:r>
            <a:r>
              <a:rPr sz="2400" b="1" dirty="0">
                <a:latin typeface="Trebuchet MS"/>
                <a:cs typeface="Trebuchet MS"/>
              </a:rPr>
              <a:t>model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for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emotion detection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from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facial </a:t>
            </a:r>
            <a:r>
              <a:rPr sz="2400" b="1" spc="-10" dirty="0">
                <a:latin typeface="Trebuchet MS"/>
                <a:cs typeface="Trebuchet MS"/>
              </a:rPr>
              <a:t>images.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goal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is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accurately classify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emotions </a:t>
            </a:r>
            <a:r>
              <a:rPr sz="2400" b="1" dirty="0">
                <a:latin typeface="Trebuchet MS"/>
                <a:cs typeface="Trebuchet MS"/>
              </a:rPr>
              <a:t>depicted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facial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images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into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one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-10" dirty="0">
                <a:latin typeface="Trebuchet MS"/>
                <a:cs typeface="Trebuchet MS"/>
              </a:rPr>
              <a:t> several </a:t>
            </a:r>
            <a:r>
              <a:rPr sz="2400" b="1" dirty="0">
                <a:latin typeface="Trebuchet MS"/>
                <a:cs typeface="Trebuchet MS"/>
              </a:rPr>
              <a:t>predefined categories, such as </a:t>
            </a:r>
            <a:r>
              <a:rPr sz="2400" b="1" spc="-10" dirty="0">
                <a:latin typeface="Trebuchet MS"/>
                <a:cs typeface="Trebuchet MS"/>
              </a:rPr>
              <a:t>happiness, </a:t>
            </a:r>
            <a:r>
              <a:rPr sz="2400" b="1" dirty="0">
                <a:latin typeface="Trebuchet MS"/>
                <a:cs typeface="Trebuchet MS"/>
              </a:rPr>
              <a:t>sadness, anger, fear, surprise, or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neutral.</a:t>
            </a:r>
            <a:endParaRPr sz="2400">
              <a:latin typeface="Trebuchet MS"/>
              <a:cs typeface="Trebuchet MS"/>
            </a:endParaRPr>
          </a:p>
          <a:p>
            <a:pPr marL="12700" marR="53975">
              <a:lnSpc>
                <a:spcPct val="100000"/>
              </a:lnSpc>
            </a:pPr>
            <a:r>
              <a:rPr sz="2400" b="1" dirty="0">
                <a:latin typeface="Trebuchet MS"/>
                <a:cs typeface="Trebuchet MS"/>
              </a:rPr>
              <a:t>Emotion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detection is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 crucial component </a:t>
            </a:r>
            <a:r>
              <a:rPr sz="2400" b="1" spc="-25" dirty="0">
                <a:latin typeface="Trebuchet MS"/>
                <a:cs typeface="Trebuchet MS"/>
              </a:rPr>
              <a:t>in </a:t>
            </a:r>
            <a:r>
              <a:rPr sz="2400" b="1" dirty="0">
                <a:latin typeface="Trebuchet MS"/>
                <a:cs typeface="Trebuchet MS"/>
              </a:rPr>
              <a:t>various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applications,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including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human-</a:t>
            </a:r>
            <a:r>
              <a:rPr sz="2400" b="1" spc="-10" dirty="0">
                <a:latin typeface="Trebuchet MS"/>
                <a:cs typeface="Trebuchet MS"/>
              </a:rPr>
              <a:t>computer </a:t>
            </a:r>
            <a:r>
              <a:rPr sz="2400" b="1" dirty="0">
                <a:latin typeface="Trebuchet MS"/>
                <a:cs typeface="Trebuchet MS"/>
              </a:rPr>
              <a:t>interaction,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mental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health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monitoring,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and </a:t>
            </a:r>
            <a:r>
              <a:rPr sz="2400" b="1" dirty="0">
                <a:latin typeface="Trebuchet MS"/>
                <a:cs typeface="Trebuchet MS"/>
              </a:rPr>
              <a:t>sentiment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analysis in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social </a:t>
            </a:r>
            <a:r>
              <a:rPr sz="2400" b="1" spc="-10" dirty="0">
                <a:latin typeface="Trebuchet MS"/>
                <a:cs typeface="Trebuchet MS"/>
              </a:rPr>
              <a:t>media.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0" name="object 10"/>
          <p:cNvSpPr txBox="1"/>
          <p:nvPr/>
        </p:nvSpPr>
        <p:spPr>
          <a:xfrm>
            <a:off x="1621675" y="2020341"/>
            <a:ext cx="68446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 aims to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develop an emotion </a:t>
            </a:r>
            <a:r>
              <a:rPr sz="2000" b="1" spc="-10" dirty="0">
                <a:latin typeface="Trebuchet MS"/>
                <a:cs typeface="Trebuchet MS"/>
              </a:rPr>
              <a:t>detection </a:t>
            </a:r>
            <a:r>
              <a:rPr sz="2000" b="1" dirty="0">
                <a:latin typeface="Trebuchet MS"/>
                <a:cs typeface="Trebuchet MS"/>
              </a:rPr>
              <a:t>system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using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Convolutional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Neural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Networks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(CNNs)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</a:t>
            </a:r>
            <a:r>
              <a:rPr sz="2000" b="1" dirty="0">
                <a:latin typeface="Trebuchet MS"/>
                <a:cs typeface="Trebuchet MS"/>
              </a:rPr>
              <a:t>accurately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classify emotions depicted in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facial </a:t>
            </a:r>
            <a:r>
              <a:rPr sz="2000" b="1" spc="-10" dirty="0">
                <a:latin typeface="Trebuchet MS"/>
                <a:cs typeface="Trebuchet MS"/>
              </a:rPr>
              <a:t>images.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marR="6540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27355" algn="l"/>
                <a:tab pos="427990" algn="l"/>
              </a:tabLst>
            </a:pPr>
            <a:r>
              <a:rPr dirty="0"/>
              <a:t>	</a:t>
            </a:r>
            <a:r>
              <a:rPr sz="2000" b="1" dirty="0">
                <a:latin typeface="Trebuchet MS"/>
                <a:cs typeface="Trebuchet MS"/>
              </a:rPr>
              <a:t>This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system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will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find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applications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various</a:t>
            </a:r>
            <a:r>
              <a:rPr sz="2000" b="1" spc="-10" dirty="0">
                <a:latin typeface="Trebuchet MS"/>
                <a:cs typeface="Trebuchet MS"/>
              </a:rPr>
              <a:t> domains </a:t>
            </a:r>
            <a:r>
              <a:rPr sz="2000" b="1" dirty="0">
                <a:latin typeface="Trebuchet MS"/>
                <a:cs typeface="Trebuchet MS"/>
              </a:rPr>
              <a:t>including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human-computer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interaction,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mental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health </a:t>
            </a:r>
            <a:r>
              <a:rPr sz="2000" b="1" dirty="0">
                <a:latin typeface="Trebuchet MS"/>
                <a:cs typeface="Trebuchet MS"/>
              </a:rPr>
              <a:t>monitoring,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sentiment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analysis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social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media.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It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aims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give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accurate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users.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3354" y="1877644"/>
            <a:ext cx="57912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Software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Developers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0" dirty="0">
                <a:latin typeface="Trebuchet MS"/>
                <a:cs typeface="Trebuchet MS"/>
              </a:rPr>
              <a:t> Engineers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rabicPeriod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Researchers and Data </a:t>
            </a:r>
            <a:r>
              <a:rPr sz="2000" b="1" spc="-10" dirty="0">
                <a:latin typeface="Trebuchet MS"/>
                <a:cs typeface="Trebuchet MS"/>
              </a:rPr>
              <a:t>Scientists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rabicPeriod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Psychologists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Mental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Health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Professionals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rabicPeriod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Educators and </a:t>
            </a:r>
            <a:r>
              <a:rPr sz="2000" b="1" spc="-10" dirty="0">
                <a:latin typeface="Trebuchet MS"/>
                <a:cs typeface="Trebuchet MS"/>
              </a:rPr>
              <a:t>Trainers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rabicPeriod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Human-Computer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Interaction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(HCI)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Designers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AutoNum type="arabicPeriod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000" b="1" dirty="0">
                <a:latin typeface="Trebuchet MS"/>
                <a:cs typeface="Trebuchet MS"/>
              </a:rPr>
              <a:t>Marketing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Advertising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Professionals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930804" y="1686953"/>
            <a:ext cx="518731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project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solution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involves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developing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 </a:t>
            </a:r>
            <a:r>
              <a:rPr sz="2000" dirty="0">
                <a:latin typeface="Trebuchet MS"/>
                <a:cs typeface="Trebuchet MS"/>
              </a:rPr>
              <a:t>robust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emotion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detection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 </a:t>
            </a:r>
            <a:r>
              <a:rPr sz="2000" dirty="0">
                <a:latin typeface="Trebuchet MS"/>
                <a:cs typeface="Trebuchet MS"/>
              </a:rPr>
              <a:t>Convolutional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Neural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Networks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(CNNs)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accurately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classify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emotions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depicted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in </a:t>
            </a:r>
            <a:r>
              <a:rPr sz="2000" dirty="0">
                <a:latin typeface="Trebuchet MS"/>
                <a:cs typeface="Trebuchet MS"/>
              </a:rPr>
              <a:t>facial </a:t>
            </a:r>
            <a:r>
              <a:rPr sz="2000" spc="-10" dirty="0">
                <a:latin typeface="Trebuchet MS"/>
                <a:cs typeface="Trebuchet MS"/>
              </a:rPr>
              <a:t>images.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Accurate Emotion </a:t>
            </a:r>
            <a:r>
              <a:rPr sz="2000" spc="-10" dirty="0">
                <a:latin typeface="Trebuchet MS"/>
                <a:cs typeface="Trebuchet MS"/>
              </a:rPr>
              <a:t>Recognition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Enhanced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Human-</a:t>
            </a:r>
            <a:r>
              <a:rPr sz="2000" dirty="0">
                <a:latin typeface="Trebuchet MS"/>
                <a:cs typeface="Trebuchet MS"/>
              </a:rPr>
              <a:t>Computer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Interaction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Mental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Health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Monitoring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Improved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Marketing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Advertising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050">
              <a:latin typeface="Trebuchet MS"/>
              <a:cs typeface="Trebuchet MS"/>
            </a:endParaRPr>
          </a:p>
          <a:p>
            <a:pPr marL="351155" indent="-339090">
              <a:lnSpc>
                <a:spcPct val="100000"/>
              </a:lnSpc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Security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0" dirty="0">
                <a:latin typeface="Trebuchet MS"/>
                <a:cs typeface="Trebuchet MS"/>
              </a:rPr>
              <a:t> Surveillance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5"/>
            <a:ext cx="2466975" cy="34194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15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656090" y="1997798"/>
            <a:ext cx="637349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168275" indent="-33909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This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give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Accurate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Emotion </a:t>
            </a:r>
            <a:r>
              <a:rPr sz="2000" dirty="0">
                <a:latin typeface="Trebuchet MS"/>
                <a:cs typeface="Trebuchet MS"/>
              </a:rPr>
              <a:t>Recognition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,and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implemented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real </a:t>
            </a:r>
            <a:r>
              <a:rPr sz="2000" spc="-10" dirty="0">
                <a:latin typeface="Trebuchet MS"/>
                <a:cs typeface="Trebuchet MS"/>
              </a:rPr>
              <a:t>world.</a:t>
            </a:r>
            <a:endParaRPr sz="2000">
              <a:latin typeface="Trebuchet MS"/>
              <a:cs typeface="Trebuchet MS"/>
            </a:endParaRPr>
          </a:p>
          <a:p>
            <a:pPr marL="351155" marR="324485" indent="-339090">
              <a:lnSpc>
                <a:spcPct val="100000"/>
              </a:lnSpc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used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health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monitoring,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research, </a:t>
            </a:r>
            <a:r>
              <a:rPr sz="2000" dirty="0">
                <a:latin typeface="Trebuchet MS"/>
                <a:cs typeface="Trebuchet MS"/>
              </a:rPr>
              <a:t>security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,and</a:t>
            </a:r>
            <a:r>
              <a:rPr sz="2000" spc="-10" dirty="0">
                <a:latin typeface="Trebuchet MS"/>
                <a:cs typeface="Trebuchet MS"/>
              </a:rPr>
              <a:t> surveillance.</a:t>
            </a:r>
            <a:endParaRPr sz="2000">
              <a:latin typeface="Trebuchet MS"/>
              <a:cs typeface="Trebuchet MS"/>
            </a:endParaRPr>
          </a:p>
          <a:p>
            <a:pPr marL="351155" marR="5080" indent="-339090">
              <a:lnSpc>
                <a:spcPct val="100000"/>
              </a:lnSpc>
              <a:buFont typeface="Symbol"/>
              <a:buChar char=""/>
              <a:tabLst>
                <a:tab pos="351155" algn="l"/>
                <a:tab pos="35179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iterative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nature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solution,</a:t>
            </a:r>
            <a:r>
              <a:rPr sz="2000" spc="-10" dirty="0">
                <a:latin typeface="Trebuchet MS"/>
                <a:cs typeface="Trebuchet MS"/>
              </a:rPr>
              <a:t> involving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tuning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iteration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feedback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real-world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usage,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ensures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that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emotion </a:t>
            </a:r>
            <a:r>
              <a:rPr sz="2000" dirty="0">
                <a:latin typeface="Trebuchet MS"/>
                <a:cs typeface="Trebuchet MS"/>
              </a:rPr>
              <a:t>detection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continuously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adapt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evolving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requirements,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feedback,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changes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distribution.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commitment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ongoing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enhances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long-</a:t>
            </a:r>
            <a:r>
              <a:rPr sz="2000" spc="-20" dirty="0">
                <a:latin typeface="Trebuchet MS"/>
                <a:cs typeface="Trebuchet MS"/>
              </a:rPr>
              <a:t>term </a:t>
            </a:r>
            <a:r>
              <a:rPr sz="2000" dirty="0">
                <a:latin typeface="Trebuchet MS"/>
                <a:cs typeface="Trebuchet MS"/>
              </a:rPr>
              <a:t>viability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effectiveness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solution.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41160" y="1789162"/>
            <a:ext cx="6919595" cy="4918075"/>
            <a:chOff x="1441160" y="1789162"/>
            <a:chExt cx="6919595" cy="4918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160" y="1789162"/>
              <a:ext cx="6919574" cy="491788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8644" y="293712"/>
            <a:ext cx="33115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10" dirty="0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3732593" y="1274102"/>
            <a:ext cx="2256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Process of AI </a:t>
            </a:r>
            <a:r>
              <a:rPr sz="2000" spc="-10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Symbol</vt:lpstr>
      <vt:lpstr>Trebuchet MS</vt:lpstr>
      <vt:lpstr>Office Theme</vt:lpstr>
      <vt:lpstr>D BALAKUMAR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BALAKUMAR</dc:title>
  <dc:creator>skbk</dc:creator>
  <cp:lastModifiedBy>balamusic026@gmail.com</cp:lastModifiedBy>
  <cp:revision>7</cp:revision>
  <dcterms:created xsi:type="dcterms:W3CDTF">2024-04-04T12:45:28Z</dcterms:created>
  <dcterms:modified xsi:type="dcterms:W3CDTF">2024-04-04T13:23:43Z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