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7" r:id="rId2"/>
    <p:sldId id="273" r:id="rId3"/>
    <p:sldId id="275" r:id="rId4"/>
    <p:sldId id="266" r:id="rId5"/>
    <p:sldId id="259" r:id="rId6"/>
    <p:sldId id="278" r:id="rId7"/>
    <p:sldId id="264" r:id="rId8"/>
    <p:sldId id="265" r:id="rId9"/>
    <p:sldId id="269" r:id="rId10"/>
    <p:sldId id="270" r:id="rId11"/>
    <p:sldId id="268" r:id="rId12"/>
    <p:sldId id="276" r:id="rId13"/>
    <p:sldId id="274" r:id="rId14"/>
    <p:sldId id="263" r:id="rId15"/>
    <p:sldId id="272" r:id="rId16"/>
  </p:sldIdLst>
  <p:sldSz cx="9144000" cy="5143500" type="screen16x9"/>
  <p:notesSz cx="6858000" cy="9144000"/>
  <p:embeddedFontLst>
    <p:embeddedFont>
      <p:font typeface="Bookman Old Style" panose="02050604050505020204" pitchFamily="18" charset="0"/>
      <p:regular r:id="rId18"/>
      <p:bold r:id="rId19"/>
      <p:italic r:id="rId20"/>
      <p:boldItalic r:id="rId21"/>
    </p:embeddedFont>
    <p:embeddedFont>
      <p:font typeface="Cambria Math" panose="02040503050406030204" pitchFamily="18" charset="0"/>
      <p:regular r:id="rId22"/>
    </p:embeddedFont>
    <p:embeddedFont>
      <p:font typeface="Trebuchet MS" panose="020B0603020202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532" y="44"/>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2697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7574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8018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6840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4845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2173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4331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8704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4834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6468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5350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1241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068473FE-FEE8-4A11-984C-6BE76FFFB8A6}" type="datetime1">
              <a:rPr lang="en-US" smtClean="0"/>
              <a:t>4/11/2024</a:t>
            </a:fld>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457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0" name="Google Shape;20;p21"/>
          <p:cNvSpPr txBox="1">
            <a:spLocks noGrp="1"/>
          </p:cNvSpPr>
          <p:nvPr>
            <p:ph type="body" idx="2"/>
          </p:nvPr>
        </p:nvSpPr>
        <p:spPr>
          <a:xfrm>
            <a:off x="4648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1" name="Google Shape;21;p2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35A6381-E52B-4798-A646-D5D2C58998FF}" type="datetime1">
              <a:rPr lang="en-US" smtClean="0"/>
              <a:t>4/11/2024</a:t>
            </a:fld>
            <a:endParaRPr/>
          </a:p>
        </p:txBody>
      </p:sp>
      <p:sp>
        <p:nvSpPr>
          <p:cNvPr id="22" name="Google Shape;22;p2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23" name="Google Shape;23;p2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FCD31909-F8D8-472A-B301-C0B47A1CFDDD}" type="datetime1">
              <a:rPr lang="en-US" smtClean="0"/>
              <a:t>4/11/2024</a:t>
            </a:fld>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382986D8-E136-46E8-BED6-C56E4CA5985D}" type="datetime1">
              <a:rPr lang="en-US" smtClean="0"/>
              <a:t>4/11/2024</a:t>
            </a:fld>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7B8B21AD-1FB2-4879-B352-C4B469FF0E55}" type="datetime1">
              <a:rPr lang="en-US" smtClean="0"/>
              <a:t>4/11/2024</a:t>
            </a:fld>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23FA63B-7BA5-439B-808C-CD31261DC627}" type="datetime1">
              <a:rPr lang="en-US" smtClean="0"/>
              <a:t>4/11/2024</a:t>
            </a:fld>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D71AE679-8649-4E45-928F-F7B28F40B515}" type="datetime1">
              <a:rPr lang="en-US" smtClean="0"/>
              <a:t>4/11/2024</a:t>
            </a:fld>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fld id="{440CFF11-AA4A-4972-8AFF-841A0A2244AA}" type="datetime1">
              <a:rPr lang="en-US" smtClean="0"/>
              <a:t>4/11/2024</a:t>
            </a:fld>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396807" y="3265616"/>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324744" y="694236"/>
            <a:ext cx="8229600" cy="857400"/>
          </a:xfrm>
        </p:spPr>
        <p:txBody>
          <a:bodyPr/>
          <a:lstStyle/>
          <a:p>
            <a:r>
              <a:rPr lang="en-US" sz="2000" b="1" dirty="0" err="1">
                <a:latin typeface="+mj-lt"/>
              </a:rPr>
              <a:t>TwitterTruth</a:t>
            </a:r>
            <a:r>
              <a:rPr lang="en-US" sz="2000" b="1" dirty="0">
                <a:latin typeface="+mj-lt"/>
              </a:rPr>
              <a:t> – A DistilBERT-Powered Defense Against </a:t>
            </a:r>
            <a:br>
              <a:rPr lang="en-US" sz="2000" b="1" dirty="0">
                <a:latin typeface="+mj-lt"/>
              </a:rPr>
            </a:br>
            <a:r>
              <a:rPr lang="en-US" sz="2000" b="1" dirty="0">
                <a:latin typeface="+mj-lt"/>
              </a:rPr>
              <a:t>Misinformation</a:t>
            </a:r>
            <a:endParaRPr lang="en-US" sz="4400" dirty="0">
              <a:latin typeface="Bookman Old Style" panose="02050604050505020204" pitchFamily="18" charset="0"/>
            </a:endParaRPr>
          </a:p>
        </p:txBody>
      </p:sp>
      <p:sp>
        <p:nvSpPr>
          <p:cNvPr id="3" name="TextBox 2"/>
          <p:cNvSpPr txBox="1"/>
          <p:nvPr/>
        </p:nvSpPr>
        <p:spPr>
          <a:xfrm>
            <a:off x="246986" y="3265616"/>
            <a:ext cx="2064467" cy="738664"/>
          </a:xfrm>
          <a:prstGeom prst="rect">
            <a:avLst/>
          </a:prstGeom>
          <a:noFill/>
        </p:spPr>
        <p:txBody>
          <a:bodyPr wrap="square" rtlCol="0">
            <a:spAutoFit/>
          </a:bodyPr>
          <a:lstStyle/>
          <a:p>
            <a:r>
              <a:rPr lang="en-US" dirty="0">
                <a:latin typeface="Bookman Old Style" panose="02050604050505020204" pitchFamily="18" charset="0"/>
              </a:rPr>
              <a:t>Team Details </a:t>
            </a:r>
          </a:p>
          <a:p>
            <a:r>
              <a:rPr lang="en-US" dirty="0">
                <a:latin typeface="Bookman Old Style" panose="02050604050505020204" pitchFamily="18" charset="0"/>
              </a:rPr>
              <a:t>Bharath Kandimalla (20EG105457)</a:t>
            </a:r>
          </a:p>
        </p:txBody>
      </p:sp>
      <p:sp>
        <p:nvSpPr>
          <p:cNvPr id="8" name="TextBox 7"/>
          <p:cNvSpPr txBox="1"/>
          <p:nvPr/>
        </p:nvSpPr>
        <p:spPr>
          <a:xfrm>
            <a:off x="5517900" y="3266107"/>
            <a:ext cx="2070599" cy="954107"/>
          </a:xfrm>
          <a:prstGeom prst="rect">
            <a:avLst/>
          </a:prstGeom>
          <a:noFill/>
        </p:spPr>
        <p:txBody>
          <a:bodyPr wrap="square" rtlCol="0">
            <a:spAutoFit/>
          </a:bodyPr>
          <a:lstStyle/>
          <a:p>
            <a:r>
              <a:rPr lang="en-US" dirty="0">
                <a:latin typeface="Bookman Old Style" panose="02050604050505020204" pitchFamily="18" charset="0"/>
              </a:rPr>
              <a:t>Project Supervisor </a:t>
            </a:r>
          </a:p>
          <a:p>
            <a:r>
              <a:rPr lang="en-US" dirty="0">
                <a:latin typeface="Bookman Old Style" panose="02050604050505020204" pitchFamily="18" charset="0"/>
              </a:rPr>
              <a:t>B. Ravinder Reddy Assistant Professor,</a:t>
            </a:r>
          </a:p>
          <a:p>
            <a:r>
              <a:rPr lang="en-US" dirty="0">
                <a:latin typeface="Bookman Old Style" panose="02050604050505020204" pitchFamily="18" charset="0"/>
              </a:rPr>
              <a:t>Department of CSE</a:t>
            </a:r>
          </a:p>
        </p:txBody>
      </p:sp>
      <p:sp>
        <p:nvSpPr>
          <p:cNvPr id="5" name="Footer Placeholder 4"/>
          <p:cNvSpPr>
            <a:spLocks noGrp="1"/>
          </p:cNvSpPr>
          <p:nvPr>
            <p:ph type="ft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10</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250209"/>
            <a:ext cx="6117431" cy="627321"/>
          </a:xfrm>
        </p:spPr>
        <p:txBody>
          <a:bodyPr/>
          <a:lstStyle/>
          <a:p>
            <a:r>
              <a:rPr lang="en-US" sz="3200" dirty="0">
                <a:latin typeface="Bookman Old Style" panose="02050604050505020204" pitchFamily="18" charset="0"/>
              </a:rPr>
              <a:t>Proposed Method </a:t>
            </a:r>
            <a:r>
              <a:rPr lang="en-US" sz="3600" dirty="0">
                <a:latin typeface="Bookman Old Style" panose="02050604050505020204" pitchFamily="18" charset="0"/>
              </a:rPr>
              <a:t>Illustration</a:t>
            </a:r>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7" name="Picture 6">
            <a:extLst>
              <a:ext uri="{FF2B5EF4-FFF2-40B4-BE49-F238E27FC236}">
                <a16:creationId xmlns:a16="http://schemas.microsoft.com/office/drawing/2014/main" id="{13B774F1-C414-D9CE-C03F-E159BDBA5937}"/>
              </a:ext>
            </a:extLst>
          </p:cNvPr>
          <p:cNvPicPr>
            <a:picLocks noChangeAspect="1"/>
          </p:cNvPicPr>
          <p:nvPr/>
        </p:nvPicPr>
        <p:blipFill>
          <a:blip r:embed="rId3"/>
          <a:stretch>
            <a:fillRect/>
          </a:stretch>
        </p:blipFill>
        <p:spPr>
          <a:xfrm>
            <a:off x="1296907" y="1580910"/>
            <a:ext cx="5469120" cy="2081239"/>
          </a:xfrm>
          <a:prstGeom prst="rect">
            <a:avLst/>
          </a:prstGeom>
        </p:spPr>
      </p:pic>
    </p:spTree>
    <p:extLst>
      <p:ext uri="{BB962C8B-B14F-4D97-AF65-F5344CB8AC3E}">
        <p14:creationId xmlns:p14="http://schemas.microsoft.com/office/powerpoint/2010/main" val="949793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11</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548785" y="285747"/>
            <a:ext cx="6117431" cy="627321"/>
          </a:xfrm>
        </p:spPr>
        <p:txBody>
          <a:bodyPr/>
          <a:lstStyle/>
          <a:p>
            <a:r>
              <a:rPr lang="en-US" sz="3600" dirty="0">
                <a:latin typeface="Bookman Old Style" panose="02050604050505020204" pitchFamily="18" charset="0"/>
              </a:rPr>
              <a:t>Parameter </a:t>
            </a:r>
          </a:p>
        </p:txBody>
      </p:sp>
      <p:sp>
        <p:nvSpPr>
          <p:cNvPr id="4" name="Footer Placeholder 3"/>
          <p:cNvSpPr>
            <a:spLocks noGrp="1"/>
          </p:cNvSpPr>
          <p:nvPr>
            <p:ph type="ftr" idx="11"/>
          </p:nvPr>
        </p:nvSpPr>
        <p:spPr/>
        <p:txBody>
          <a:bodyPr/>
          <a:lstStyle/>
          <a:p>
            <a:r>
              <a:rPr lang="en-US"/>
              <a:t>Department of Computer Science and Engineering</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C1D4CB6-734E-B409-D1A1-2A69D42AEFAB}"/>
                  </a:ext>
                </a:extLst>
              </p:cNvPr>
              <p:cNvSpPr txBox="1"/>
              <p:nvPr/>
            </p:nvSpPr>
            <p:spPr>
              <a:xfrm>
                <a:off x="1137683" y="1173014"/>
                <a:ext cx="6655982" cy="3299301"/>
              </a:xfrm>
              <a:prstGeom prst="rect">
                <a:avLst/>
              </a:prstGeom>
              <a:noFill/>
            </p:spPr>
            <p:txBody>
              <a:bodyPr wrap="square" rtlCol="0">
                <a:spAutoFit/>
              </a:bodyPr>
              <a:lstStyle/>
              <a:p>
                <a:pPr>
                  <a:lnSpc>
                    <a:spcPct val="150000"/>
                  </a:lnSpc>
                  <a:spcAft>
                    <a:spcPts val="800"/>
                  </a:spcAft>
                </a:pPr>
                <a:r>
                  <a:rPr lang="en-US"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Accuracy    </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𝑇𝑟𝑢𝑒𝑃𝑜𝑠𝑖𝑡𝑖𝑣𝑒𝑠</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𝑇𝑃</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𝑇𝑟𝑢𝑒</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𝑁𝑒𝑔𝑎𝑡𝑖𝑣𝑒𝑠</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𝑇𝑁</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num>
                      <m:den>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𝑇𝑜𝑡𝑎𝑙</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𝑛𝑢𝑚𝑏𝑒𝑟</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𝑜𝑓</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𝑠𝑎𝑚𝑝𝑙𝑒𝑠</m:t>
                        </m:r>
                      </m:den>
                    </m:f>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measures the proportion of correctly predicted observations (both true positives and true negatives) to the total observations.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Precision</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𝑇𝑟𝑢𝑒𝑃𝑜𝑠𝑖𝑡𝑖𝑣𝑒𝑠</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𝑇𝑃</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num>
                      <m:den>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𝑇𝑟𝑢𝑒</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𝑃𝑜𝑠𝑖𝑡𝑖𝑣𝑒</m:t>
                        </m:r>
                        <m:d>
                          <m:dPr>
                            <m:ctrlPr>
                              <a:rPr lang="en-IN"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𝑇𝑃</m:t>
                            </m:r>
                          </m:e>
                        </m:d>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𝐹𝑎𝑙𝑠𝑒</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𝑃𝑜𝑠𝑖𝑡𝑖𝑣𝑒</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𝐹𝑃</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en>
                    </m:f>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Precision is the ratio of correctly predicted positive observations to the total predicted positives.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Bookman Old Style" panose="02050604050505020204" pitchFamily="18" charset="0"/>
                </a:endParaRPr>
              </a:p>
            </p:txBody>
          </p:sp>
        </mc:Choice>
        <mc:Fallback xmlns="">
          <p:sp>
            <p:nvSpPr>
              <p:cNvPr id="6" name="TextBox 5">
                <a:extLst>
                  <a:ext uri="{FF2B5EF4-FFF2-40B4-BE49-F238E27FC236}">
                    <a16:creationId xmlns:a16="http://schemas.microsoft.com/office/drawing/2014/main" id="{6C1D4CB6-734E-B409-D1A1-2A69D42AEFAB}"/>
                  </a:ext>
                </a:extLst>
              </p:cNvPr>
              <p:cNvSpPr txBox="1">
                <a:spLocks noRot="1" noChangeAspect="1" noMove="1" noResize="1" noEditPoints="1" noAdjustHandles="1" noChangeArrowheads="1" noChangeShapeType="1" noTextEdit="1"/>
              </p:cNvSpPr>
              <p:nvPr/>
            </p:nvSpPr>
            <p:spPr>
              <a:xfrm>
                <a:off x="1137683" y="1173014"/>
                <a:ext cx="6655982" cy="3299301"/>
              </a:xfrm>
              <a:prstGeom prst="rect">
                <a:avLst/>
              </a:prstGeom>
              <a:blipFill>
                <a:blip r:embed="rId3"/>
                <a:stretch>
                  <a:fillRect l="-275"/>
                </a:stretch>
              </a:blipFill>
            </p:spPr>
            <p:txBody>
              <a:bodyPr/>
              <a:lstStyle/>
              <a:p>
                <a:r>
                  <a:rPr lang="en-IN">
                    <a:noFill/>
                  </a:rPr>
                  <a:t> </a:t>
                </a:r>
              </a:p>
            </p:txBody>
          </p:sp>
        </mc:Fallback>
      </mc:AlternateContent>
    </p:spTree>
    <p:extLst>
      <p:ext uri="{BB962C8B-B14F-4D97-AF65-F5344CB8AC3E}">
        <p14:creationId xmlns:p14="http://schemas.microsoft.com/office/powerpoint/2010/main" val="440124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548785" y="285747"/>
            <a:ext cx="6117431" cy="627321"/>
          </a:xfrm>
        </p:spPr>
        <p:txBody>
          <a:bodyPr/>
          <a:lstStyle/>
          <a:p>
            <a:r>
              <a:rPr lang="en-US" sz="3600" dirty="0">
                <a:latin typeface="Bookman Old Style" panose="02050604050505020204" pitchFamily="18" charset="0"/>
              </a:rPr>
              <a:t>Parameter </a:t>
            </a:r>
          </a:p>
        </p:txBody>
      </p:sp>
      <p:sp>
        <p:nvSpPr>
          <p:cNvPr id="4" name="Footer Placeholder 3"/>
          <p:cNvSpPr>
            <a:spLocks noGrp="1"/>
          </p:cNvSpPr>
          <p:nvPr>
            <p:ph type="ftr" idx="11"/>
          </p:nvPr>
        </p:nvSpPr>
        <p:spPr/>
        <p:txBody>
          <a:bodyPr/>
          <a:lstStyle/>
          <a:p>
            <a:r>
              <a:rPr lang="en-US"/>
              <a:t>Department of Computer Science and Engineering</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C1D4CB6-734E-B409-D1A1-2A69D42AEFAB}"/>
                  </a:ext>
                </a:extLst>
              </p:cNvPr>
              <p:cNvSpPr txBox="1"/>
              <p:nvPr/>
            </p:nvSpPr>
            <p:spPr>
              <a:xfrm>
                <a:off x="1137683" y="1173014"/>
                <a:ext cx="6655982" cy="3642023"/>
              </a:xfrm>
              <a:prstGeom prst="rect">
                <a:avLst/>
              </a:prstGeom>
              <a:noFill/>
            </p:spPr>
            <p:txBody>
              <a:bodyPr wrap="square" rtlCol="0">
                <a:spAutoFit/>
              </a:bodyPr>
              <a:lstStyle/>
              <a:p>
                <a:pPr>
                  <a:lnSpc>
                    <a:spcPct val="150000"/>
                  </a:lnSpc>
                  <a:spcAft>
                    <a:spcPts val="800"/>
                  </a:spcAft>
                </a:pPr>
                <a:r>
                  <a:rPr lang="en-US" b="1" dirty="0">
                    <a:latin typeface="Times New Roman" panose="02020603050405020304" pitchFamily="18" charset="0"/>
                    <a:ea typeface="Times New Roman" panose="02020603050405020304" pitchFamily="18" charset="0"/>
                    <a:cs typeface="Times New Roman" panose="02020603050405020304" pitchFamily="18" charset="0"/>
                  </a:rPr>
                  <a:t>Recall</a:t>
                </a:r>
                <a:r>
                  <a:rPr lang="en-US" dirty="0">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ea typeface="Times New Roman" panose="02020603050405020304" pitchFamily="18" charset="0"/>
                            <a:cs typeface="Times New Roman" panose="02020603050405020304" pitchFamily="18" charset="0"/>
                          </a:rPr>
                        </m:ctrlPr>
                      </m:fPr>
                      <m:num>
                        <m:r>
                          <a:rPr lang="en-US" i="1">
                            <a:latin typeface="Cambria Math" panose="02040503050406030204" pitchFamily="18" charset="0"/>
                            <a:ea typeface="Times New Roman" panose="02020603050405020304" pitchFamily="18" charset="0"/>
                            <a:cs typeface="Times New Roman" panose="02020603050405020304" pitchFamily="18" charset="0"/>
                          </a:rPr>
                          <m:t>𝑇𝑟𝑢𝑒𝑃𝑜𝑠𝑖𝑡𝑖𝑣𝑒𝑠</m:t>
                        </m:r>
                        <m:r>
                          <a:rPr lang="en-US" i="1">
                            <a:latin typeface="Cambria Math" panose="02040503050406030204" pitchFamily="18" charset="0"/>
                            <a:ea typeface="Times New Roman" panose="02020603050405020304" pitchFamily="18" charset="0"/>
                            <a:cs typeface="Times New Roman" panose="02020603050405020304" pitchFamily="18" charset="0"/>
                          </a:rPr>
                          <m:t> (</m:t>
                        </m:r>
                        <m:r>
                          <a:rPr lang="en-US" i="1">
                            <a:latin typeface="Cambria Math" panose="02040503050406030204" pitchFamily="18" charset="0"/>
                            <a:ea typeface="Times New Roman" panose="02020603050405020304" pitchFamily="18" charset="0"/>
                            <a:cs typeface="Times New Roman" panose="02020603050405020304" pitchFamily="18" charset="0"/>
                          </a:rPr>
                          <m:t>𝑇𝑃</m:t>
                        </m:r>
                        <m:r>
                          <a:rPr lang="en-US" i="1">
                            <a:latin typeface="Cambria Math" panose="02040503050406030204" pitchFamily="18" charset="0"/>
                            <a:ea typeface="Times New Roman" panose="02020603050405020304" pitchFamily="18" charset="0"/>
                            <a:cs typeface="Times New Roman" panose="02020603050405020304" pitchFamily="18" charset="0"/>
                          </a:rPr>
                          <m:t>)​</m:t>
                        </m:r>
                      </m:num>
                      <m:den>
                        <m:r>
                          <a:rPr lang="en-US" i="1">
                            <a:latin typeface="Cambria Math" panose="02040503050406030204" pitchFamily="18" charset="0"/>
                            <a:ea typeface="Times New Roman" panose="02020603050405020304" pitchFamily="18" charset="0"/>
                            <a:cs typeface="Times New Roman" panose="02020603050405020304" pitchFamily="18" charset="0"/>
                          </a:rPr>
                          <m:t>𝑇𝑟𝑢𝑒</m:t>
                        </m:r>
                        <m:r>
                          <a:rPr lang="en-US" i="1">
                            <a:latin typeface="Cambria Math" panose="02040503050406030204" pitchFamily="18" charset="0"/>
                            <a:ea typeface="Times New Roman" panose="02020603050405020304" pitchFamily="18" charset="0"/>
                            <a:cs typeface="Times New Roman" panose="02020603050405020304" pitchFamily="18" charset="0"/>
                          </a:rPr>
                          <m:t> </m:t>
                        </m:r>
                        <m:r>
                          <a:rPr lang="en-US" i="1">
                            <a:latin typeface="Cambria Math" panose="02040503050406030204" pitchFamily="18" charset="0"/>
                            <a:ea typeface="Times New Roman" panose="02020603050405020304" pitchFamily="18" charset="0"/>
                            <a:cs typeface="Times New Roman" panose="02020603050405020304" pitchFamily="18" charset="0"/>
                          </a:rPr>
                          <m:t>𝑃𝑜𝑠𝑖𝑡𝑖𝑣𝑒</m:t>
                        </m:r>
                        <m:d>
                          <m:dPr>
                            <m:ctrlPr>
                              <a:rPr lang="en-IN" i="1">
                                <a:latin typeface="Cambria Math" panose="02040503050406030204" pitchFamily="18" charset="0"/>
                                <a:ea typeface="Times New Roman" panose="02020603050405020304" pitchFamily="18" charset="0"/>
                                <a:cs typeface="Times New Roman" panose="02020603050405020304" pitchFamily="18" charset="0"/>
                              </a:rPr>
                            </m:ctrlPr>
                          </m:dPr>
                          <m:e>
                            <m:r>
                              <a:rPr lang="en-US" i="1">
                                <a:latin typeface="Cambria Math" panose="02040503050406030204" pitchFamily="18" charset="0"/>
                                <a:ea typeface="Times New Roman" panose="02020603050405020304" pitchFamily="18" charset="0"/>
                                <a:cs typeface="Times New Roman" panose="02020603050405020304" pitchFamily="18" charset="0"/>
                              </a:rPr>
                              <m:t>𝑇𝑃</m:t>
                            </m:r>
                          </m:e>
                        </m:d>
                        <m:r>
                          <a:rPr lang="en-US" i="1">
                            <a:latin typeface="Cambria Math" panose="02040503050406030204" pitchFamily="18" charset="0"/>
                            <a:ea typeface="Times New Roman" panose="02020603050405020304" pitchFamily="18" charset="0"/>
                            <a:cs typeface="Times New Roman" panose="02020603050405020304" pitchFamily="18" charset="0"/>
                          </a:rPr>
                          <m:t>+</m:t>
                        </m:r>
                        <m:r>
                          <a:rPr lang="en-US" i="1">
                            <a:latin typeface="Cambria Math" panose="02040503050406030204" pitchFamily="18" charset="0"/>
                            <a:ea typeface="Times New Roman" panose="02020603050405020304" pitchFamily="18" charset="0"/>
                            <a:cs typeface="Times New Roman" panose="02020603050405020304" pitchFamily="18" charset="0"/>
                          </a:rPr>
                          <m:t>𝐹𝑎𝑙𝑠𝑒</m:t>
                        </m:r>
                        <m:r>
                          <a:rPr lang="en-US" i="1">
                            <a:latin typeface="Cambria Math" panose="02040503050406030204" pitchFamily="18" charset="0"/>
                            <a:ea typeface="Times New Roman" panose="02020603050405020304" pitchFamily="18" charset="0"/>
                            <a:cs typeface="Times New Roman" panose="02020603050405020304" pitchFamily="18" charset="0"/>
                          </a:rPr>
                          <m:t> </m:t>
                        </m:r>
                        <m:r>
                          <a:rPr lang="en-US" i="1">
                            <a:latin typeface="Cambria Math" panose="02040503050406030204" pitchFamily="18" charset="0"/>
                            <a:ea typeface="Times New Roman" panose="02020603050405020304" pitchFamily="18" charset="0"/>
                            <a:cs typeface="Times New Roman" panose="02020603050405020304" pitchFamily="18" charset="0"/>
                          </a:rPr>
                          <m:t>𝑁𝑒𝑔𝑎𝑡𝑖𝑣𝑒</m:t>
                        </m:r>
                        <m:r>
                          <a:rPr lang="en-US" i="1">
                            <a:latin typeface="Cambria Math" panose="02040503050406030204" pitchFamily="18" charset="0"/>
                            <a:ea typeface="Times New Roman" panose="02020603050405020304" pitchFamily="18" charset="0"/>
                            <a:cs typeface="Times New Roman" panose="02020603050405020304" pitchFamily="18" charset="0"/>
                          </a:rPr>
                          <m:t>(</m:t>
                        </m:r>
                        <m:r>
                          <a:rPr lang="en-US" i="1">
                            <a:latin typeface="Cambria Math" panose="02040503050406030204" pitchFamily="18" charset="0"/>
                            <a:ea typeface="Times New Roman" panose="02020603050405020304" pitchFamily="18" charset="0"/>
                            <a:cs typeface="Times New Roman" panose="02020603050405020304" pitchFamily="18" charset="0"/>
                          </a:rPr>
                          <m:t>𝐹𝑁</m:t>
                        </m:r>
                        <m:r>
                          <a:rPr lang="en-US" i="1">
                            <a:latin typeface="Cambria Math" panose="02040503050406030204" pitchFamily="18" charset="0"/>
                            <a:ea typeface="Times New Roman" panose="02020603050405020304" pitchFamily="18" charset="0"/>
                            <a:cs typeface="Times New Roman" panose="02020603050405020304" pitchFamily="18" charset="0"/>
                          </a:rPr>
                          <m:t>)</m:t>
                        </m:r>
                      </m:den>
                    </m:f>
                  </m:oMath>
                </a14:m>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Recall calculates the ratio of correctly predicted positive observations to all observations in actual class - yes.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b="1" dirty="0">
                    <a:latin typeface="Times New Roman" panose="02020603050405020304" pitchFamily="18" charset="0"/>
                    <a:ea typeface="Times New Roman" panose="02020603050405020304" pitchFamily="18" charset="0"/>
                    <a:cs typeface="Times New Roman" panose="02020603050405020304" pitchFamily="18" charset="0"/>
                  </a:rPr>
                  <a:t>F1 Score</a:t>
                </a:r>
                <a:r>
                  <a:rPr lang="en-US" dirty="0">
                    <a:latin typeface="Times New Roman" panose="02020603050405020304" pitchFamily="18" charset="0"/>
                    <a:ea typeface="Times New Roman" panose="02020603050405020304" pitchFamily="18" charset="0"/>
                    <a:cs typeface="Times New Roman" panose="02020603050405020304" pitchFamily="18" charset="0"/>
                  </a:rPr>
                  <a:t>     =   </a:t>
                </a:r>
                <a:r>
                  <a:rPr lang="en-US" dirty="0">
                    <a:latin typeface="Calibri" panose="020F0502020204030204" pitchFamily="34" charset="0"/>
                    <a:ea typeface="Calibri" panose="020F0502020204030204" pitchFamily="34" charset="0"/>
                    <a:cs typeface="Times New Roman" panose="02020603050405020304" pitchFamily="18" charset="0"/>
                  </a:rPr>
                  <a:t>   2 x  </a:t>
                </a:r>
                <a14:m>
                  <m:oMath xmlns:m="http://schemas.openxmlformats.org/officeDocument/2006/math">
                    <m:f>
                      <m:fPr>
                        <m:ctrlPr>
                          <a:rPr lang="en-IN" i="1">
                            <a:latin typeface="Cambria Math" panose="02040503050406030204" pitchFamily="18" charset="0"/>
                            <a:ea typeface="Times New Roman" panose="02020603050405020304" pitchFamily="18" charset="0"/>
                            <a:cs typeface="Times New Roman" panose="02020603050405020304" pitchFamily="18" charset="0"/>
                          </a:rPr>
                        </m:ctrlPr>
                      </m:fPr>
                      <m:num>
                        <m:r>
                          <a:rPr lang="en-US" i="1">
                            <a:latin typeface="Cambria Math" panose="02040503050406030204" pitchFamily="18" charset="0"/>
                            <a:ea typeface="Times New Roman" panose="02020603050405020304" pitchFamily="18" charset="0"/>
                            <a:cs typeface="Times New Roman" panose="02020603050405020304" pitchFamily="18" charset="0"/>
                          </a:rPr>
                          <m:t>𝑃𝑟𝑒𝑐𝑖𝑠𝑖𝑜𝑛</m:t>
                        </m:r>
                        <m:r>
                          <a:rPr lang="en-US" i="1">
                            <a:latin typeface="Cambria Math" panose="02040503050406030204" pitchFamily="18" charset="0"/>
                            <a:ea typeface="Times New Roman" panose="02020603050405020304" pitchFamily="18" charset="0"/>
                            <a:cs typeface="Times New Roman" panose="02020603050405020304" pitchFamily="18" charset="0"/>
                          </a:rPr>
                          <m:t> × </m:t>
                        </m:r>
                        <m:r>
                          <a:rPr lang="en-US" i="1">
                            <a:latin typeface="Cambria Math" panose="02040503050406030204" pitchFamily="18" charset="0"/>
                            <a:ea typeface="Times New Roman" panose="02020603050405020304" pitchFamily="18" charset="0"/>
                            <a:cs typeface="Times New Roman" panose="02020603050405020304" pitchFamily="18" charset="0"/>
                          </a:rPr>
                          <m:t>𝑅𝑒𝑐𝑎𝑙𝑙</m:t>
                        </m:r>
                        <m:r>
                          <a:rPr lang="en-US" i="1">
                            <a:latin typeface="Cambria Math" panose="02040503050406030204" pitchFamily="18" charset="0"/>
                            <a:ea typeface="Times New Roman" panose="02020603050405020304" pitchFamily="18" charset="0"/>
                            <a:cs typeface="Times New Roman" panose="02020603050405020304" pitchFamily="18" charset="0"/>
                          </a:rPr>
                          <m:t> ​</m:t>
                        </m:r>
                      </m:num>
                      <m:den>
                        <m:r>
                          <a:rPr lang="en-US" i="1">
                            <a:latin typeface="Cambria Math" panose="02040503050406030204" pitchFamily="18" charset="0"/>
                            <a:ea typeface="Times New Roman" panose="02020603050405020304" pitchFamily="18" charset="0"/>
                            <a:cs typeface="Times New Roman" panose="02020603050405020304" pitchFamily="18" charset="0"/>
                          </a:rPr>
                          <m:t>𝑃𝑟𝑒𝑐𝑖𝑠𝑖𝑜𝑛</m:t>
                        </m:r>
                        <m:r>
                          <a:rPr lang="en-US" i="1">
                            <a:latin typeface="Cambria Math" panose="02040503050406030204" pitchFamily="18" charset="0"/>
                            <a:ea typeface="Times New Roman" panose="02020603050405020304" pitchFamily="18" charset="0"/>
                            <a:cs typeface="Times New Roman" panose="02020603050405020304" pitchFamily="18" charset="0"/>
                          </a:rPr>
                          <m:t> + </m:t>
                        </m:r>
                        <m:r>
                          <a:rPr lang="en-US" i="1">
                            <a:latin typeface="Cambria Math" panose="02040503050406030204" pitchFamily="18" charset="0"/>
                            <a:ea typeface="Times New Roman" panose="02020603050405020304" pitchFamily="18" charset="0"/>
                            <a:cs typeface="Times New Roman" panose="02020603050405020304" pitchFamily="18" charset="0"/>
                          </a:rPr>
                          <m:t>𝑅𝑒𝑐𝑎𝑙𝑙</m:t>
                        </m:r>
                      </m:den>
                    </m:f>
                  </m:oMath>
                </a14:m>
                <a:br>
                  <a:rPr lang="en-US" dirty="0">
                    <a:solidFill>
                      <a:srgbClr val="D1D5DB"/>
                    </a:solidFill>
                    <a:latin typeface="Calibri" panose="020F0502020204030204" pitchFamily="34" charset="0"/>
                    <a:ea typeface="Calibri" panose="020F0502020204030204" pitchFamily="34" charset="0"/>
                    <a:cs typeface="Times New Roman" panose="02020603050405020304" pitchFamily="18" charset="0"/>
                  </a:rPr>
                </a:br>
                <a:r>
                  <a:rPr lang="en-US" dirty="0">
                    <a:latin typeface="Times New Roman" panose="02020603050405020304" pitchFamily="18" charset="0"/>
                    <a:ea typeface="Times New Roman" panose="02020603050405020304" pitchFamily="18" charset="0"/>
                    <a:cs typeface="Times New Roman" panose="02020603050405020304" pitchFamily="18" charset="0"/>
                  </a:rPr>
                  <a:t>The F1 Score is the weighted average of Precision and Recall. Therefore, this score takes both false positives and false negatives into account. It is particularly useful when the class distribution is uneven.</a:t>
                </a:r>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Bookman Old Style" panose="02050604050505020204" pitchFamily="18" charset="0"/>
                </a:endParaRPr>
              </a:p>
            </p:txBody>
          </p:sp>
        </mc:Choice>
        <mc:Fallback xmlns="">
          <p:sp>
            <p:nvSpPr>
              <p:cNvPr id="6" name="TextBox 5">
                <a:extLst>
                  <a:ext uri="{FF2B5EF4-FFF2-40B4-BE49-F238E27FC236}">
                    <a16:creationId xmlns:a16="http://schemas.microsoft.com/office/drawing/2014/main" id="{6C1D4CB6-734E-B409-D1A1-2A69D42AEFAB}"/>
                  </a:ext>
                </a:extLst>
              </p:cNvPr>
              <p:cNvSpPr txBox="1">
                <a:spLocks noRot="1" noChangeAspect="1" noMove="1" noResize="1" noEditPoints="1" noAdjustHandles="1" noChangeArrowheads="1" noChangeShapeType="1" noTextEdit="1"/>
              </p:cNvSpPr>
              <p:nvPr/>
            </p:nvSpPr>
            <p:spPr>
              <a:xfrm>
                <a:off x="1137683" y="1173014"/>
                <a:ext cx="6655982" cy="3642023"/>
              </a:xfrm>
              <a:prstGeom prst="rect">
                <a:avLst/>
              </a:prstGeom>
              <a:blipFill>
                <a:blip r:embed="rId3"/>
                <a:stretch>
                  <a:fillRect l="-275"/>
                </a:stretch>
              </a:blipFill>
            </p:spPr>
            <p:txBody>
              <a:bodyPr/>
              <a:lstStyle/>
              <a:p>
                <a:r>
                  <a:rPr lang="en-IN">
                    <a:noFill/>
                  </a:rPr>
                  <a:t> </a:t>
                </a:r>
              </a:p>
            </p:txBody>
          </p:sp>
        </mc:Fallback>
      </mc:AlternateContent>
    </p:spTree>
    <p:extLst>
      <p:ext uri="{BB962C8B-B14F-4D97-AF65-F5344CB8AC3E}">
        <p14:creationId xmlns:p14="http://schemas.microsoft.com/office/powerpoint/2010/main" val="1740013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041944" y="285747"/>
            <a:ext cx="6117431" cy="627321"/>
          </a:xfrm>
        </p:spPr>
        <p:txBody>
          <a:bodyPr/>
          <a:lstStyle/>
          <a:p>
            <a:r>
              <a:rPr lang="en-US" sz="3600" dirty="0">
                <a:latin typeface="Bookman Old Style" panose="02050604050505020204" pitchFamily="18" charset="0"/>
              </a:rPr>
              <a:t>Experiment Environment</a:t>
            </a:r>
          </a:p>
        </p:txBody>
      </p:sp>
      <p:sp>
        <p:nvSpPr>
          <p:cNvPr id="5" name="TextBox 4"/>
          <p:cNvSpPr txBox="1"/>
          <p:nvPr/>
        </p:nvSpPr>
        <p:spPr>
          <a:xfrm>
            <a:off x="1137683" y="1173014"/>
            <a:ext cx="6655982" cy="3108543"/>
          </a:xfrm>
          <a:prstGeom prst="rect">
            <a:avLst/>
          </a:prstGeom>
          <a:noFill/>
        </p:spPr>
        <p:txBody>
          <a:bodyPr wrap="square" rtlCol="0">
            <a:spAutoFit/>
          </a:bodyPr>
          <a:lstStyle/>
          <a:p>
            <a:r>
              <a:rPr lang="en-US" b="1" dirty="0">
                <a:latin typeface="Söhne"/>
              </a:rPr>
              <a:t>The environment used is Google </a:t>
            </a:r>
            <a:r>
              <a:rPr lang="en-US" b="1" dirty="0" err="1">
                <a:latin typeface="Söhne"/>
              </a:rPr>
              <a:t>Colab</a:t>
            </a:r>
            <a:r>
              <a:rPr lang="en-US" b="1" dirty="0">
                <a:latin typeface="Söhne"/>
              </a:rPr>
              <a:t>, Google Drive, Hugging Face and Streamlit</a:t>
            </a:r>
          </a:p>
          <a:p>
            <a:r>
              <a:rPr lang="en-US" dirty="0">
                <a:latin typeface="Söhne"/>
              </a:rPr>
              <a:t>The packages used in our Python code are:</a:t>
            </a:r>
            <a:endParaRPr lang="en-US" b="1" dirty="0">
              <a:latin typeface="Söhne"/>
            </a:endParaRPr>
          </a:p>
          <a:p>
            <a:pPr marL="285750" indent="-285750">
              <a:buFont typeface="Arial" panose="020B0604020202020204" pitchFamily="34" charset="0"/>
              <a:buChar char="•"/>
            </a:pPr>
            <a:r>
              <a:rPr lang="en-US" b="1" dirty="0">
                <a:latin typeface="Söhne"/>
              </a:rPr>
              <a:t>NumPy</a:t>
            </a:r>
            <a:r>
              <a:rPr lang="en-US" dirty="0">
                <a:latin typeface="Söhne"/>
              </a:rPr>
              <a:t>: To work with arrays or matrices.</a:t>
            </a:r>
          </a:p>
          <a:p>
            <a:pPr marL="285750" indent="-285750">
              <a:buFont typeface="Arial" panose="020B0604020202020204" pitchFamily="34" charset="0"/>
              <a:buChar char="•"/>
            </a:pPr>
            <a:r>
              <a:rPr lang="en-US" b="1" dirty="0">
                <a:latin typeface="Söhne"/>
              </a:rPr>
              <a:t>Transformers</a:t>
            </a:r>
            <a:r>
              <a:rPr lang="en-US" dirty="0">
                <a:latin typeface="Söhne"/>
              </a:rPr>
              <a:t>: This package from Hugging Face offers thousands of pre-trained models.</a:t>
            </a:r>
          </a:p>
          <a:p>
            <a:pPr marL="285750" indent="-285750">
              <a:buFont typeface="Arial" panose="020B0604020202020204" pitchFamily="34" charset="0"/>
              <a:buChar char="•"/>
            </a:pPr>
            <a:r>
              <a:rPr lang="en-US" b="1" dirty="0">
                <a:latin typeface="Söhne"/>
              </a:rPr>
              <a:t>Shutil, </a:t>
            </a:r>
            <a:r>
              <a:rPr lang="en-US" b="1" dirty="0" err="1">
                <a:latin typeface="Söhne"/>
              </a:rPr>
              <a:t>os</a:t>
            </a:r>
            <a:r>
              <a:rPr lang="en-US" b="1" dirty="0">
                <a:latin typeface="Söhne"/>
              </a:rPr>
              <a:t>:</a:t>
            </a:r>
            <a:r>
              <a:rPr lang="en-US" dirty="0">
                <a:latin typeface="Söhne"/>
              </a:rPr>
              <a:t> This package provides a range of functions to interact with the file system.</a:t>
            </a:r>
          </a:p>
          <a:p>
            <a:pPr marL="285750" indent="-285750">
              <a:buFont typeface="Arial" panose="020B0604020202020204" pitchFamily="34" charset="0"/>
              <a:buChar char="•"/>
            </a:pPr>
            <a:r>
              <a:rPr lang="en-US" b="1" dirty="0">
                <a:latin typeface="Söhne"/>
              </a:rPr>
              <a:t>Pandas: </a:t>
            </a:r>
            <a:r>
              <a:rPr lang="en-US" dirty="0">
                <a:latin typeface="Söhne"/>
              </a:rPr>
              <a:t>Used for loading and preprocessing the dataset, including reading CSV files.</a:t>
            </a:r>
          </a:p>
          <a:p>
            <a:pPr marL="285750" indent="-285750">
              <a:buFont typeface="Arial" panose="020B0604020202020204" pitchFamily="34" charset="0"/>
              <a:buChar char="•"/>
            </a:pPr>
            <a:r>
              <a:rPr lang="en-US" b="1" dirty="0">
                <a:latin typeface="Söhne"/>
              </a:rPr>
              <a:t>Datasets</a:t>
            </a:r>
            <a:r>
              <a:rPr lang="en-US" dirty="0">
                <a:latin typeface="Söhne"/>
              </a:rPr>
              <a:t>: Part of the Hugging Face's ecosystem, this package is designed for loading, transforming, and managing large-scale datasets in a streamlined manner.</a:t>
            </a:r>
          </a:p>
          <a:p>
            <a:pPr marL="285750" indent="-285750">
              <a:buFont typeface="Arial" panose="020B0604020202020204" pitchFamily="34" charset="0"/>
              <a:buChar char="•"/>
            </a:pPr>
            <a:r>
              <a:rPr lang="en-US" b="1" dirty="0">
                <a:latin typeface="Söhne"/>
              </a:rPr>
              <a:t>Torch: </a:t>
            </a:r>
            <a:r>
              <a:rPr lang="en-US" dirty="0">
                <a:latin typeface="Söhne"/>
              </a:rPr>
              <a:t>Used for applications such as computer vision and natural language processing.</a:t>
            </a:r>
          </a:p>
          <a:p>
            <a:pPr marL="285750" indent="-285750">
              <a:buFont typeface="Arial" panose="020B0604020202020204" pitchFamily="34" charset="0"/>
              <a:buChar char="•"/>
            </a:pPr>
            <a:r>
              <a:rPr lang="en-US" b="1" dirty="0" err="1">
                <a:latin typeface="Söhne"/>
              </a:rPr>
              <a:t>Sklearn.metrics</a:t>
            </a:r>
            <a:r>
              <a:rPr lang="en-US" b="1" dirty="0">
                <a:latin typeface="Söhne"/>
              </a:rPr>
              <a:t>: </a:t>
            </a:r>
            <a:r>
              <a:rPr lang="en-US" dirty="0">
                <a:latin typeface="Söhne"/>
              </a:rPr>
              <a:t>This module provides a set of simple and efficient tools for data mining and data analysis.</a:t>
            </a:r>
          </a:p>
          <a:p>
            <a:endParaRPr lang="en-US" dirty="0">
              <a:latin typeface="Bookman Old Style" panose="02050604050505020204" pitchFamily="18" charset="0"/>
            </a:endParaRPr>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2122184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References</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3" name="TextBox 2">
            <a:extLst>
              <a:ext uri="{FF2B5EF4-FFF2-40B4-BE49-F238E27FC236}">
                <a16:creationId xmlns:a16="http://schemas.microsoft.com/office/drawing/2014/main" id="{44C16C81-8358-857B-5FCF-020283960EE8}"/>
              </a:ext>
            </a:extLst>
          </p:cNvPr>
          <p:cNvSpPr txBox="1"/>
          <p:nvPr/>
        </p:nvSpPr>
        <p:spPr>
          <a:xfrm>
            <a:off x="718782" y="1041779"/>
            <a:ext cx="6077803" cy="3389774"/>
          </a:xfrm>
          <a:prstGeom prst="rect">
            <a:avLst/>
          </a:prstGeom>
          <a:noFill/>
        </p:spPr>
        <p:txBody>
          <a:bodyPr wrap="square" rtlCol="0">
            <a:spAutoFit/>
          </a:bodyPr>
          <a:lstStyle/>
          <a:p>
            <a:pPr>
              <a:lnSpc>
                <a:spcPct val="107000"/>
              </a:lnSpc>
              <a:spcAft>
                <a:spcPts val="800"/>
              </a:spcAft>
            </a:pPr>
            <a:r>
              <a:rPr lang="en-US" sz="12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[1] </a:t>
            </a:r>
            <a:r>
              <a:rPr lang="en-US" sz="1200" dirty="0">
                <a:effectLst/>
                <a:latin typeface="Bookman Old Style" panose="02050604050505020204" pitchFamily="18" charset="0"/>
                <a:ea typeface="Calibri" panose="020F0502020204030204" pitchFamily="34" charset="0"/>
                <a:cs typeface="Times New Roman" panose="02020603050405020304" pitchFamily="18" charset="0"/>
              </a:rPr>
              <a:t>J. Devlin, M.-W. Chang, K. Lee, and K. Toutanova, ‘‘BERT: Pre-training of deep bidirectional transformers for language understanding,’’ 2018, arXiv:1810.04805..</a:t>
            </a:r>
            <a:r>
              <a:rPr lang="en-US" sz="12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 </a:t>
            </a:r>
            <a:endParaRPr lang="en-IN" sz="1200" dirty="0">
              <a:effectLst/>
              <a:latin typeface="Bookman Old Style" panose="020506040505050202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[2] </a:t>
            </a:r>
            <a:r>
              <a:rPr lang="en-US" sz="1200" dirty="0">
                <a:effectLst/>
                <a:latin typeface="Bookman Old Style" panose="02050604050505020204" pitchFamily="18" charset="0"/>
                <a:ea typeface="Calibri" panose="020F0502020204030204" pitchFamily="34" charset="0"/>
                <a:cs typeface="Times New Roman" panose="02020603050405020304" pitchFamily="18" charset="0"/>
              </a:rPr>
              <a:t>A. </a:t>
            </a:r>
            <a:r>
              <a:rPr lang="en-US" sz="1200" dirty="0" err="1">
                <a:effectLst/>
                <a:latin typeface="Bookman Old Style" panose="02050604050505020204" pitchFamily="18" charset="0"/>
                <a:ea typeface="Calibri" panose="020F0502020204030204" pitchFamily="34" charset="0"/>
                <a:cs typeface="Times New Roman" panose="02020603050405020304" pitchFamily="18" charset="0"/>
              </a:rPr>
              <a:t>Zubiaga</a:t>
            </a:r>
            <a:r>
              <a:rPr lang="en-US" sz="1200" dirty="0">
                <a:effectLst/>
                <a:latin typeface="Bookman Old Style" panose="02050604050505020204" pitchFamily="18" charset="0"/>
                <a:ea typeface="Calibri" panose="020F0502020204030204" pitchFamily="34" charset="0"/>
                <a:cs typeface="Times New Roman" panose="02020603050405020304" pitchFamily="18" charset="0"/>
              </a:rPr>
              <a:t>, M. </a:t>
            </a:r>
            <a:r>
              <a:rPr lang="en-US" sz="1200" dirty="0" err="1">
                <a:effectLst/>
                <a:latin typeface="Bookman Old Style" panose="02050604050505020204" pitchFamily="18" charset="0"/>
                <a:ea typeface="Calibri" panose="020F0502020204030204" pitchFamily="34" charset="0"/>
                <a:cs typeface="Times New Roman" panose="02020603050405020304" pitchFamily="18" charset="0"/>
              </a:rPr>
              <a:t>Liakata</a:t>
            </a:r>
            <a:r>
              <a:rPr lang="en-US" sz="1200" dirty="0">
                <a:effectLst/>
                <a:latin typeface="Bookman Old Style" panose="02050604050505020204" pitchFamily="18" charset="0"/>
                <a:ea typeface="Calibri" panose="020F0502020204030204" pitchFamily="34" charset="0"/>
                <a:cs typeface="Times New Roman" panose="02020603050405020304" pitchFamily="18" charset="0"/>
              </a:rPr>
              <a:t>, R. Procter, K. </a:t>
            </a:r>
            <a:r>
              <a:rPr lang="en-US" sz="1200" dirty="0" err="1">
                <a:effectLst/>
                <a:latin typeface="Bookman Old Style" panose="02050604050505020204" pitchFamily="18" charset="0"/>
                <a:ea typeface="Calibri" panose="020F0502020204030204" pitchFamily="34" charset="0"/>
                <a:cs typeface="Times New Roman" panose="02020603050405020304" pitchFamily="18" charset="0"/>
              </a:rPr>
              <a:t>Bontcheva</a:t>
            </a:r>
            <a:r>
              <a:rPr lang="en-US" sz="1200" dirty="0">
                <a:effectLst/>
                <a:latin typeface="Bookman Old Style" panose="02050604050505020204" pitchFamily="18" charset="0"/>
                <a:ea typeface="Calibri" panose="020F0502020204030204" pitchFamily="34" charset="0"/>
                <a:cs typeface="Times New Roman" panose="02020603050405020304" pitchFamily="18" charset="0"/>
              </a:rPr>
              <a:t>, and P. Tolmie, ‘‘Towards detecting </a:t>
            </a:r>
            <a:r>
              <a:rPr lang="en-US" sz="1200" dirty="0" err="1">
                <a:effectLst/>
                <a:latin typeface="Bookman Old Style" panose="02050604050505020204" pitchFamily="18" charset="0"/>
                <a:ea typeface="Calibri" panose="020F0502020204030204" pitchFamily="34" charset="0"/>
                <a:cs typeface="Times New Roman" panose="02020603050405020304" pitchFamily="18" charset="0"/>
              </a:rPr>
              <a:t>rumours</a:t>
            </a:r>
            <a:r>
              <a:rPr lang="en-US" sz="1200" dirty="0">
                <a:effectLst/>
                <a:latin typeface="Bookman Old Style" panose="02050604050505020204" pitchFamily="18" charset="0"/>
                <a:ea typeface="Calibri" panose="020F0502020204030204" pitchFamily="34" charset="0"/>
                <a:cs typeface="Times New Roman" panose="02020603050405020304" pitchFamily="18" charset="0"/>
              </a:rPr>
              <a:t> in social media,’’ 2015, arXiv:1504.04712.</a:t>
            </a:r>
            <a:endParaRPr lang="en-IN" sz="1200" dirty="0">
              <a:effectLst/>
              <a:latin typeface="Bookman Old Style" panose="020506040505050202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Bookman Old Style" panose="02050604050505020204" pitchFamily="18" charset="0"/>
                <a:ea typeface="Calibri" panose="020F0502020204030204" pitchFamily="34" charset="0"/>
                <a:cs typeface="Times New Roman" panose="02020603050405020304" pitchFamily="18" charset="0"/>
              </a:rPr>
              <a:t>[3] A. </a:t>
            </a:r>
            <a:r>
              <a:rPr lang="en-US" sz="1200" dirty="0" err="1">
                <a:effectLst/>
                <a:latin typeface="Bookman Old Style" panose="02050604050505020204" pitchFamily="18" charset="0"/>
                <a:ea typeface="Calibri" panose="020F0502020204030204" pitchFamily="34" charset="0"/>
                <a:cs typeface="Times New Roman" panose="02020603050405020304" pitchFamily="18" charset="0"/>
              </a:rPr>
              <a:t>Bondielli</a:t>
            </a:r>
            <a:r>
              <a:rPr lang="en-US" sz="1200" dirty="0">
                <a:effectLst/>
                <a:latin typeface="Bookman Old Style" panose="02050604050505020204" pitchFamily="18" charset="0"/>
                <a:ea typeface="Calibri" panose="020F0502020204030204" pitchFamily="34" charset="0"/>
                <a:cs typeface="Times New Roman" panose="02020603050405020304" pitchFamily="18" charset="0"/>
              </a:rPr>
              <a:t> and F. </a:t>
            </a:r>
            <a:r>
              <a:rPr lang="en-US" sz="1200" dirty="0" err="1">
                <a:effectLst/>
                <a:latin typeface="Bookman Old Style" panose="02050604050505020204" pitchFamily="18" charset="0"/>
                <a:ea typeface="Calibri" panose="020F0502020204030204" pitchFamily="34" charset="0"/>
                <a:cs typeface="Times New Roman" panose="02020603050405020304" pitchFamily="18" charset="0"/>
              </a:rPr>
              <a:t>Marcelloni</a:t>
            </a:r>
            <a:r>
              <a:rPr lang="en-US" sz="1200" dirty="0">
                <a:effectLst/>
                <a:latin typeface="Bookman Old Style" panose="02050604050505020204" pitchFamily="18" charset="0"/>
                <a:ea typeface="Calibri" panose="020F0502020204030204" pitchFamily="34" charset="0"/>
                <a:cs typeface="Times New Roman" panose="02020603050405020304" pitchFamily="18" charset="0"/>
              </a:rPr>
              <a:t>, ‘‘A survey on fake news and </a:t>
            </a:r>
            <a:r>
              <a:rPr lang="en-US" sz="1200" dirty="0" err="1">
                <a:effectLst/>
                <a:latin typeface="Bookman Old Style" panose="02050604050505020204" pitchFamily="18" charset="0"/>
                <a:ea typeface="Calibri" panose="020F0502020204030204" pitchFamily="34" charset="0"/>
                <a:cs typeface="Times New Roman" panose="02020603050405020304" pitchFamily="18" charset="0"/>
              </a:rPr>
              <a:t>rumour</a:t>
            </a:r>
            <a:r>
              <a:rPr lang="en-US" sz="1200" dirty="0">
                <a:effectLst/>
                <a:latin typeface="Bookman Old Style" panose="02050604050505020204" pitchFamily="18" charset="0"/>
                <a:ea typeface="Calibri" panose="020F0502020204030204" pitchFamily="34" charset="0"/>
                <a:cs typeface="Times New Roman" panose="02020603050405020304" pitchFamily="18" charset="0"/>
              </a:rPr>
              <a:t> detection techniques,’’ Inf. Sci., vol. 497, pp. 38–55, Sep. 2019..</a:t>
            </a:r>
            <a:endParaRPr lang="en-IN" sz="1200" dirty="0">
              <a:effectLst/>
              <a:latin typeface="Bookman Old Style" panose="020506040505050202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Bookman Old Style" panose="02050604050505020204" pitchFamily="18" charset="0"/>
                <a:ea typeface="Calibri" panose="020F0502020204030204" pitchFamily="34" charset="0"/>
                <a:cs typeface="Times New Roman" panose="02020603050405020304" pitchFamily="18" charset="0"/>
              </a:rPr>
              <a:t>[4] Y. Wang, S. Qian, J. Hu, Q. Fang, and C. Xu, ‘‘Fake news detection via knowledge-driven multimodal graph convolutional networks,’’ in Proc. Int. Conf. Multimedia </a:t>
            </a:r>
            <a:r>
              <a:rPr lang="en-US" sz="1200" dirty="0" err="1">
                <a:effectLst/>
                <a:latin typeface="Bookman Old Style" panose="02050604050505020204" pitchFamily="18" charset="0"/>
                <a:ea typeface="Calibri" panose="020F0502020204030204" pitchFamily="34" charset="0"/>
                <a:cs typeface="Times New Roman" panose="02020603050405020304" pitchFamily="18" charset="0"/>
              </a:rPr>
              <a:t>Retr</a:t>
            </a:r>
            <a:r>
              <a:rPr lang="en-US" sz="1200" dirty="0">
                <a:effectLst/>
                <a:latin typeface="Bookman Old Style" panose="02050604050505020204" pitchFamily="18" charset="0"/>
                <a:ea typeface="Calibri" panose="020F0502020204030204" pitchFamily="34" charset="0"/>
                <a:cs typeface="Times New Roman" panose="02020603050405020304" pitchFamily="18" charset="0"/>
              </a:rPr>
              <a:t>., Jun. 2020, pp. 540–547.</a:t>
            </a:r>
            <a:endParaRPr lang="en-IN" sz="1200" dirty="0">
              <a:effectLst/>
              <a:latin typeface="Bookman Old Style" panose="020506040505050202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Bookman Old Style" panose="02050604050505020204" pitchFamily="18" charset="0"/>
                <a:ea typeface="Calibri" panose="020F0502020204030204" pitchFamily="34" charset="0"/>
                <a:cs typeface="Times New Roman" panose="02020603050405020304" pitchFamily="18" charset="0"/>
              </a:rPr>
              <a:t>[5] ] Z. Wu, D. Pi, J. Chen, M. Xie, and J. Cao, ‘‘Rumor detection based on propagation graph neural network with attention mechanism,’’ Exp. Syst. Appl., vol. 158, Nov. 2020, Art. no. 113595.</a:t>
            </a:r>
            <a:endParaRPr lang="en-IN" sz="1200" dirty="0">
              <a:effectLst/>
              <a:latin typeface="Bookman Old Style" panose="020506040505050202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04107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46735" y="1759067"/>
            <a:ext cx="6117431" cy="627321"/>
          </a:xfrm>
        </p:spPr>
        <p:txBody>
          <a:bodyPr/>
          <a:lstStyle/>
          <a:p>
            <a:r>
              <a:rPr lang="en-US" sz="3600" dirty="0">
                <a:latin typeface="Bookman Old Style" panose="02050604050505020204" pitchFamily="18" charset="0"/>
              </a:rPr>
              <a:t>Thank you</a:t>
            </a:r>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762773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1137683" y="1173014"/>
            <a:ext cx="6655982" cy="3693319"/>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Bookman Old Style" panose="02050604050505020204" pitchFamily="18" charset="0"/>
              </a:rPr>
              <a:t>Natural Language Processing (NLP) is a field of artificial intelligence (AI) that focuses on the interaction between computers and human language. Its primary goal is to enable machines to understand, interpret, and generate human-like text in a way that is both meaningful and contextually relevant.</a:t>
            </a:r>
          </a:p>
          <a:p>
            <a:pPr marL="285750" indent="-285750">
              <a:buFont typeface="Arial" panose="020B0604020202020204" pitchFamily="34" charset="0"/>
              <a:buChar char="•"/>
            </a:pPr>
            <a:endParaRPr lang="en-US" sz="1200" dirty="0">
              <a:latin typeface="Bookman Old Style" panose="02050604050505020204" pitchFamily="18" charset="0"/>
            </a:endParaRPr>
          </a:p>
          <a:p>
            <a:pPr marL="285750" indent="-285750">
              <a:buFont typeface="Arial" panose="020B0604020202020204" pitchFamily="34" charset="0"/>
              <a:buChar char="•"/>
            </a:pPr>
            <a:r>
              <a:rPr lang="en-US" sz="1200" dirty="0">
                <a:latin typeface="Bookman Old Style" panose="02050604050505020204" pitchFamily="18" charset="0"/>
              </a:rPr>
              <a:t>What it is: This research explores the application of ALBERT and DistilBERT, two efficient BERT variants, for rumor detection on Twitter. Unlike CE-BERT, these models bring different strengths: ALBERT offers parameter-reduction techniques for better scalability, and DistilBERT provides a distilled version of BERT that is faster and smaller while retaining most of its capabilities.</a:t>
            </a:r>
          </a:p>
          <a:p>
            <a:pPr marL="285750" indent="-285750">
              <a:buFont typeface="Arial" panose="020B0604020202020204" pitchFamily="34" charset="0"/>
              <a:buChar char="•"/>
            </a:pPr>
            <a:endParaRPr lang="en-US" sz="1200" dirty="0">
              <a:latin typeface="Bookman Old Style" panose="02050604050505020204" pitchFamily="18" charset="0"/>
            </a:endParaRPr>
          </a:p>
          <a:p>
            <a:pPr marL="285750" indent="-285750">
              <a:buFont typeface="Arial" panose="020B0604020202020204" pitchFamily="34" charset="0"/>
              <a:buChar char="•"/>
            </a:pPr>
            <a:r>
              <a:rPr lang="en-US" sz="1200" dirty="0">
                <a:latin typeface="Bookman Old Style" panose="02050604050505020204" pitchFamily="18" charset="0"/>
              </a:rPr>
              <a:t>What is needed: To implement this, one would need access to Twitter data, particularly datasets containing verified rumors and non-rumors. Additionally, computational resources to train and test these models are essential. Understanding of NLP and experience with transformer models like BERT, ALBERT, and DistilBERT is also required.</a:t>
            </a:r>
          </a:p>
          <a:p>
            <a:endParaRPr lang="en-US" dirty="0">
              <a:latin typeface="Bookman Old Style" panose="02050604050505020204" pitchFamily="18" charset="0"/>
            </a:endParaRPr>
          </a:p>
          <a:p>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46092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1137683" y="1173014"/>
            <a:ext cx="6655982" cy="1231106"/>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Bookman Old Style" panose="02050604050505020204" pitchFamily="18" charset="0"/>
              </a:rPr>
              <a:t>Applications: The primary application of this research would be in social media monitoring, particularly for the automatic detection and flagging of potential rumors on Twitter. This could aid in controlling the spread of misinformation, helping fact-checkers, and providing researchers with insights into rumor dynamics on social media platforms</a:t>
            </a:r>
          </a:p>
          <a:p>
            <a:endParaRPr lang="en-US" dirty="0">
              <a:latin typeface="Bookman Old Style" panose="02050604050505020204" pitchFamily="18" charset="0"/>
            </a:endParaRPr>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2416670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4</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200" dirty="0">
                <a:latin typeface="Bookman Old Style" panose="02050604050505020204" pitchFamily="18" charset="0"/>
              </a:rPr>
              <a:t>Concept Tree</a:t>
            </a:r>
            <a:endParaRPr lang="en-US" sz="3600" dirty="0">
              <a:latin typeface="Bookman Old Style" panose="02050604050505020204" pitchFamily="18" charset="0"/>
            </a:endParaRPr>
          </a:p>
        </p:txBody>
      </p:sp>
      <p:sp>
        <p:nvSpPr>
          <p:cNvPr id="5" name="TextBox 4"/>
          <p:cNvSpPr txBox="1"/>
          <p:nvPr/>
        </p:nvSpPr>
        <p:spPr>
          <a:xfrm>
            <a:off x="1137683" y="1173014"/>
            <a:ext cx="6655982" cy="523220"/>
          </a:xfrm>
          <a:prstGeom prst="rect">
            <a:avLst/>
          </a:prstGeom>
          <a:noFill/>
        </p:spPr>
        <p:txBody>
          <a:bodyPr wrap="square" rtlCol="0">
            <a:spAutoFit/>
          </a:bodyPr>
          <a:lstStyle/>
          <a:p>
            <a:r>
              <a:rPr lang="en-US" b="1" dirty="0"/>
              <a:t> </a:t>
            </a:r>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6" name="Picture 5">
            <a:extLst>
              <a:ext uri="{FF2B5EF4-FFF2-40B4-BE49-F238E27FC236}">
                <a16:creationId xmlns:a16="http://schemas.microsoft.com/office/drawing/2014/main" id="{186B278E-A49E-B991-7A01-9B447A552E0C}"/>
              </a:ext>
            </a:extLst>
          </p:cNvPr>
          <p:cNvPicPr>
            <a:picLocks noChangeAspect="1"/>
          </p:cNvPicPr>
          <p:nvPr/>
        </p:nvPicPr>
        <p:blipFill>
          <a:blip r:embed="rId3"/>
          <a:stretch>
            <a:fillRect/>
          </a:stretch>
        </p:blipFill>
        <p:spPr>
          <a:xfrm>
            <a:off x="581380" y="802445"/>
            <a:ext cx="7153275" cy="3438525"/>
          </a:xfrm>
          <a:prstGeom prst="rect">
            <a:avLst/>
          </a:prstGeom>
        </p:spPr>
      </p:pic>
    </p:spTree>
    <p:extLst>
      <p:ext uri="{BB962C8B-B14F-4D97-AF65-F5344CB8AC3E}">
        <p14:creationId xmlns:p14="http://schemas.microsoft.com/office/powerpoint/2010/main" val="207585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Literature </a:t>
            </a:r>
          </a:p>
        </p:txBody>
      </p:sp>
      <p:sp>
        <p:nvSpPr>
          <p:cNvPr id="6" name="Footer Placeholder 5"/>
          <p:cNvSpPr>
            <a:spLocks noGrp="1"/>
          </p:cNvSpPr>
          <p:nvPr>
            <p:ph type="ftr" idx="11"/>
          </p:nvPr>
        </p:nvSpPr>
        <p:spPr/>
        <p:txBody>
          <a:bodyPr/>
          <a:lstStyle/>
          <a:p>
            <a:r>
              <a:rPr lang="en-US"/>
              <a:t>Department of Computer Science and Engineering</a:t>
            </a:r>
          </a:p>
        </p:txBody>
      </p:sp>
      <p:graphicFrame>
        <p:nvGraphicFramePr>
          <p:cNvPr id="5" name="Table 4">
            <a:extLst>
              <a:ext uri="{FF2B5EF4-FFF2-40B4-BE49-F238E27FC236}">
                <a16:creationId xmlns:a16="http://schemas.microsoft.com/office/drawing/2014/main" id="{3E508B88-D61D-C346-DA7C-610E9CCB36B8}"/>
              </a:ext>
            </a:extLst>
          </p:cNvPr>
          <p:cNvGraphicFramePr>
            <a:graphicFrameLocks noGrp="1"/>
          </p:cNvGraphicFramePr>
          <p:nvPr>
            <p:extLst>
              <p:ext uri="{D42A27DB-BD31-4B8C-83A1-F6EECF244321}">
                <p14:modId xmlns:p14="http://schemas.microsoft.com/office/powerpoint/2010/main" val="797108217"/>
              </p:ext>
            </p:extLst>
          </p:nvPr>
        </p:nvGraphicFramePr>
        <p:xfrm>
          <a:off x="1096370" y="733999"/>
          <a:ext cx="5468564" cy="3926587"/>
        </p:xfrm>
        <a:graphic>
          <a:graphicData uri="http://schemas.openxmlformats.org/drawingml/2006/table">
            <a:tbl>
              <a:tblPr firstRow="1" firstCol="1" bandRow="1">
                <a:tableStyleId>{1D3205E1-8B83-452B-8570-0B3C4014EAE2}</a:tableStyleId>
              </a:tblPr>
              <a:tblGrid>
                <a:gridCol w="415792">
                  <a:extLst>
                    <a:ext uri="{9D8B030D-6E8A-4147-A177-3AD203B41FA5}">
                      <a16:colId xmlns:a16="http://schemas.microsoft.com/office/drawing/2014/main" val="4066473276"/>
                    </a:ext>
                  </a:extLst>
                </a:gridCol>
                <a:gridCol w="1068908">
                  <a:extLst>
                    <a:ext uri="{9D8B030D-6E8A-4147-A177-3AD203B41FA5}">
                      <a16:colId xmlns:a16="http://schemas.microsoft.com/office/drawing/2014/main" val="3690970295"/>
                    </a:ext>
                  </a:extLst>
                </a:gridCol>
                <a:gridCol w="1451718">
                  <a:extLst>
                    <a:ext uri="{9D8B030D-6E8A-4147-A177-3AD203B41FA5}">
                      <a16:colId xmlns:a16="http://schemas.microsoft.com/office/drawing/2014/main" val="117524444"/>
                    </a:ext>
                  </a:extLst>
                </a:gridCol>
                <a:gridCol w="1416853">
                  <a:extLst>
                    <a:ext uri="{9D8B030D-6E8A-4147-A177-3AD203B41FA5}">
                      <a16:colId xmlns:a16="http://schemas.microsoft.com/office/drawing/2014/main" val="3275720264"/>
                    </a:ext>
                  </a:extLst>
                </a:gridCol>
                <a:gridCol w="1115293">
                  <a:extLst>
                    <a:ext uri="{9D8B030D-6E8A-4147-A177-3AD203B41FA5}">
                      <a16:colId xmlns:a16="http://schemas.microsoft.com/office/drawing/2014/main" val="2196140681"/>
                    </a:ext>
                  </a:extLst>
                </a:gridCol>
              </a:tblGrid>
              <a:tr h="153359">
                <a:tc>
                  <a:txBody>
                    <a:bodyPr/>
                    <a:lstStyle/>
                    <a:p>
                      <a:pPr>
                        <a:lnSpc>
                          <a:spcPct val="107000"/>
                        </a:lnSpc>
                        <a:spcAft>
                          <a:spcPts val="800"/>
                        </a:spcAft>
                      </a:pPr>
                      <a:r>
                        <a:rPr lang="en-US" sz="1000" dirty="0" err="1">
                          <a:effectLst/>
                        </a:rPr>
                        <a:t>Sl.No</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8827" marR="38827" marT="0" marB="0"/>
                </a:tc>
                <a:tc>
                  <a:txBody>
                    <a:bodyPr/>
                    <a:lstStyle/>
                    <a:p>
                      <a:pPr>
                        <a:lnSpc>
                          <a:spcPct val="107000"/>
                        </a:lnSpc>
                        <a:spcAft>
                          <a:spcPts val="800"/>
                        </a:spcAft>
                      </a:pPr>
                      <a:r>
                        <a:rPr lang="en-US" sz="1000" dirty="0">
                          <a:effectLst/>
                        </a:rPr>
                        <a:t>Author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8827" marR="38827" marT="0" marB="0"/>
                </a:tc>
                <a:tc>
                  <a:txBody>
                    <a:bodyPr/>
                    <a:lstStyle/>
                    <a:p>
                      <a:pPr>
                        <a:lnSpc>
                          <a:spcPct val="107000"/>
                        </a:lnSpc>
                        <a:spcAft>
                          <a:spcPts val="800"/>
                        </a:spcAft>
                      </a:pPr>
                      <a:r>
                        <a:rPr lang="en-US" sz="1000" dirty="0">
                          <a:effectLst/>
                        </a:rPr>
                        <a:t>Strategies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8827" marR="38827" marT="0" marB="0"/>
                </a:tc>
                <a:tc>
                  <a:txBody>
                    <a:bodyPr/>
                    <a:lstStyle/>
                    <a:p>
                      <a:pPr>
                        <a:lnSpc>
                          <a:spcPct val="107000"/>
                        </a:lnSpc>
                        <a:spcAft>
                          <a:spcPts val="800"/>
                        </a:spcAft>
                      </a:pPr>
                      <a:r>
                        <a:rPr lang="en-US" sz="1000" dirty="0">
                          <a:effectLst/>
                        </a:rPr>
                        <a:t>Advantages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8827" marR="38827" marT="0" marB="0"/>
                </a:tc>
                <a:tc>
                  <a:txBody>
                    <a:bodyPr/>
                    <a:lstStyle/>
                    <a:p>
                      <a:pPr>
                        <a:lnSpc>
                          <a:spcPct val="107000"/>
                        </a:lnSpc>
                        <a:spcAft>
                          <a:spcPts val="800"/>
                        </a:spcAft>
                      </a:pPr>
                      <a:r>
                        <a:rPr lang="en-US" sz="1000" dirty="0">
                          <a:effectLst/>
                        </a:rPr>
                        <a:t>Disadvantages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8827" marR="38827" marT="0" marB="0"/>
                </a:tc>
                <a:extLst>
                  <a:ext uri="{0D108BD9-81ED-4DB2-BD59-A6C34878D82A}">
                    <a16:rowId xmlns:a16="http://schemas.microsoft.com/office/drawing/2014/main" val="415411556"/>
                  </a:ext>
                </a:extLst>
              </a:tr>
              <a:tr h="2191252">
                <a:tc>
                  <a:txBody>
                    <a:bodyPr/>
                    <a:lstStyle/>
                    <a:p>
                      <a:pPr>
                        <a:lnSpc>
                          <a:spcPct val="107000"/>
                        </a:lnSpc>
                        <a:spcAft>
                          <a:spcPts val="800"/>
                        </a:spcAft>
                      </a:pPr>
                      <a:r>
                        <a:rPr lang="en-US" sz="1000" dirty="0">
                          <a:effectLst/>
                          <a:latin typeface="Bookman Old Style" panose="02050604050505020204" pitchFamily="18" charset="0"/>
                        </a:rPr>
                        <a:t>1.</a:t>
                      </a:r>
                      <a:endParaRPr lang="en-IN" sz="10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8827" marR="38827" marT="0" marB="0"/>
                </a:tc>
                <a:tc>
                  <a:txBody>
                    <a:bodyPr/>
                    <a:lstStyle/>
                    <a:p>
                      <a:pPr>
                        <a:lnSpc>
                          <a:spcPct val="107000"/>
                        </a:lnSpc>
                        <a:spcAft>
                          <a:spcPts val="800"/>
                        </a:spcAft>
                      </a:pPr>
                      <a:r>
                        <a:rPr lang="en-IN" sz="1000" dirty="0">
                          <a:effectLst/>
                          <a:latin typeface="Bookman Old Style" panose="02050604050505020204" pitchFamily="18" charset="0"/>
                        </a:rPr>
                        <a:t>A. </a:t>
                      </a:r>
                      <a:r>
                        <a:rPr lang="en-IN" sz="1000" dirty="0" err="1">
                          <a:effectLst/>
                          <a:latin typeface="Bookman Old Style" panose="02050604050505020204" pitchFamily="18" charset="0"/>
                        </a:rPr>
                        <a:t>Zubiaga</a:t>
                      </a:r>
                      <a:endParaRPr lang="en-IN" sz="1000" dirty="0">
                        <a:effectLst/>
                        <a:latin typeface="Bookman Old Style" panose="02050604050505020204" pitchFamily="18" charset="0"/>
                      </a:endParaRPr>
                    </a:p>
                    <a:p>
                      <a:pPr>
                        <a:lnSpc>
                          <a:spcPct val="107000"/>
                        </a:lnSpc>
                        <a:spcAft>
                          <a:spcPts val="800"/>
                        </a:spcAft>
                      </a:pPr>
                      <a:r>
                        <a:rPr lang="en-US" sz="1000" dirty="0">
                          <a:effectLst/>
                          <a:latin typeface="Bookman Old Style" panose="02050604050505020204" pitchFamily="18" charset="0"/>
                        </a:rPr>
                        <a:t> </a:t>
                      </a:r>
                      <a:endParaRPr lang="en-IN" sz="10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8827" marR="38827" marT="0" marB="0"/>
                </a:tc>
                <a:tc>
                  <a:txBody>
                    <a:bodyPr/>
                    <a:lstStyle/>
                    <a:p>
                      <a:pPr>
                        <a:lnSpc>
                          <a:spcPct val="107000"/>
                        </a:lnSpc>
                        <a:spcAft>
                          <a:spcPts val="800"/>
                        </a:spcAft>
                      </a:pPr>
                      <a:r>
                        <a:rPr lang="en-US" sz="1000" dirty="0">
                          <a:effectLst/>
                          <a:latin typeface="Bookman Old Style" panose="02050604050505020204" pitchFamily="18" charset="0"/>
                        </a:rPr>
                        <a:t>Analyzing the behavior  of users sharing the rumor, identifying suspicious patterns like unusually high activity or shared characteristics among rumor spreaders, temporal dynamics, and user engagement analysis</a:t>
                      </a:r>
                    </a:p>
                    <a:p>
                      <a:pPr>
                        <a:lnSpc>
                          <a:spcPct val="107000"/>
                        </a:lnSpc>
                        <a:spcAft>
                          <a:spcPts val="800"/>
                        </a:spcAft>
                      </a:pPr>
                      <a:endParaRPr lang="en-IN" sz="10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8827" marR="38827" marT="0" marB="0"/>
                </a:tc>
                <a:tc>
                  <a:txBody>
                    <a:bodyPr/>
                    <a:lstStyle/>
                    <a:p>
                      <a:pPr>
                        <a:lnSpc>
                          <a:spcPct val="107000"/>
                        </a:lnSpc>
                        <a:spcAft>
                          <a:spcPts val="800"/>
                        </a:spcAft>
                      </a:pPr>
                      <a:r>
                        <a:rPr lang="en-US" sz="1000" dirty="0">
                          <a:effectLst/>
                          <a:latin typeface="Bookman Old Style" panose="02050604050505020204" pitchFamily="18" charset="0"/>
                        </a:rPr>
                        <a:t>The paper identifies open research questions and highlights opportunities for further exploration in new areas like visual analysis and leveraging external knowledge sources</a:t>
                      </a:r>
                      <a:endParaRPr lang="en-IN" sz="10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8827" marR="38827" marT="0" marB="0"/>
                </a:tc>
                <a:tc>
                  <a:txBody>
                    <a:bodyPr/>
                    <a:lstStyle/>
                    <a:p>
                      <a:pPr>
                        <a:lnSpc>
                          <a:spcPct val="107000"/>
                        </a:lnSpc>
                        <a:spcAft>
                          <a:spcPts val="800"/>
                        </a:spcAft>
                      </a:pPr>
                      <a:r>
                        <a:rPr lang="en-US" sz="1000">
                          <a:effectLst/>
                          <a:latin typeface="Bookman Old Style" panose="02050604050505020204" pitchFamily="18" charset="0"/>
                        </a:rPr>
                        <a:t>Limited Scope of Rumors</a:t>
                      </a:r>
                      <a:endParaRPr lang="en-IN" sz="1000">
                        <a:effectLst/>
                        <a:latin typeface="Bookman Old Style" panose="02050604050505020204" pitchFamily="18" charset="0"/>
                        <a:ea typeface="Calibri" panose="020F0502020204030204" pitchFamily="34" charset="0"/>
                        <a:cs typeface="Times New Roman" panose="02020603050405020304" pitchFamily="18" charset="0"/>
                      </a:endParaRPr>
                    </a:p>
                  </a:txBody>
                  <a:tcPr marL="38827" marR="38827" marT="0" marB="0"/>
                </a:tc>
                <a:extLst>
                  <a:ext uri="{0D108BD9-81ED-4DB2-BD59-A6C34878D82A}">
                    <a16:rowId xmlns:a16="http://schemas.microsoft.com/office/drawing/2014/main" val="365648845"/>
                  </a:ext>
                </a:extLst>
              </a:tr>
              <a:tr h="1545105">
                <a:tc>
                  <a:txBody>
                    <a:bodyPr/>
                    <a:lstStyle/>
                    <a:p>
                      <a:pPr>
                        <a:lnSpc>
                          <a:spcPct val="107000"/>
                        </a:lnSpc>
                        <a:spcAft>
                          <a:spcPts val="800"/>
                        </a:spcAft>
                      </a:pPr>
                      <a:r>
                        <a:rPr lang="en-US" sz="1000" dirty="0">
                          <a:effectLst/>
                          <a:latin typeface="Bookman Old Style" panose="02050604050505020204" pitchFamily="18" charset="0"/>
                        </a:rPr>
                        <a:t>2.</a:t>
                      </a:r>
                      <a:endParaRPr lang="en-IN" sz="10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8827" marR="38827" marT="0" marB="0"/>
                </a:tc>
                <a:tc>
                  <a:txBody>
                    <a:bodyPr/>
                    <a:lstStyle/>
                    <a:p>
                      <a:pPr>
                        <a:lnSpc>
                          <a:spcPct val="107000"/>
                        </a:lnSpc>
                        <a:spcAft>
                          <a:spcPts val="800"/>
                        </a:spcAft>
                      </a:pPr>
                      <a:r>
                        <a:rPr lang="en-IN" sz="1000">
                          <a:effectLst/>
                          <a:latin typeface="Bookman Old Style" panose="02050604050505020204" pitchFamily="18" charset="0"/>
                        </a:rPr>
                        <a:t>E. Wahyu Pamungkas</a:t>
                      </a:r>
                    </a:p>
                    <a:p>
                      <a:pPr>
                        <a:lnSpc>
                          <a:spcPct val="107000"/>
                        </a:lnSpc>
                        <a:spcAft>
                          <a:spcPts val="800"/>
                        </a:spcAft>
                      </a:pPr>
                      <a:r>
                        <a:rPr lang="en-US" sz="1000">
                          <a:effectLst/>
                          <a:latin typeface="Bookman Old Style" panose="02050604050505020204" pitchFamily="18" charset="0"/>
                        </a:rPr>
                        <a:t> </a:t>
                      </a:r>
                      <a:endParaRPr lang="en-IN" sz="1000">
                        <a:effectLst/>
                        <a:latin typeface="Bookman Old Style" panose="02050604050505020204" pitchFamily="18" charset="0"/>
                        <a:ea typeface="Calibri" panose="020F0502020204030204" pitchFamily="34" charset="0"/>
                        <a:cs typeface="Times New Roman" panose="02020603050405020304" pitchFamily="18" charset="0"/>
                      </a:endParaRPr>
                    </a:p>
                  </a:txBody>
                  <a:tcPr marL="38827" marR="38827" marT="0" marB="0"/>
                </a:tc>
                <a:tc>
                  <a:txBody>
                    <a:bodyPr/>
                    <a:lstStyle/>
                    <a:p>
                      <a:pPr>
                        <a:lnSpc>
                          <a:spcPct val="107000"/>
                        </a:lnSpc>
                        <a:spcAft>
                          <a:spcPts val="800"/>
                        </a:spcAft>
                      </a:pPr>
                      <a:r>
                        <a:rPr lang="en-US" sz="1000" dirty="0">
                          <a:effectLst/>
                          <a:latin typeface="Bookman Old Style" panose="02050604050505020204" pitchFamily="18" charset="0"/>
                        </a:rPr>
                        <a:t>Analyze the structure of the conversation thread surrounding the rumor, including the position of the tweet in the thread and its connections to other tweets</a:t>
                      </a:r>
                      <a:endParaRPr lang="en-IN" sz="10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8827" marR="38827" marT="0" marB="0"/>
                </a:tc>
                <a:tc>
                  <a:txBody>
                    <a:bodyPr/>
                    <a:lstStyle/>
                    <a:p>
                      <a:pPr>
                        <a:lnSpc>
                          <a:spcPct val="107000"/>
                        </a:lnSpc>
                        <a:spcAft>
                          <a:spcPts val="800"/>
                        </a:spcAft>
                      </a:pPr>
                      <a:r>
                        <a:rPr lang="en-US" sz="1000" dirty="0">
                          <a:effectLst/>
                          <a:latin typeface="Bookman Old Style" panose="02050604050505020204" pitchFamily="18" charset="0"/>
                        </a:rPr>
                        <a:t>Analyzing the conversation structure provides valuable context for interpreting the user's intent and stance.</a:t>
                      </a:r>
                      <a:endParaRPr lang="en-IN" sz="10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8827" marR="38827" marT="0" marB="0"/>
                </a:tc>
                <a:tc>
                  <a:txBody>
                    <a:bodyPr/>
                    <a:lstStyle/>
                    <a:p>
                      <a:pPr>
                        <a:lnSpc>
                          <a:spcPct val="107000"/>
                        </a:lnSpc>
                        <a:spcAft>
                          <a:spcPts val="800"/>
                        </a:spcAft>
                      </a:pPr>
                      <a:r>
                        <a:rPr lang="en-US" sz="1000" dirty="0">
                          <a:effectLst/>
                          <a:latin typeface="Bookman Old Style" panose="02050604050505020204" pitchFamily="18" charset="0"/>
                        </a:rPr>
                        <a:t>Data Dependency:</a:t>
                      </a:r>
                      <a:endParaRPr lang="en-IN" sz="1000" dirty="0">
                        <a:effectLst/>
                        <a:latin typeface="Bookman Old Style" panose="02050604050505020204" pitchFamily="18" charset="0"/>
                      </a:endParaRPr>
                    </a:p>
                    <a:p>
                      <a:pPr>
                        <a:lnSpc>
                          <a:spcPct val="107000"/>
                        </a:lnSpc>
                        <a:spcAft>
                          <a:spcPts val="800"/>
                        </a:spcAft>
                      </a:pPr>
                      <a:r>
                        <a:rPr lang="en-US" sz="1000" dirty="0">
                          <a:effectLst/>
                          <a:latin typeface="Bookman Old Style" panose="02050604050505020204" pitchFamily="18" charset="0"/>
                        </a:rPr>
                        <a:t>The model's performance relies heavily on the quality and size of the annotated data used</a:t>
                      </a:r>
                      <a:endParaRPr lang="en-IN" sz="10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8827" marR="38827" marT="0" marB="0"/>
                </a:tc>
                <a:extLst>
                  <a:ext uri="{0D108BD9-81ED-4DB2-BD59-A6C34878D82A}">
                    <a16:rowId xmlns:a16="http://schemas.microsoft.com/office/drawing/2014/main" val="1527987008"/>
                  </a:ext>
                </a:extLst>
              </a:tr>
            </a:tbl>
          </a:graphicData>
        </a:graphic>
      </p:graphicFrame>
    </p:spTree>
    <p:extLst>
      <p:ext uri="{BB962C8B-B14F-4D97-AF65-F5344CB8AC3E}">
        <p14:creationId xmlns:p14="http://schemas.microsoft.com/office/powerpoint/2010/main" val="4293442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6</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000"/>
              <a:buFont typeface="Noto Sans Symbols"/>
              <a:buNone/>
              <a:tabLst/>
              <a:defRPr/>
            </a:pPr>
            <a:endParaRPr kumimoji="0" sz="2000" b="0" i="0" u="none" strike="noStrike" kern="0" cap="none" spc="0" normalizeH="0" baseline="0" noProof="0">
              <a:ln>
                <a:noFill/>
              </a:ln>
              <a:solidFill>
                <a:srgbClr val="000000"/>
              </a:solidFill>
              <a:effectLst/>
              <a:uLnTx/>
              <a:uFillTx/>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Literature </a:t>
            </a:r>
          </a:p>
        </p:txBody>
      </p:sp>
      <p:sp>
        <p:nvSpPr>
          <p:cNvPr id="6" name="Footer Placeholder 5"/>
          <p:cNvSpPr>
            <a:spLocks noGrp="1"/>
          </p:cNvSpPr>
          <p:nvPr>
            <p:ph type="ftr" idx="11"/>
          </p:nvPr>
        </p:nvSpPr>
        <p:spPr/>
        <p:txBody>
          <a:bodyPr/>
          <a:lstStyle/>
          <a:p>
            <a:pPr marL="0" marR="0" lvl="0" indent="0" algn="ctr" defTabSz="914400" rtl="0" eaLnBrk="1" fontAlgn="auto" latinLnBrk="0" hangingPunct="1">
              <a:lnSpc>
                <a:spcPct val="100000"/>
              </a:lnSpc>
              <a:spcBef>
                <a:spcPts val="0"/>
              </a:spcBef>
              <a:spcAft>
                <a:spcPts val="0"/>
              </a:spcAft>
              <a:buClr>
                <a:srgbClr val="888888"/>
              </a:buClr>
              <a:buSzPts val="1400"/>
              <a:buFont typeface="Calibri"/>
              <a:buNone/>
              <a:tabLst/>
              <a:defRPr/>
            </a:pPr>
            <a:r>
              <a:rPr kumimoji="0" lang="en-US" sz="1200" b="0" i="0" u="none" strike="noStrike" kern="0" cap="none" spc="0" normalizeH="0" baseline="0" noProof="0">
                <a:ln>
                  <a:noFill/>
                </a:ln>
                <a:solidFill>
                  <a:srgbClr val="888888"/>
                </a:solidFill>
                <a:effectLst/>
                <a:uLnTx/>
                <a:uFillTx/>
                <a:latin typeface="Calibri"/>
                <a:cs typeface="Calibri"/>
                <a:sym typeface="Calibri"/>
              </a:rPr>
              <a:t>Department of Computer Science and Engineering</a:t>
            </a:r>
          </a:p>
        </p:txBody>
      </p:sp>
      <p:graphicFrame>
        <p:nvGraphicFramePr>
          <p:cNvPr id="5" name="Table 4">
            <a:extLst>
              <a:ext uri="{FF2B5EF4-FFF2-40B4-BE49-F238E27FC236}">
                <a16:creationId xmlns:a16="http://schemas.microsoft.com/office/drawing/2014/main" id="{3E508B88-D61D-C346-DA7C-610E9CCB36B8}"/>
              </a:ext>
            </a:extLst>
          </p:cNvPr>
          <p:cNvGraphicFramePr>
            <a:graphicFrameLocks noGrp="1"/>
          </p:cNvGraphicFramePr>
          <p:nvPr>
            <p:extLst>
              <p:ext uri="{D42A27DB-BD31-4B8C-83A1-F6EECF244321}">
                <p14:modId xmlns:p14="http://schemas.microsoft.com/office/powerpoint/2010/main" val="1081784363"/>
              </p:ext>
            </p:extLst>
          </p:nvPr>
        </p:nvGraphicFramePr>
        <p:xfrm>
          <a:off x="1096370" y="733999"/>
          <a:ext cx="5500314" cy="3889964"/>
        </p:xfrm>
        <a:graphic>
          <a:graphicData uri="http://schemas.openxmlformats.org/drawingml/2006/table">
            <a:tbl>
              <a:tblPr firstRow="1" firstCol="1" bandRow="1">
                <a:tableStyleId>{1D3205E1-8B83-452B-8570-0B3C4014EAE2}</a:tableStyleId>
              </a:tblPr>
              <a:tblGrid>
                <a:gridCol w="447542">
                  <a:extLst>
                    <a:ext uri="{9D8B030D-6E8A-4147-A177-3AD203B41FA5}">
                      <a16:colId xmlns:a16="http://schemas.microsoft.com/office/drawing/2014/main" val="4066473276"/>
                    </a:ext>
                  </a:extLst>
                </a:gridCol>
                <a:gridCol w="1068908">
                  <a:extLst>
                    <a:ext uri="{9D8B030D-6E8A-4147-A177-3AD203B41FA5}">
                      <a16:colId xmlns:a16="http://schemas.microsoft.com/office/drawing/2014/main" val="3690970295"/>
                    </a:ext>
                  </a:extLst>
                </a:gridCol>
                <a:gridCol w="1451718">
                  <a:extLst>
                    <a:ext uri="{9D8B030D-6E8A-4147-A177-3AD203B41FA5}">
                      <a16:colId xmlns:a16="http://schemas.microsoft.com/office/drawing/2014/main" val="117524444"/>
                    </a:ext>
                  </a:extLst>
                </a:gridCol>
                <a:gridCol w="1416853">
                  <a:extLst>
                    <a:ext uri="{9D8B030D-6E8A-4147-A177-3AD203B41FA5}">
                      <a16:colId xmlns:a16="http://schemas.microsoft.com/office/drawing/2014/main" val="3275720264"/>
                    </a:ext>
                  </a:extLst>
                </a:gridCol>
                <a:gridCol w="1115293">
                  <a:extLst>
                    <a:ext uri="{9D8B030D-6E8A-4147-A177-3AD203B41FA5}">
                      <a16:colId xmlns:a16="http://schemas.microsoft.com/office/drawing/2014/main" val="2196140681"/>
                    </a:ext>
                  </a:extLst>
                </a:gridCol>
              </a:tblGrid>
              <a:tr h="153359">
                <a:tc>
                  <a:txBody>
                    <a:bodyPr/>
                    <a:lstStyle/>
                    <a:p>
                      <a:pPr>
                        <a:lnSpc>
                          <a:spcPct val="107000"/>
                        </a:lnSpc>
                        <a:spcAft>
                          <a:spcPts val="800"/>
                        </a:spcAft>
                      </a:pPr>
                      <a:r>
                        <a:rPr lang="en-US" sz="1000" b="0" dirty="0" err="1">
                          <a:effectLst/>
                          <a:latin typeface="Bookman Old Style" panose="02050604050505020204" pitchFamily="18" charset="0"/>
                        </a:rPr>
                        <a:t>Sl.No</a:t>
                      </a:r>
                      <a:endParaRPr lang="en-IN" sz="1000" b="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8827" marR="38827" marT="0" marB="0"/>
                </a:tc>
                <a:tc>
                  <a:txBody>
                    <a:bodyPr/>
                    <a:lstStyle/>
                    <a:p>
                      <a:pPr>
                        <a:lnSpc>
                          <a:spcPct val="107000"/>
                        </a:lnSpc>
                        <a:spcAft>
                          <a:spcPts val="800"/>
                        </a:spcAft>
                      </a:pPr>
                      <a:r>
                        <a:rPr lang="en-US" sz="1000" b="0" dirty="0">
                          <a:effectLst/>
                          <a:latin typeface="Bookman Old Style" panose="02050604050505020204" pitchFamily="18" charset="0"/>
                        </a:rPr>
                        <a:t>Author </a:t>
                      </a:r>
                      <a:endParaRPr lang="en-IN" sz="1000" b="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8827" marR="38827" marT="0" marB="0"/>
                </a:tc>
                <a:tc>
                  <a:txBody>
                    <a:bodyPr/>
                    <a:lstStyle/>
                    <a:p>
                      <a:pPr>
                        <a:lnSpc>
                          <a:spcPct val="107000"/>
                        </a:lnSpc>
                        <a:spcAft>
                          <a:spcPts val="800"/>
                        </a:spcAft>
                      </a:pPr>
                      <a:r>
                        <a:rPr lang="en-US" sz="1000" b="0" dirty="0">
                          <a:effectLst/>
                          <a:latin typeface="Bookman Old Style" panose="02050604050505020204" pitchFamily="18" charset="0"/>
                        </a:rPr>
                        <a:t>Strategies</a:t>
                      </a:r>
                      <a:endParaRPr lang="en-IN" sz="1000" b="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8827" marR="38827" marT="0" marB="0"/>
                </a:tc>
                <a:tc>
                  <a:txBody>
                    <a:bodyPr/>
                    <a:lstStyle/>
                    <a:p>
                      <a:pPr>
                        <a:lnSpc>
                          <a:spcPct val="107000"/>
                        </a:lnSpc>
                        <a:spcAft>
                          <a:spcPts val="800"/>
                        </a:spcAft>
                      </a:pPr>
                      <a:r>
                        <a:rPr lang="en-US" sz="1000" b="0" dirty="0">
                          <a:effectLst/>
                          <a:latin typeface="Bookman Old Style" panose="02050604050505020204" pitchFamily="18" charset="0"/>
                        </a:rPr>
                        <a:t>Advantages</a:t>
                      </a:r>
                      <a:endParaRPr lang="en-IN" sz="1000" b="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8827" marR="38827" marT="0" marB="0"/>
                </a:tc>
                <a:tc>
                  <a:txBody>
                    <a:bodyPr/>
                    <a:lstStyle/>
                    <a:p>
                      <a:pPr>
                        <a:lnSpc>
                          <a:spcPct val="107000"/>
                        </a:lnSpc>
                        <a:spcAft>
                          <a:spcPts val="800"/>
                        </a:spcAft>
                      </a:pPr>
                      <a:r>
                        <a:rPr lang="en-US" sz="1000" b="0" dirty="0">
                          <a:effectLst/>
                          <a:latin typeface="Bookman Old Style" panose="02050604050505020204" pitchFamily="18" charset="0"/>
                        </a:rPr>
                        <a:t>Disadvantages</a:t>
                      </a:r>
                      <a:endParaRPr lang="en-IN" sz="1000" b="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8827" marR="38827" marT="0" marB="0"/>
                </a:tc>
                <a:extLst>
                  <a:ext uri="{0D108BD9-81ED-4DB2-BD59-A6C34878D82A}">
                    <a16:rowId xmlns:a16="http://schemas.microsoft.com/office/drawing/2014/main" val="415411556"/>
                  </a:ext>
                </a:extLst>
              </a:tr>
              <a:tr h="2191252">
                <a:tc>
                  <a:txBody>
                    <a:bodyPr/>
                    <a:lstStyle/>
                    <a:p>
                      <a:pPr>
                        <a:lnSpc>
                          <a:spcPct val="107000"/>
                        </a:lnSpc>
                        <a:spcAft>
                          <a:spcPts val="800"/>
                        </a:spcAft>
                      </a:pPr>
                      <a:r>
                        <a:rPr lang="en-US" sz="10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3.</a:t>
                      </a:r>
                      <a:endParaRPr lang="en-IN" sz="1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0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E. </a:t>
                      </a:r>
                      <a:r>
                        <a:rPr lang="en-US" sz="1000" dirty="0" err="1">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Kochkina</a:t>
                      </a:r>
                      <a:r>
                        <a:rPr lang="en-US" sz="10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 </a:t>
                      </a:r>
                      <a:endParaRPr lang="en-IN" sz="1100" dirty="0">
                        <a:effectLst/>
                        <a:latin typeface="Bookman Old Style" panose="020506040505050202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M. </a:t>
                      </a:r>
                      <a:r>
                        <a:rPr lang="en-US" sz="1000" dirty="0" err="1">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Liakata</a:t>
                      </a:r>
                      <a:r>
                        <a:rPr lang="en-US" sz="10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a:t>
                      </a:r>
                      <a:endParaRPr lang="en-IN" sz="1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0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A multi-task learning approach for rumor verification, where multiple related tasks are trained simultaneously in a single model</a:t>
                      </a:r>
                      <a:endParaRPr lang="en-IN" sz="1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00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It requires training only one model instead of multiple, reducing training time</a:t>
                      </a:r>
                      <a:endParaRPr lang="en-IN" sz="110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00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 Multi-task learning models can be more complex and challenging to train compared to single-task models.</a:t>
                      </a:r>
                      <a:endParaRPr lang="en-IN" sz="110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648845"/>
                  </a:ext>
                </a:extLst>
              </a:tr>
              <a:tr h="1545105">
                <a:tc>
                  <a:txBody>
                    <a:bodyPr/>
                    <a:lstStyle/>
                    <a:p>
                      <a:pPr>
                        <a:lnSpc>
                          <a:spcPct val="107000"/>
                        </a:lnSpc>
                        <a:spcAft>
                          <a:spcPts val="800"/>
                        </a:spcAft>
                      </a:pPr>
                      <a:r>
                        <a:rPr lang="en-US" sz="100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4.</a:t>
                      </a:r>
                      <a:endParaRPr lang="en-IN" sz="110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latin typeface="Bookman Old Style" panose="02050604050505020204" pitchFamily="18" charset="0"/>
                          <a:ea typeface="Calibri" panose="020F0502020204030204" pitchFamily="34" charset="0"/>
                          <a:cs typeface="Times New Roman" panose="02020603050405020304" pitchFamily="18" charset="0"/>
                        </a:rPr>
                        <a:t>Z. Wang </a:t>
                      </a:r>
                      <a:endParaRPr lang="en-IN" sz="1100">
                        <a:effectLst/>
                        <a:latin typeface="Bookman Old Style" panose="020506040505050202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100">
                          <a:effectLst/>
                          <a:latin typeface="Bookman Old Style" panose="02050604050505020204" pitchFamily="18" charset="0"/>
                          <a:ea typeface="Calibri" panose="020F0502020204030204" pitchFamily="34" charset="0"/>
                          <a:cs typeface="Times New Roman" panose="02020603050405020304" pitchFamily="18" charset="0"/>
                        </a:rPr>
                        <a:t> Y. Guo,</a:t>
                      </a:r>
                      <a:endParaRPr lang="en-IN" sz="110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0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Proposes a novel approach for detecting rumor events based on sentiment analysis and temporal dynamics</a:t>
                      </a:r>
                      <a:endParaRPr lang="en-IN" sz="1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00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 Utilizing a CNN leverages the strengths of deep learning for feature extraction and pattern recognition</a:t>
                      </a:r>
                      <a:endParaRPr lang="en-IN" sz="110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0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Training and deploying CNN models can be computationally expensive, requiring significant resources</a:t>
                      </a:r>
                      <a:endParaRPr lang="en-IN" sz="1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7987008"/>
                  </a:ext>
                </a:extLst>
              </a:tr>
            </a:tbl>
          </a:graphicData>
        </a:graphic>
      </p:graphicFrame>
    </p:spTree>
    <p:extLst>
      <p:ext uri="{BB962C8B-B14F-4D97-AF65-F5344CB8AC3E}">
        <p14:creationId xmlns:p14="http://schemas.microsoft.com/office/powerpoint/2010/main" val="3336233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7</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Statement</a:t>
            </a:r>
          </a:p>
        </p:txBody>
      </p:sp>
      <p:sp>
        <p:nvSpPr>
          <p:cNvPr id="5" name="TextBox 4"/>
          <p:cNvSpPr txBox="1"/>
          <p:nvPr/>
        </p:nvSpPr>
        <p:spPr>
          <a:xfrm>
            <a:off x="1137683" y="1173014"/>
            <a:ext cx="6655982" cy="2462213"/>
          </a:xfrm>
          <a:prstGeom prst="rect">
            <a:avLst/>
          </a:prstGeom>
          <a:noFill/>
        </p:spPr>
        <p:txBody>
          <a:bodyPr wrap="square" rtlCol="0">
            <a:spAutoFit/>
          </a:bodyPr>
          <a:lstStyle/>
          <a:p>
            <a:pPr marL="285750" indent="-285750">
              <a:buFont typeface="Arial" panose="020B0604020202020204" pitchFamily="34" charset="0"/>
              <a:buChar char="•"/>
            </a:pPr>
            <a:r>
              <a:rPr lang="en-US" sz="1400" dirty="0">
                <a:effectLst/>
                <a:latin typeface="Bookman Old Style" panose="02050604050505020204" pitchFamily="18" charset="0"/>
                <a:ea typeface="Calibri" panose="020F0502020204030204" pitchFamily="34" charset="0"/>
              </a:rPr>
              <a:t>In today's fast-moving world of Twitter, quickly identifying and checking rumors is crucial because they can have significant effects. Current methods are somewhat effective but are not fast enough and don't fully grasp the subtleties of language needed for this job. The BERT model, known for its advanced language processing skills, could be a good solution, but it's not yet fine-tuned for the brief and specific style of Twitter, causing problems with speed and flexibility. This project aims to adapt BERT to work better with Twitter, making it quicker and more effective at spotting rumors. This improvement aims to stop the spread of false information and make the information on social media more trustworthy.</a:t>
            </a:r>
            <a:endParaRPr lang="en-US" dirty="0">
              <a:latin typeface="Bookman Old Style" panose="02050604050505020204" pitchFamily="18" charset="0"/>
            </a:endParaRPr>
          </a:p>
        </p:txBody>
      </p:sp>
      <p:sp>
        <p:nvSpPr>
          <p:cNvPr id="4" name="Footer Placeholder 3"/>
          <p:cNvSpPr>
            <a:spLocks noGrp="1"/>
          </p:cNvSpPr>
          <p:nvPr>
            <p:ph type="ft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1236963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8</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Illustration</a:t>
            </a:r>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8" name="Picture 7">
            <a:extLst>
              <a:ext uri="{FF2B5EF4-FFF2-40B4-BE49-F238E27FC236}">
                <a16:creationId xmlns:a16="http://schemas.microsoft.com/office/drawing/2014/main" id="{F1AC51D6-7C18-2B8B-459B-AD3EA220387F}"/>
              </a:ext>
            </a:extLst>
          </p:cNvPr>
          <p:cNvPicPr>
            <a:picLocks noChangeAspect="1"/>
          </p:cNvPicPr>
          <p:nvPr/>
        </p:nvPicPr>
        <p:blipFill>
          <a:blip r:embed="rId3"/>
          <a:stretch>
            <a:fillRect/>
          </a:stretch>
        </p:blipFill>
        <p:spPr>
          <a:xfrm>
            <a:off x="499459" y="2691403"/>
            <a:ext cx="4400087" cy="1956208"/>
          </a:xfrm>
          <a:prstGeom prst="rect">
            <a:avLst/>
          </a:prstGeom>
        </p:spPr>
      </p:pic>
      <p:pic>
        <p:nvPicPr>
          <p:cNvPr id="1026" name="Picture 2">
            <a:extLst>
              <a:ext uri="{FF2B5EF4-FFF2-40B4-BE49-F238E27FC236}">
                <a16:creationId xmlns:a16="http://schemas.microsoft.com/office/drawing/2014/main" id="{66EA9206-0A78-FCA7-9CE6-9C9A80F8D4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650" y="1155859"/>
            <a:ext cx="4365896" cy="119610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able 11">
            <a:extLst>
              <a:ext uri="{FF2B5EF4-FFF2-40B4-BE49-F238E27FC236}">
                <a16:creationId xmlns:a16="http://schemas.microsoft.com/office/drawing/2014/main" id="{86D5BC64-56F0-0936-CA06-3ACA87803B31}"/>
              </a:ext>
            </a:extLst>
          </p:cNvPr>
          <p:cNvGraphicFramePr>
            <a:graphicFrameLocks noGrp="1"/>
          </p:cNvGraphicFramePr>
          <p:nvPr>
            <p:extLst>
              <p:ext uri="{D42A27DB-BD31-4B8C-83A1-F6EECF244321}">
                <p14:modId xmlns:p14="http://schemas.microsoft.com/office/powerpoint/2010/main" val="3665108791"/>
              </p:ext>
            </p:extLst>
          </p:nvPr>
        </p:nvGraphicFramePr>
        <p:xfrm>
          <a:off x="5172859" y="1459249"/>
          <a:ext cx="2319020" cy="1399032"/>
        </p:xfrm>
        <a:graphic>
          <a:graphicData uri="http://schemas.openxmlformats.org/drawingml/2006/table">
            <a:tbl>
              <a:tblPr firstRow="1" firstCol="1" bandRow="1">
                <a:tableStyleId>{1D3205E1-8B83-452B-8570-0B3C4014EAE2}</a:tableStyleId>
              </a:tblPr>
              <a:tblGrid>
                <a:gridCol w="698500">
                  <a:extLst>
                    <a:ext uri="{9D8B030D-6E8A-4147-A177-3AD203B41FA5}">
                      <a16:colId xmlns:a16="http://schemas.microsoft.com/office/drawing/2014/main" val="2842603832"/>
                    </a:ext>
                  </a:extLst>
                </a:gridCol>
                <a:gridCol w="807720">
                  <a:extLst>
                    <a:ext uri="{9D8B030D-6E8A-4147-A177-3AD203B41FA5}">
                      <a16:colId xmlns:a16="http://schemas.microsoft.com/office/drawing/2014/main" val="3906336279"/>
                    </a:ext>
                  </a:extLst>
                </a:gridCol>
                <a:gridCol w="812800">
                  <a:extLst>
                    <a:ext uri="{9D8B030D-6E8A-4147-A177-3AD203B41FA5}">
                      <a16:colId xmlns:a16="http://schemas.microsoft.com/office/drawing/2014/main" val="1358138762"/>
                    </a:ext>
                  </a:extLst>
                </a:gridCol>
              </a:tblGrid>
              <a:tr h="182880">
                <a:tc>
                  <a:txBody>
                    <a:bodyPr/>
                    <a:lstStyle/>
                    <a:p>
                      <a:pPr algn="l">
                        <a:lnSpc>
                          <a:spcPct val="107000"/>
                        </a:lnSpc>
                        <a:spcAft>
                          <a:spcPts val="800"/>
                        </a:spcAft>
                      </a:pPr>
                      <a:r>
                        <a:rPr lang="en-US" sz="1100" dirty="0">
                          <a:effectLst/>
                        </a:rPr>
                        <a:t>Model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800"/>
                        </a:spcAft>
                      </a:pPr>
                      <a:r>
                        <a:rPr lang="en-US" sz="1100">
                          <a:effectLst/>
                        </a:rPr>
                        <a:t>Parameters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800"/>
                        </a:spcAft>
                      </a:pPr>
                      <a:r>
                        <a:rPr lang="en-US" sz="1100" dirty="0">
                          <a:effectLst/>
                        </a:rPr>
                        <a:t>Accuracy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05280374"/>
                  </a:ext>
                </a:extLst>
              </a:tr>
              <a:tr h="182880">
                <a:tc>
                  <a:txBody>
                    <a:bodyPr/>
                    <a:lstStyle/>
                    <a:p>
                      <a:pPr algn="l">
                        <a:lnSpc>
                          <a:spcPct val="107000"/>
                        </a:lnSpc>
                        <a:spcAft>
                          <a:spcPts val="800"/>
                        </a:spcAft>
                      </a:pPr>
                      <a:r>
                        <a:rPr lang="en-US" sz="1100" dirty="0">
                          <a:effectLst/>
                        </a:rPr>
                        <a:t>CE-BERT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800"/>
                        </a:spcAft>
                      </a:pPr>
                      <a:r>
                        <a:rPr lang="en-US" sz="1100" dirty="0">
                          <a:effectLst/>
                        </a:rPr>
                        <a:t>53M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800"/>
                        </a:spcAft>
                      </a:pPr>
                      <a:r>
                        <a:rPr lang="en-US" sz="1100" dirty="0">
                          <a:effectLst/>
                        </a:rPr>
                        <a:t>0.867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770466"/>
                  </a:ext>
                </a:extLst>
              </a:tr>
              <a:tr h="182880">
                <a:tc>
                  <a:txBody>
                    <a:bodyPr/>
                    <a:lstStyle/>
                    <a:p>
                      <a:pPr algn="l">
                        <a:lnSpc>
                          <a:spcPct val="107000"/>
                        </a:lnSpc>
                        <a:spcAft>
                          <a:spcPts val="800"/>
                        </a:spcAft>
                      </a:pPr>
                      <a:r>
                        <a:rPr lang="de-DE" sz="1100">
                          <a:effectLst/>
                        </a:rPr>
                        <a:t>ALBERTA*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800"/>
                        </a:spcAft>
                      </a:pPr>
                      <a:r>
                        <a:rPr lang="de-DE" sz="1100">
                          <a:effectLst/>
                        </a:rPr>
                        <a:t>66M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800"/>
                        </a:spcAft>
                      </a:pPr>
                      <a:r>
                        <a:rPr lang="de-DE" sz="1100" dirty="0">
                          <a:effectLst/>
                        </a:rPr>
                        <a:t>0.89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43718143"/>
                  </a:ext>
                </a:extLst>
              </a:tr>
              <a:tr h="182880">
                <a:tc>
                  <a:txBody>
                    <a:bodyPr/>
                    <a:lstStyle/>
                    <a:p>
                      <a:pPr algn="l">
                        <a:lnSpc>
                          <a:spcPct val="107000"/>
                        </a:lnSpc>
                        <a:spcAft>
                          <a:spcPts val="800"/>
                        </a:spcAft>
                      </a:pPr>
                      <a:r>
                        <a:rPr lang="de-DE" sz="1100">
                          <a:effectLst/>
                        </a:rPr>
                        <a:t>DistilBERT*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800"/>
                        </a:spcAft>
                      </a:pPr>
                      <a:r>
                        <a:rPr lang="de-DE" sz="1100" dirty="0">
                          <a:effectLst/>
                        </a:rPr>
                        <a:t>66M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800"/>
                        </a:spcAft>
                      </a:pPr>
                      <a:r>
                        <a:rPr lang="de-DE" sz="1100" dirty="0">
                          <a:effectLst/>
                        </a:rPr>
                        <a:t>0.88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29167566"/>
                  </a:ext>
                </a:extLst>
              </a:tr>
            </a:tbl>
          </a:graphicData>
        </a:graphic>
      </p:graphicFrame>
    </p:spTree>
    <p:extLst>
      <p:ext uri="{BB962C8B-B14F-4D97-AF65-F5344CB8AC3E}">
        <p14:creationId xmlns:p14="http://schemas.microsoft.com/office/powerpoint/2010/main" val="2001543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625119" y="4869600"/>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9</a:t>
            </a:fld>
            <a:endParaRPr>
              <a:latin typeface="Bookman Old Style" panose="02050604050505020204" pitchFamily="18" charset="0"/>
            </a:endParaRPr>
          </a:p>
        </p:txBody>
      </p:sp>
      <p:sp>
        <p:nvSpPr>
          <p:cNvPr id="120" name="Google Shape;120;p1"/>
          <p:cNvSpPr/>
          <p:nvPr/>
        </p:nvSpPr>
        <p:spPr>
          <a:xfrm>
            <a:off x="1595919" y="1061962"/>
            <a:ext cx="4572000"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lang="en-IN" sz="2000" b="0" i="0" u="none" strike="noStrike" cap="none" dirty="0">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507688" y="102336"/>
            <a:ext cx="6117431" cy="627321"/>
          </a:xfrm>
        </p:spPr>
        <p:txBody>
          <a:bodyPr/>
          <a:lstStyle/>
          <a:p>
            <a:r>
              <a:rPr lang="en-US" sz="3200" dirty="0">
                <a:latin typeface="Bookman Old Style" panose="02050604050505020204" pitchFamily="18" charset="0"/>
              </a:rPr>
              <a:t>Proposed Method</a:t>
            </a:r>
            <a:endParaRPr lang="en-US" sz="3600" dirty="0">
              <a:latin typeface="Bookman Old Style" panose="02050604050505020204" pitchFamily="18" charset="0"/>
            </a:endParaRPr>
          </a:p>
        </p:txBody>
      </p:sp>
      <p:sp>
        <p:nvSpPr>
          <p:cNvPr id="4" name="Footer Placeholder 3"/>
          <p:cNvSpPr>
            <a:spLocks noGrp="1"/>
          </p:cNvSpPr>
          <p:nvPr>
            <p:ph type="ftr" idx="11"/>
          </p:nvPr>
        </p:nvSpPr>
        <p:spPr>
          <a:xfrm>
            <a:off x="3196119" y="4869600"/>
            <a:ext cx="2895600" cy="273900"/>
          </a:xfrm>
        </p:spPr>
        <p:txBody>
          <a:bodyPr/>
          <a:lstStyle/>
          <a:p>
            <a:r>
              <a:rPr lang="en-US"/>
              <a:t>Department of Computer Science and Engineering</a:t>
            </a:r>
          </a:p>
        </p:txBody>
      </p:sp>
      <p:sp>
        <p:nvSpPr>
          <p:cNvPr id="10" name="TextBox 9">
            <a:extLst>
              <a:ext uri="{FF2B5EF4-FFF2-40B4-BE49-F238E27FC236}">
                <a16:creationId xmlns:a16="http://schemas.microsoft.com/office/drawing/2014/main" id="{1A89610A-46A4-1DD2-528F-287612FEE37D}"/>
              </a:ext>
            </a:extLst>
          </p:cNvPr>
          <p:cNvSpPr txBox="1"/>
          <p:nvPr/>
        </p:nvSpPr>
        <p:spPr>
          <a:xfrm>
            <a:off x="1595919" y="1201742"/>
            <a:ext cx="4572000" cy="2935484"/>
          </a:xfrm>
          <a:prstGeom prst="rect">
            <a:avLst/>
          </a:prstGeom>
          <a:noFill/>
        </p:spPr>
        <p:txBody>
          <a:bodyPr wrap="square">
            <a:spAutoFit/>
          </a:bodyPr>
          <a:lstStyle/>
          <a:p>
            <a:pPr marL="285750" indent="-285750">
              <a:lnSpc>
                <a:spcPct val="150000"/>
              </a:lnSpc>
              <a:spcAft>
                <a:spcPts val="800"/>
              </a:spcAft>
              <a:buFont typeface="Wingdings" panose="05000000000000000000" pitchFamily="2" charset="2"/>
              <a:buChar char="Ø"/>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 1:Installing Python libraries.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Wingdings" panose="05000000000000000000" pitchFamily="2" charset="2"/>
              <a:buChar char="Ø"/>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 2:Datasets Installation.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Wingdings" panose="05000000000000000000" pitchFamily="2" charset="2"/>
              <a:buChar char="Ø"/>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 3:Implementing ALBERT and DistilBERT.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Wingdings" panose="05000000000000000000" pitchFamily="2" charset="2"/>
              <a:buChar char="Ø"/>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 4:Model Training and Optimization.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Wingdings" panose="05000000000000000000" pitchFamily="2" charset="2"/>
              <a:buChar char="Ø"/>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 5:Performance Evaluation.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Wingdings" panose="05000000000000000000" pitchFamily="2" charset="2"/>
              <a:buChar char="Ø"/>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 6:Comparative Analysis.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Wingdings" panose="05000000000000000000" pitchFamily="2" charset="2"/>
              <a:buChar char="Ø"/>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 7:Results and Conclusion.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5039212"/>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1205</TotalTime>
  <Words>1299</Words>
  <Application>Microsoft Office PowerPoint</Application>
  <PresentationFormat>On-screen Show (16:9)</PresentationFormat>
  <Paragraphs>136</Paragraphs>
  <Slides>15</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Söhne</vt:lpstr>
      <vt:lpstr>Trebuchet MS</vt:lpstr>
      <vt:lpstr>Bookman Old Style</vt:lpstr>
      <vt:lpstr>Arial</vt:lpstr>
      <vt:lpstr>Calibri</vt:lpstr>
      <vt:lpstr>Wingdings</vt:lpstr>
      <vt:lpstr>Noto Sans Symbols</vt:lpstr>
      <vt:lpstr>Cambria Math</vt:lpstr>
      <vt:lpstr>Times New Roman</vt:lpstr>
      <vt:lpstr>1_Office Theme</vt:lpstr>
      <vt:lpstr>TwitterTruth – A DistilBERT-Powered Defense Against  Misinformation</vt:lpstr>
      <vt:lpstr>Introduction</vt:lpstr>
      <vt:lpstr>Introduction</vt:lpstr>
      <vt:lpstr>Concept Tree</vt:lpstr>
      <vt:lpstr>Literature </vt:lpstr>
      <vt:lpstr>Literature </vt:lpstr>
      <vt:lpstr>Problem Statement</vt:lpstr>
      <vt:lpstr>Problem Illustration</vt:lpstr>
      <vt:lpstr>Proposed Method</vt:lpstr>
      <vt:lpstr>Proposed Method Illustration</vt:lpstr>
      <vt:lpstr>Parameter </vt:lpstr>
      <vt:lpstr>Parameter </vt:lpstr>
      <vt:lpstr>Experiment Environment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Bharath Kandimalla</cp:lastModifiedBy>
  <cp:revision>18</cp:revision>
  <dcterms:modified xsi:type="dcterms:W3CDTF">2024-04-11T06:15:39Z</dcterms:modified>
</cp:coreProperties>
</file>