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5"/>
  </p:notesMasterIdLst>
  <p:sldIdLst>
    <p:sldId id="257" r:id="rId2"/>
    <p:sldId id="282" r:id="rId3"/>
    <p:sldId id="258" r:id="rId4"/>
    <p:sldId id="256" r:id="rId5"/>
    <p:sldId id="260" r:id="rId6"/>
    <p:sldId id="270" r:id="rId7"/>
    <p:sldId id="271" r:id="rId8"/>
    <p:sldId id="262" r:id="rId9"/>
    <p:sldId id="265" r:id="rId10"/>
    <p:sldId id="259" r:id="rId11"/>
    <p:sldId id="278" r:id="rId12"/>
    <p:sldId id="272" r:id="rId13"/>
    <p:sldId id="273" r:id="rId14"/>
    <p:sldId id="274" r:id="rId15"/>
    <p:sldId id="279" r:id="rId16"/>
    <p:sldId id="280" r:id="rId17"/>
    <p:sldId id="275" r:id="rId18"/>
    <p:sldId id="276" r:id="rId19"/>
    <p:sldId id="267" r:id="rId20"/>
    <p:sldId id="266" r:id="rId21"/>
    <p:sldId id="261" r:id="rId22"/>
    <p:sldId id="281" r:id="rId23"/>
    <p:sldId id="263" r:id="rId24"/>
  </p:sldIdLst>
  <p:sldSz cx="9144000" cy="5143500" type="screen16x9"/>
  <p:notesSz cx="6858000" cy="9144000"/>
  <p:embeddedFontLst>
    <p:embeddedFont>
      <p:font typeface="Bookman Old Style" panose="02050604050505020204" pitchFamily="18" charset="0"/>
      <p:regular r:id="rId26"/>
      <p:bold r:id="rId27"/>
      <p:italic r:id="rId28"/>
      <p:boldItalic r:id="rId29"/>
    </p:embeddedFont>
    <p:embeddedFont>
      <p:font typeface="Trebuchet MS" panose="020B0603020202020204" pitchFamily="3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152">
          <p15:clr>
            <a:srgbClr val="A4A3A4"/>
          </p15:clr>
        </p15:guide>
        <p15:guide id="2" pos="2880">
          <p15:clr>
            <a:srgbClr val="A4A3A4"/>
          </p15:clr>
        </p15:guide>
        <p15:guide id="3" orient="horz" pos="341">
          <p15:clr>
            <a:srgbClr val="747775"/>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6" roundtripDataSignature="AMtx7mirJ0D/MsuSXOUVxaGnMA7KvreII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D3205E1-8B83-452B-8570-0B3C4014EAE2}">
  <a:tblStyle styleId="{1D3205E1-8B83-452B-8570-0B3C4014EAE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315C70A-538D-417A-92C0-71925D08A8B3}"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5D5A0FFB-A8A9-46A4-9661-18E49C95CCCC}"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9C8218C-A777-4940-B823-F447B7272C07}" styleName="Table_3">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660" y="312"/>
      </p:cViewPr>
      <p:guideLst>
        <p:guide orient="horz" pos="1152"/>
        <p:guide pos="2880"/>
        <p:guide orient="horz" pos="34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56"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73064913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09088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92048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85322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404024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79922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535339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70967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81472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387985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762853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4797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585011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11635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757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36622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53651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7446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05666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86826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567630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132942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38350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69572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0"/>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207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0"/>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3020"/>
              </a:spcBef>
              <a:spcAft>
                <a:spcPts val="0"/>
              </a:spcAft>
              <a:buSzPts val="15100"/>
              <a:buChar char="•"/>
              <a:defRPr/>
            </a:lvl1pPr>
            <a:lvl2pPr marL="914400" lvl="1" indent="-1066800" algn="l">
              <a:lnSpc>
                <a:spcPct val="100000"/>
              </a:lnSpc>
              <a:spcBef>
                <a:spcPts val="2640"/>
              </a:spcBef>
              <a:spcAft>
                <a:spcPts val="0"/>
              </a:spcAft>
              <a:buSzPts val="13200"/>
              <a:buChar char="–"/>
              <a:defRPr/>
            </a:lvl2pPr>
            <a:lvl3pPr marL="1371600" lvl="2" indent="-946150" algn="l">
              <a:lnSpc>
                <a:spcPct val="100000"/>
              </a:lnSpc>
              <a:spcBef>
                <a:spcPts val="2260"/>
              </a:spcBef>
              <a:spcAft>
                <a:spcPts val="0"/>
              </a:spcAft>
              <a:buSzPts val="11300"/>
              <a:buChar char="•"/>
              <a:defRPr/>
            </a:lvl3pPr>
            <a:lvl4pPr marL="1828800" lvl="3" indent="-825500" algn="l">
              <a:lnSpc>
                <a:spcPct val="100000"/>
              </a:lnSpc>
              <a:spcBef>
                <a:spcPts val="1880"/>
              </a:spcBef>
              <a:spcAft>
                <a:spcPts val="0"/>
              </a:spcAft>
              <a:buSzPts val="9400"/>
              <a:buChar char="–"/>
              <a:defRPr/>
            </a:lvl4pPr>
            <a:lvl5pPr marL="2286000" lvl="4" indent="-825500" algn="l">
              <a:lnSpc>
                <a:spcPct val="100000"/>
              </a:lnSpc>
              <a:spcBef>
                <a:spcPts val="1880"/>
              </a:spcBef>
              <a:spcAft>
                <a:spcPts val="0"/>
              </a:spcAft>
              <a:buSzPts val="9400"/>
              <a:buChar char="»"/>
              <a:defRPr/>
            </a:lvl5pPr>
            <a:lvl6pPr marL="2743200" lvl="5" indent="-825500" algn="l">
              <a:lnSpc>
                <a:spcPct val="100000"/>
              </a:lnSpc>
              <a:spcBef>
                <a:spcPts val="1880"/>
              </a:spcBef>
              <a:spcAft>
                <a:spcPts val="0"/>
              </a:spcAft>
              <a:buSzPts val="9400"/>
              <a:buChar char="•"/>
              <a:defRPr/>
            </a:lvl6pPr>
            <a:lvl7pPr marL="3200400" lvl="6" indent="-825500" algn="l">
              <a:lnSpc>
                <a:spcPct val="100000"/>
              </a:lnSpc>
              <a:spcBef>
                <a:spcPts val="1880"/>
              </a:spcBef>
              <a:spcAft>
                <a:spcPts val="0"/>
              </a:spcAft>
              <a:buSzPts val="9400"/>
              <a:buChar char="•"/>
              <a:defRPr/>
            </a:lvl7pPr>
            <a:lvl8pPr marL="3657600" lvl="7" indent="-825500" algn="l">
              <a:lnSpc>
                <a:spcPct val="100000"/>
              </a:lnSpc>
              <a:spcBef>
                <a:spcPts val="1880"/>
              </a:spcBef>
              <a:spcAft>
                <a:spcPts val="0"/>
              </a:spcAft>
              <a:buSzPts val="9400"/>
              <a:buChar char="•"/>
              <a:defRPr/>
            </a:lvl8pPr>
            <a:lvl9pPr marL="4114800" lvl="8" indent="-825500" algn="l">
              <a:lnSpc>
                <a:spcPct val="100000"/>
              </a:lnSpc>
              <a:spcBef>
                <a:spcPts val="1880"/>
              </a:spcBef>
              <a:spcAft>
                <a:spcPts val="0"/>
              </a:spcAft>
              <a:buSzPts val="9400"/>
              <a:buChar char="•"/>
              <a:defRPr/>
            </a:lvl9pPr>
          </a:lstStyle>
          <a:p>
            <a:endParaRPr/>
          </a:p>
        </p:txBody>
      </p:sp>
      <p:sp>
        <p:nvSpPr>
          <p:cNvPr id="14" name="Google Shape;14;p20"/>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15" name="Google Shape;15;p20"/>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dirty="0"/>
              <a:t>Department of Computer Science and Engineering</a:t>
            </a:r>
            <a:endParaRPr dirty="0"/>
          </a:p>
        </p:txBody>
      </p:sp>
      <p:sp>
        <p:nvSpPr>
          <p:cNvPr id="16" name="Google Shape;16;p20"/>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4"/>
        <p:cNvGrpSpPr/>
        <p:nvPr/>
      </p:nvGrpSpPr>
      <p:grpSpPr>
        <a:xfrm>
          <a:off x="0" y="0"/>
          <a:ext cx="0" cy="0"/>
          <a:chOff x="0" y="0"/>
          <a:chExt cx="0" cy="0"/>
        </a:xfrm>
      </p:grpSpPr>
      <p:sp>
        <p:nvSpPr>
          <p:cNvPr id="25" name="Google Shape;25;p22"/>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207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body" idx="1"/>
          </p:nvPr>
        </p:nvSpPr>
        <p:spPr>
          <a:xfrm>
            <a:off x="457200" y="1151335"/>
            <a:ext cx="40401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7" name="Google Shape;27;p22"/>
          <p:cNvSpPr txBox="1">
            <a:spLocks noGrp="1"/>
          </p:cNvSpPr>
          <p:nvPr>
            <p:ph type="body" idx="2"/>
          </p:nvPr>
        </p:nvSpPr>
        <p:spPr>
          <a:xfrm>
            <a:off x="457200" y="1631156"/>
            <a:ext cx="40401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28" name="Google Shape;28;p22"/>
          <p:cNvSpPr txBox="1">
            <a:spLocks noGrp="1"/>
          </p:cNvSpPr>
          <p:nvPr>
            <p:ph type="body" idx="3"/>
          </p:nvPr>
        </p:nvSpPr>
        <p:spPr>
          <a:xfrm>
            <a:off x="4645026" y="1151335"/>
            <a:ext cx="40419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9" name="Google Shape;29;p22"/>
          <p:cNvSpPr txBox="1">
            <a:spLocks noGrp="1"/>
          </p:cNvSpPr>
          <p:nvPr>
            <p:ph type="body" idx="4"/>
          </p:nvPr>
        </p:nvSpPr>
        <p:spPr>
          <a:xfrm>
            <a:off x="4645026" y="1631156"/>
            <a:ext cx="40419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30" name="Google Shape;30;p22"/>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dirty="0"/>
          </a:p>
        </p:txBody>
      </p:sp>
      <p:sp>
        <p:nvSpPr>
          <p:cNvPr id="31" name="Google Shape;31;p22"/>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dirty="0"/>
              <a:t>Department of Computer Science and Engineering</a:t>
            </a:r>
            <a:endParaRPr dirty="0"/>
          </a:p>
        </p:txBody>
      </p:sp>
      <p:sp>
        <p:nvSpPr>
          <p:cNvPr id="32" name="Google Shape;32;p22"/>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3"/>
        <p:cNvGrpSpPr/>
        <p:nvPr/>
      </p:nvGrpSpPr>
      <p:grpSpPr>
        <a:xfrm>
          <a:off x="0" y="0"/>
          <a:ext cx="0" cy="0"/>
          <a:chOff x="0" y="0"/>
          <a:chExt cx="0" cy="0"/>
        </a:xfrm>
      </p:grpSpPr>
      <p:sp>
        <p:nvSpPr>
          <p:cNvPr id="34" name="Google Shape;34;p23"/>
          <p:cNvSpPr txBox="1">
            <a:spLocks noGrp="1"/>
          </p:cNvSpPr>
          <p:nvPr>
            <p:ph type="title"/>
          </p:nvPr>
        </p:nvSpPr>
        <p:spPr>
          <a:xfrm>
            <a:off x="457202" y="204788"/>
            <a:ext cx="3008400" cy="8718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3"/>
          <p:cNvSpPr txBox="1">
            <a:spLocks noGrp="1"/>
          </p:cNvSpPr>
          <p:nvPr>
            <p:ph type="body" idx="1"/>
          </p:nvPr>
        </p:nvSpPr>
        <p:spPr>
          <a:xfrm>
            <a:off x="3575051" y="204789"/>
            <a:ext cx="5111700" cy="43899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660"/>
              </a:spcBef>
              <a:spcAft>
                <a:spcPts val="0"/>
              </a:spcAft>
              <a:buClr>
                <a:schemeClr val="dk1"/>
              </a:buClr>
              <a:buSzPts val="15100"/>
              <a:buChar char="•"/>
              <a:defRPr sz="3300"/>
            </a:lvl1pPr>
            <a:lvl2pPr marL="914400" lvl="1" indent="-1066800" algn="l">
              <a:lnSpc>
                <a:spcPct val="100000"/>
              </a:lnSpc>
              <a:spcBef>
                <a:spcPts val="577"/>
              </a:spcBef>
              <a:spcAft>
                <a:spcPts val="0"/>
              </a:spcAft>
              <a:buClr>
                <a:schemeClr val="dk1"/>
              </a:buClr>
              <a:buSzPts val="13200"/>
              <a:buChar char="–"/>
              <a:defRPr sz="2900"/>
            </a:lvl2pPr>
            <a:lvl3pPr marL="1371600" lvl="2" indent="-946150" algn="l">
              <a:lnSpc>
                <a:spcPct val="100000"/>
              </a:lnSpc>
              <a:spcBef>
                <a:spcPts val="494"/>
              </a:spcBef>
              <a:spcAft>
                <a:spcPts val="0"/>
              </a:spcAft>
              <a:buClr>
                <a:schemeClr val="dk1"/>
              </a:buClr>
              <a:buSzPts val="11300"/>
              <a:buChar char="•"/>
              <a:defRPr sz="2500"/>
            </a:lvl3pPr>
            <a:lvl4pPr marL="1828800" lvl="3" indent="-825500" algn="l">
              <a:lnSpc>
                <a:spcPct val="100000"/>
              </a:lnSpc>
              <a:spcBef>
                <a:spcPts val="411"/>
              </a:spcBef>
              <a:spcAft>
                <a:spcPts val="0"/>
              </a:spcAft>
              <a:buClr>
                <a:schemeClr val="dk1"/>
              </a:buClr>
              <a:buSzPts val="9400"/>
              <a:buChar char="–"/>
              <a:defRPr sz="2100"/>
            </a:lvl4pPr>
            <a:lvl5pPr marL="2286000" lvl="4" indent="-825500" algn="l">
              <a:lnSpc>
                <a:spcPct val="100000"/>
              </a:lnSpc>
              <a:spcBef>
                <a:spcPts val="411"/>
              </a:spcBef>
              <a:spcAft>
                <a:spcPts val="0"/>
              </a:spcAft>
              <a:buClr>
                <a:schemeClr val="dk1"/>
              </a:buClr>
              <a:buSzPts val="9400"/>
              <a:buChar char="»"/>
              <a:defRPr sz="2100"/>
            </a:lvl5pPr>
            <a:lvl6pPr marL="2743200" lvl="5" indent="-825500" algn="l">
              <a:lnSpc>
                <a:spcPct val="100000"/>
              </a:lnSpc>
              <a:spcBef>
                <a:spcPts val="411"/>
              </a:spcBef>
              <a:spcAft>
                <a:spcPts val="0"/>
              </a:spcAft>
              <a:buClr>
                <a:schemeClr val="dk1"/>
              </a:buClr>
              <a:buSzPts val="9400"/>
              <a:buChar char="•"/>
              <a:defRPr sz="2100"/>
            </a:lvl6pPr>
            <a:lvl7pPr marL="3200400" lvl="6" indent="-825500" algn="l">
              <a:lnSpc>
                <a:spcPct val="100000"/>
              </a:lnSpc>
              <a:spcBef>
                <a:spcPts val="411"/>
              </a:spcBef>
              <a:spcAft>
                <a:spcPts val="0"/>
              </a:spcAft>
              <a:buClr>
                <a:schemeClr val="dk1"/>
              </a:buClr>
              <a:buSzPts val="9400"/>
              <a:buChar char="•"/>
              <a:defRPr sz="2100"/>
            </a:lvl7pPr>
            <a:lvl8pPr marL="3657600" lvl="7" indent="-825500" algn="l">
              <a:lnSpc>
                <a:spcPct val="100000"/>
              </a:lnSpc>
              <a:spcBef>
                <a:spcPts val="411"/>
              </a:spcBef>
              <a:spcAft>
                <a:spcPts val="0"/>
              </a:spcAft>
              <a:buClr>
                <a:schemeClr val="dk1"/>
              </a:buClr>
              <a:buSzPts val="9400"/>
              <a:buChar char="•"/>
              <a:defRPr sz="2100"/>
            </a:lvl8pPr>
            <a:lvl9pPr marL="4114800" lvl="8" indent="-825500" algn="l">
              <a:lnSpc>
                <a:spcPct val="100000"/>
              </a:lnSpc>
              <a:spcBef>
                <a:spcPts val="411"/>
              </a:spcBef>
              <a:spcAft>
                <a:spcPts val="0"/>
              </a:spcAft>
              <a:buClr>
                <a:schemeClr val="dk1"/>
              </a:buClr>
              <a:buSzPts val="9400"/>
              <a:buChar char="•"/>
              <a:defRPr sz="2100"/>
            </a:lvl9pPr>
          </a:lstStyle>
          <a:p>
            <a:endParaRPr/>
          </a:p>
        </p:txBody>
      </p:sp>
      <p:sp>
        <p:nvSpPr>
          <p:cNvPr id="36" name="Google Shape;36;p23"/>
          <p:cNvSpPr txBox="1">
            <a:spLocks noGrp="1"/>
          </p:cNvSpPr>
          <p:nvPr>
            <p:ph type="body" idx="2"/>
          </p:nvPr>
        </p:nvSpPr>
        <p:spPr>
          <a:xfrm>
            <a:off x="457202" y="1076326"/>
            <a:ext cx="3008400" cy="35184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37" name="Google Shape;37;p23"/>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dirty="0"/>
          </a:p>
        </p:txBody>
      </p:sp>
      <p:sp>
        <p:nvSpPr>
          <p:cNvPr id="38" name="Google Shape;38;p23"/>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dirty="0"/>
              <a:t>Department of Computer Science and Engineering</a:t>
            </a:r>
            <a:endParaRPr dirty="0"/>
          </a:p>
        </p:txBody>
      </p:sp>
      <p:sp>
        <p:nvSpPr>
          <p:cNvPr id="39" name="Google Shape;39;p23"/>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0"/>
        <p:cNvGrpSpPr/>
        <p:nvPr/>
      </p:nvGrpSpPr>
      <p:grpSpPr>
        <a:xfrm>
          <a:off x="0" y="0"/>
          <a:ext cx="0" cy="0"/>
          <a:chOff x="0" y="0"/>
          <a:chExt cx="0" cy="0"/>
        </a:xfrm>
      </p:grpSpPr>
      <p:sp>
        <p:nvSpPr>
          <p:cNvPr id="41" name="Google Shape;41;p24"/>
          <p:cNvSpPr txBox="1">
            <a:spLocks noGrp="1"/>
          </p:cNvSpPr>
          <p:nvPr>
            <p:ph type="title"/>
          </p:nvPr>
        </p:nvSpPr>
        <p:spPr>
          <a:xfrm>
            <a:off x="1792289" y="3600452"/>
            <a:ext cx="5486400" cy="4251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4"/>
          <p:cNvSpPr>
            <a:spLocks noGrp="1"/>
          </p:cNvSpPr>
          <p:nvPr>
            <p:ph type="pic" idx="2"/>
          </p:nvPr>
        </p:nvSpPr>
        <p:spPr>
          <a:xfrm>
            <a:off x="1792289" y="459581"/>
            <a:ext cx="5486400" cy="3086100"/>
          </a:xfrm>
          <a:prstGeom prst="rect">
            <a:avLst/>
          </a:prstGeom>
          <a:noFill/>
          <a:ln>
            <a:noFill/>
          </a:ln>
        </p:spPr>
      </p:sp>
      <p:sp>
        <p:nvSpPr>
          <p:cNvPr id="43" name="Google Shape;43;p24"/>
          <p:cNvSpPr txBox="1">
            <a:spLocks noGrp="1"/>
          </p:cNvSpPr>
          <p:nvPr>
            <p:ph type="body" idx="1"/>
          </p:nvPr>
        </p:nvSpPr>
        <p:spPr>
          <a:xfrm>
            <a:off x="1792289" y="4025505"/>
            <a:ext cx="5486400" cy="6036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44" name="Google Shape;44;p24"/>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dirty="0"/>
          </a:p>
        </p:txBody>
      </p:sp>
      <p:sp>
        <p:nvSpPr>
          <p:cNvPr id="45" name="Google Shape;45;p24"/>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dirty="0"/>
              <a:t>Department of Computer Science and Engineering</a:t>
            </a:r>
            <a:endParaRPr dirty="0"/>
          </a:p>
        </p:txBody>
      </p:sp>
      <p:sp>
        <p:nvSpPr>
          <p:cNvPr id="46" name="Google Shape;46;p24"/>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7"/>
        <p:cNvGrpSpPr/>
        <p:nvPr/>
      </p:nvGrpSpPr>
      <p:grpSpPr>
        <a:xfrm>
          <a:off x="0" y="0"/>
          <a:ext cx="0" cy="0"/>
          <a:chOff x="0" y="0"/>
          <a:chExt cx="0" cy="0"/>
        </a:xfrm>
      </p:grpSpPr>
      <p:sp>
        <p:nvSpPr>
          <p:cNvPr id="48" name="Google Shape;48;p25"/>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5"/>
          <p:cNvSpPr txBox="1">
            <a:spLocks noGrp="1"/>
          </p:cNvSpPr>
          <p:nvPr>
            <p:ph type="body" idx="1"/>
          </p:nvPr>
        </p:nvSpPr>
        <p:spPr>
          <a:xfrm rot="5400000">
            <a:off x="2874751" y="-1217399"/>
            <a:ext cx="3394500" cy="82296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0" name="Google Shape;50;p25"/>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dirty="0"/>
          </a:p>
        </p:txBody>
      </p:sp>
      <p:sp>
        <p:nvSpPr>
          <p:cNvPr id="51" name="Google Shape;51;p25"/>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dirty="0"/>
              <a:t>Department of Computer Science and Engineering</a:t>
            </a:r>
            <a:endParaRPr dirty="0"/>
          </a:p>
        </p:txBody>
      </p:sp>
      <p:sp>
        <p:nvSpPr>
          <p:cNvPr id="52" name="Google Shape;52;p25"/>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3"/>
        <p:cNvGrpSpPr/>
        <p:nvPr/>
      </p:nvGrpSpPr>
      <p:grpSpPr>
        <a:xfrm>
          <a:off x="0" y="0"/>
          <a:ext cx="0" cy="0"/>
          <a:chOff x="0" y="0"/>
          <a:chExt cx="0" cy="0"/>
        </a:xfrm>
      </p:grpSpPr>
      <p:sp>
        <p:nvSpPr>
          <p:cNvPr id="54" name="Google Shape;54;p26"/>
          <p:cNvSpPr txBox="1">
            <a:spLocks noGrp="1"/>
          </p:cNvSpPr>
          <p:nvPr>
            <p:ph type="title"/>
          </p:nvPr>
        </p:nvSpPr>
        <p:spPr>
          <a:xfrm rot="5400000">
            <a:off x="5463751" y="1371630"/>
            <a:ext cx="4388700" cy="20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6"/>
          <p:cNvSpPr txBox="1">
            <a:spLocks noGrp="1"/>
          </p:cNvSpPr>
          <p:nvPr>
            <p:ph type="body" idx="1"/>
          </p:nvPr>
        </p:nvSpPr>
        <p:spPr>
          <a:xfrm rot="5400000">
            <a:off x="1272750" y="-609570"/>
            <a:ext cx="4388700" cy="60198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6" name="Google Shape;56;p26"/>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dirty="0"/>
          </a:p>
        </p:txBody>
      </p:sp>
      <p:sp>
        <p:nvSpPr>
          <p:cNvPr id="57" name="Google Shape;57;p26"/>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dirty="0"/>
              <a:t>Department of Computer Science and Engineering</a:t>
            </a:r>
            <a:endParaRPr dirty="0"/>
          </a:p>
        </p:txBody>
      </p:sp>
      <p:sp>
        <p:nvSpPr>
          <p:cNvPr id="58" name="Google Shape;58;p26"/>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8">
            <a:alphaModFix/>
          </a:blip>
          <a:stretch>
            <a:fillRect/>
          </a:stretch>
        </a:blip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chemeClr val="dk1"/>
              </a:buClr>
              <a:buSzPts val="20700"/>
              <a:buFont typeface="Calibri"/>
              <a:buNone/>
              <a:defRPr sz="207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9"/>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marR="0" lvl="0" indent="-1187450" algn="l" rtl="0">
              <a:lnSpc>
                <a:spcPct val="100000"/>
              </a:lnSpc>
              <a:spcBef>
                <a:spcPts val="3020"/>
              </a:spcBef>
              <a:spcAft>
                <a:spcPts val="0"/>
              </a:spcAft>
              <a:buClr>
                <a:schemeClr val="dk1"/>
              </a:buClr>
              <a:buSzPts val="15100"/>
              <a:buFont typeface="Arial"/>
              <a:buChar char="•"/>
              <a:defRPr sz="15100" b="0" i="0" u="none" strike="noStrike" cap="none">
                <a:solidFill>
                  <a:schemeClr val="dk1"/>
                </a:solidFill>
                <a:latin typeface="Calibri"/>
                <a:ea typeface="Calibri"/>
                <a:cs typeface="Calibri"/>
                <a:sym typeface="Calibri"/>
              </a:defRPr>
            </a:lvl1pPr>
            <a:lvl2pPr marL="914400" marR="0" lvl="1" indent="-1066800" algn="l" rtl="0">
              <a:lnSpc>
                <a:spcPct val="100000"/>
              </a:lnSpc>
              <a:spcBef>
                <a:spcPts val="264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26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4pPr>
            <a:lvl5pPr marL="2286000" marR="0" lvl="4"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5pPr>
            <a:lvl6pPr marL="2743200" marR="0" lvl="5"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6pPr>
            <a:lvl7pPr marL="3200400" marR="0" lvl="6"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7pPr>
            <a:lvl8pPr marL="3657600" marR="0" lvl="7"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8pPr>
            <a:lvl9pPr marL="4114800" marR="0" lvl="8"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9pPr>
          </a:lstStyle>
          <a:p>
            <a:endParaRPr/>
          </a:p>
        </p:txBody>
      </p:sp>
      <p:sp>
        <p:nvSpPr>
          <p:cNvPr id="8" name="Google Shape;8;p19"/>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endParaRPr dirty="0"/>
          </a:p>
        </p:txBody>
      </p:sp>
      <p:sp>
        <p:nvSpPr>
          <p:cNvPr id="9" name="Google Shape;9;p19"/>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r>
              <a:rPr lang="en-US" dirty="0"/>
              <a:t>Department of Computer Science and Engineering</a:t>
            </a:r>
            <a:endParaRPr dirty="0"/>
          </a:p>
        </p:txBody>
      </p:sp>
      <p:sp>
        <p:nvSpPr>
          <p:cNvPr id="10" name="Google Shape;10;p19"/>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jpg"/><Relationship Id="rId4" Type="http://schemas.openxmlformats.org/officeDocument/2006/relationships/image" Target="../media/image15.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
          <p:cNvSpPr txBox="1">
            <a:spLocks noGrp="1"/>
          </p:cNvSpPr>
          <p:nvPr>
            <p:ph type="body" idx="1"/>
          </p:nvPr>
        </p:nvSpPr>
        <p:spPr>
          <a:xfrm>
            <a:off x="642938" y="2196703"/>
            <a:ext cx="7815262" cy="2661047"/>
          </a:xfrm>
          <a:prstGeom prst="rect">
            <a:avLst/>
          </a:prstGeom>
          <a:noFill/>
          <a:ln>
            <a:noFill/>
          </a:ln>
        </p:spPr>
        <p:txBody>
          <a:bodyPr spcFirstLastPara="1" wrap="square" lIns="94100" tIns="47025" rIns="94100" bIns="47025" anchor="t" anchorCtr="0">
            <a:noAutofit/>
          </a:bodyPr>
          <a:lstStyle/>
          <a:p>
            <a:pPr marL="0" lvl="0" indent="0" algn="l" rtl="0">
              <a:lnSpc>
                <a:spcPct val="100000"/>
              </a:lnSpc>
              <a:spcBef>
                <a:spcPts val="3020"/>
              </a:spcBef>
              <a:spcAft>
                <a:spcPts val="0"/>
              </a:spcAft>
              <a:buSzPts val="15100"/>
              <a:buNone/>
            </a:pPr>
            <a:endParaRPr dirty="0"/>
          </a:p>
          <a:p>
            <a:pPr marL="457200" lvl="0" indent="501650" algn="l" rtl="0">
              <a:lnSpc>
                <a:spcPct val="100000"/>
              </a:lnSpc>
              <a:spcBef>
                <a:spcPts val="3020"/>
              </a:spcBef>
              <a:spcAft>
                <a:spcPts val="0"/>
              </a:spcAft>
              <a:buSzPts val="15100"/>
              <a:buNone/>
            </a:pPr>
            <a:endParaRPr dirty="0"/>
          </a:p>
        </p:txBody>
      </p:sp>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a:t>
            </a:fld>
            <a:endParaRPr dirty="0"/>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dirty="0">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38224" y="694236"/>
            <a:ext cx="8229600" cy="857400"/>
          </a:xfrm>
        </p:spPr>
        <p:txBody>
          <a:bodyPr/>
          <a:lstStyle/>
          <a:p>
            <a:r>
              <a:rPr lang="en-US" sz="2000" b="1" dirty="0">
                <a:latin typeface="+mj-lt"/>
              </a:rPr>
              <a:t>TwitterTruth – A DistilBERT-Powered Defense Against </a:t>
            </a:r>
            <a:br>
              <a:rPr lang="en-US" sz="2000" b="1" dirty="0">
                <a:latin typeface="+mj-lt"/>
              </a:rPr>
            </a:br>
            <a:r>
              <a:rPr lang="en-US" sz="2000" b="1" dirty="0">
                <a:latin typeface="+mj-lt"/>
              </a:rPr>
              <a:t>Misinformation</a:t>
            </a:r>
          </a:p>
        </p:txBody>
      </p:sp>
      <p:sp>
        <p:nvSpPr>
          <p:cNvPr id="3" name="TextBox 2"/>
          <p:cNvSpPr txBox="1"/>
          <p:nvPr/>
        </p:nvSpPr>
        <p:spPr>
          <a:xfrm>
            <a:off x="267767" y="3265616"/>
            <a:ext cx="2470884" cy="738664"/>
          </a:xfrm>
          <a:prstGeom prst="rect">
            <a:avLst/>
          </a:prstGeom>
          <a:noFill/>
        </p:spPr>
        <p:txBody>
          <a:bodyPr wrap="square" rtlCol="0">
            <a:spAutoFit/>
          </a:bodyPr>
          <a:lstStyle/>
          <a:p>
            <a:r>
              <a:rPr lang="en-US" dirty="0">
                <a:latin typeface="Bookman Old Style" panose="02050604050505020204" pitchFamily="18" charset="0"/>
              </a:rPr>
              <a:t>Team Details </a:t>
            </a:r>
          </a:p>
          <a:p>
            <a:r>
              <a:rPr lang="en-US" dirty="0">
                <a:latin typeface="Bookman Old Style" panose="02050604050505020204" pitchFamily="18" charset="0"/>
              </a:rPr>
              <a:t>Bharath Kandimalla (20EG105457)</a:t>
            </a:r>
          </a:p>
        </p:txBody>
      </p:sp>
      <p:sp>
        <p:nvSpPr>
          <p:cNvPr id="8" name="TextBox 7"/>
          <p:cNvSpPr txBox="1"/>
          <p:nvPr/>
        </p:nvSpPr>
        <p:spPr>
          <a:xfrm>
            <a:off x="5470632" y="3239550"/>
            <a:ext cx="2070599" cy="1169551"/>
          </a:xfrm>
          <a:prstGeom prst="rect">
            <a:avLst/>
          </a:prstGeom>
          <a:noFill/>
        </p:spPr>
        <p:txBody>
          <a:bodyPr wrap="square" rtlCol="0">
            <a:spAutoFit/>
          </a:bodyPr>
          <a:lstStyle/>
          <a:p>
            <a:r>
              <a:rPr lang="en-US" dirty="0">
                <a:latin typeface="Bookman Old Style" panose="02050604050505020204" pitchFamily="18" charset="0"/>
              </a:rPr>
              <a:t>Project Supervisor </a:t>
            </a:r>
          </a:p>
          <a:p>
            <a:r>
              <a:rPr lang="en-US" dirty="0">
                <a:latin typeface="Bookman Old Style" panose="02050604050505020204" pitchFamily="18" charset="0"/>
              </a:rPr>
              <a:t>B. Ravinder Reddy Assistant Professor,</a:t>
            </a:r>
          </a:p>
          <a:p>
            <a:r>
              <a:rPr lang="en-US" dirty="0">
                <a:latin typeface="Bookman Old Style" panose="02050604050505020204" pitchFamily="18" charset="0"/>
              </a:rPr>
              <a:t>Department of CSE</a:t>
            </a:r>
          </a:p>
          <a:p>
            <a:endParaRPr lang="en-US" dirty="0">
              <a:latin typeface="Bookman Old Style" panose="02050604050505020204" pitchFamily="18" charset="0"/>
            </a:endParaRPr>
          </a:p>
        </p:txBody>
      </p:sp>
      <p:sp>
        <p:nvSpPr>
          <p:cNvPr id="4" name="Date Placeholder 3"/>
          <p:cNvSpPr>
            <a:spLocks noGrp="1"/>
          </p:cNvSpPr>
          <p:nvPr>
            <p:ph type="dt" idx="10"/>
          </p:nvPr>
        </p:nvSpPr>
        <p:spPr/>
        <p:txBody>
          <a:bodyPr/>
          <a:lstStyle/>
          <a:p>
            <a:endParaRPr lang="en-US" dirty="0"/>
          </a:p>
        </p:txBody>
      </p:sp>
      <p:sp>
        <p:nvSpPr>
          <p:cNvPr id="5" name="Footer Placeholder 4"/>
          <p:cNvSpPr>
            <a:spLocks noGrp="1"/>
          </p:cNvSpPr>
          <p:nvPr>
            <p:ph type="ftr" idx="11"/>
          </p:nvPr>
        </p:nvSpPr>
        <p:spPr/>
        <p:txBody>
          <a:bodyPr/>
          <a:lstStyle/>
          <a:p>
            <a:r>
              <a:rPr lang="en-US" dirty="0"/>
              <a:t>Department of Computer Science and Engineering</a:t>
            </a:r>
          </a:p>
        </p:txBody>
      </p:sp>
    </p:spTree>
    <p:extLst>
      <p:ext uri="{BB962C8B-B14F-4D97-AF65-F5344CB8AC3E}">
        <p14:creationId xmlns:p14="http://schemas.microsoft.com/office/powerpoint/2010/main" val="3612930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10</a:t>
            </a:fld>
            <a:endParaRPr dirty="0"/>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dirty="0">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994669" y="71757"/>
            <a:ext cx="6117431" cy="627321"/>
          </a:xfrm>
        </p:spPr>
        <p:txBody>
          <a:bodyPr/>
          <a:lstStyle/>
          <a:p>
            <a:r>
              <a:rPr lang="en-US" sz="3600" dirty="0"/>
              <a:t>Experiment Screenshots </a:t>
            </a:r>
          </a:p>
        </p:txBody>
      </p:sp>
      <p:sp>
        <p:nvSpPr>
          <p:cNvPr id="4" name="Date Placeholder 3"/>
          <p:cNvSpPr>
            <a:spLocks noGrp="1"/>
          </p:cNvSpPr>
          <p:nvPr>
            <p:ph type="dt" idx="10"/>
          </p:nvPr>
        </p:nvSpPr>
        <p:spPr/>
        <p:txBody>
          <a:bodyPr/>
          <a:lstStyle/>
          <a:p>
            <a:endParaRPr lang="en-US" dirty="0"/>
          </a:p>
        </p:txBody>
      </p:sp>
      <p:sp>
        <p:nvSpPr>
          <p:cNvPr id="6" name="Footer Placeholder 5"/>
          <p:cNvSpPr>
            <a:spLocks noGrp="1"/>
          </p:cNvSpPr>
          <p:nvPr>
            <p:ph type="ftr" idx="11"/>
          </p:nvPr>
        </p:nvSpPr>
        <p:spPr/>
        <p:txBody>
          <a:bodyPr/>
          <a:lstStyle/>
          <a:p>
            <a:r>
              <a:rPr lang="en-US" dirty="0"/>
              <a:t>Department of Computer Science and Engineering</a:t>
            </a:r>
          </a:p>
        </p:txBody>
      </p:sp>
      <p:sp>
        <p:nvSpPr>
          <p:cNvPr id="7" name="TextBox 6">
            <a:extLst>
              <a:ext uri="{FF2B5EF4-FFF2-40B4-BE49-F238E27FC236}">
                <a16:creationId xmlns:a16="http://schemas.microsoft.com/office/drawing/2014/main" id="{C8D3898D-8AE3-A4BA-2517-3700193B9145}"/>
              </a:ext>
            </a:extLst>
          </p:cNvPr>
          <p:cNvSpPr txBox="1"/>
          <p:nvPr/>
        </p:nvSpPr>
        <p:spPr>
          <a:xfrm>
            <a:off x="923499" y="736979"/>
            <a:ext cx="1667301" cy="307777"/>
          </a:xfrm>
          <a:prstGeom prst="rect">
            <a:avLst/>
          </a:prstGeom>
          <a:noFill/>
        </p:spPr>
        <p:txBody>
          <a:bodyPr wrap="square" rtlCol="0">
            <a:spAutoFit/>
          </a:bodyPr>
          <a:lstStyle/>
          <a:p>
            <a:r>
              <a:rPr lang="en-US" b="1" dirty="0"/>
              <a:t>Training Process</a:t>
            </a:r>
            <a:endParaRPr lang="en-IN" b="1" dirty="0"/>
          </a:p>
        </p:txBody>
      </p:sp>
      <p:pic>
        <p:nvPicPr>
          <p:cNvPr id="9" name="Picture 8">
            <a:extLst>
              <a:ext uri="{FF2B5EF4-FFF2-40B4-BE49-F238E27FC236}">
                <a16:creationId xmlns:a16="http://schemas.microsoft.com/office/drawing/2014/main" id="{3343247C-F70E-0770-B8C6-497687EE5352}"/>
              </a:ext>
            </a:extLst>
          </p:cNvPr>
          <p:cNvPicPr>
            <a:picLocks noChangeAspect="1"/>
          </p:cNvPicPr>
          <p:nvPr/>
        </p:nvPicPr>
        <p:blipFill>
          <a:blip r:embed="rId3"/>
          <a:stretch>
            <a:fillRect/>
          </a:stretch>
        </p:blipFill>
        <p:spPr>
          <a:xfrm>
            <a:off x="923499" y="1154414"/>
            <a:ext cx="6259773" cy="3261289"/>
          </a:xfrm>
          <a:prstGeom prst="rect">
            <a:avLst/>
          </a:prstGeom>
        </p:spPr>
      </p:pic>
    </p:spTree>
    <p:extLst>
      <p:ext uri="{BB962C8B-B14F-4D97-AF65-F5344CB8AC3E}">
        <p14:creationId xmlns:p14="http://schemas.microsoft.com/office/powerpoint/2010/main" val="4293442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11</a:t>
            </a:fld>
            <a:endParaRPr dirty="0"/>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dirty="0">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999876" y="160189"/>
            <a:ext cx="6117431" cy="627321"/>
          </a:xfrm>
        </p:spPr>
        <p:txBody>
          <a:bodyPr/>
          <a:lstStyle/>
          <a:p>
            <a:r>
              <a:rPr lang="en-US" sz="3600" dirty="0"/>
              <a:t>Experiment Screen shorts </a:t>
            </a:r>
          </a:p>
        </p:txBody>
      </p:sp>
      <p:sp>
        <p:nvSpPr>
          <p:cNvPr id="4" name="Date Placeholder 3"/>
          <p:cNvSpPr>
            <a:spLocks noGrp="1"/>
          </p:cNvSpPr>
          <p:nvPr>
            <p:ph type="dt" idx="10"/>
          </p:nvPr>
        </p:nvSpPr>
        <p:spPr/>
        <p:txBody>
          <a:bodyPr/>
          <a:lstStyle/>
          <a:p>
            <a:endParaRPr lang="en-US" dirty="0"/>
          </a:p>
        </p:txBody>
      </p:sp>
      <p:sp>
        <p:nvSpPr>
          <p:cNvPr id="6" name="Footer Placeholder 5"/>
          <p:cNvSpPr>
            <a:spLocks noGrp="1"/>
          </p:cNvSpPr>
          <p:nvPr>
            <p:ph type="ftr" idx="11"/>
          </p:nvPr>
        </p:nvSpPr>
        <p:spPr/>
        <p:txBody>
          <a:bodyPr/>
          <a:lstStyle/>
          <a:p>
            <a:r>
              <a:rPr lang="en-US" dirty="0"/>
              <a:t>Department of Computer Science and Engineering</a:t>
            </a:r>
          </a:p>
        </p:txBody>
      </p:sp>
      <p:pic>
        <p:nvPicPr>
          <p:cNvPr id="5" name="Picture 4">
            <a:extLst>
              <a:ext uri="{FF2B5EF4-FFF2-40B4-BE49-F238E27FC236}">
                <a16:creationId xmlns:a16="http://schemas.microsoft.com/office/drawing/2014/main" id="{C871B81A-A034-F0EB-5782-F256DDB2ABD2}"/>
              </a:ext>
            </a:extLst>
          </p:cNvPr>
          <p:cNvPicPr>
            <a:picLocks noChangeAspect="1"/>
          </p:cNvPicPr>
          <p:nvPr/>
        </p:nvPicPr>
        <p:blipFill>
          <a:blip r:embed="rId3"/>
          <a:stretch>
            <a:fillRect/>
          </a:stretch>
        </p:blipFill>
        <p:spPr>
          <a:xfrm>
            <a:off x="868907" y="1169160"/>
            <a:ext cx="7040759" cy="3284932"/>
          </a:xfrm>
          <a:prstGeom prst="rect">
            <a:avLst/>
          </a:prstGeom>
        </p:spPr>
      </p:pic>
    </p:spTree>
    <p:extLst>
      <p:ext uri="{BB962C8B-B14F-4D97-AF65-F5344CB8AC3E}">
        <p14:creationId xmlns:p14="http://schemas.microsoft.com/office/powerpoint/2010/main" val="2177622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12</a:t>
            </a:fld>
            <a:endParaRPr dirty="0"/>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dirty="0">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040820" y="63689"/>
            <a:ext cx="6117431" cy="627321"/>
          </a:xfrm>
        </p:spPr>
        <p:txBody>
          <a:bodyPr/>
          <a:lstStyle/>
          <a:p>
            <a:r>
              <a:rPr lang="en-US" sz="3600" dirty="0"/>
              <a:t>Experiment Screenshots </a:t>
            </a:r>
          </a:p>
        </p:txBody>
      </p:sp>
      <p:sp>
        <p:nvSpPr>
          <p:cNvPr id="4" name="Date Placeholder 3"/>
          <p:cNvSpPr>
            <a:spLocks noGrp="1"/>
          </p:cNvSpPr>
          <p:nvPr>
            <p:ph type="dt" idx="10"/>
          </p:nvPr>
        </p:nvSpPr>
        <p:spPr/>
        <p:txBody>
          <a:bodyPr/>
          <a:lstStyle/>
          <a:p>
            <a:endParaRPr lang="en-US" dirty="0"/>
          </a:p>
        </p:txBody>
      </p:sp>
      <p:sp>
        <p:nvSpPr>
          <p:cNvPr id="6" name="Footer Placeholder 5"/>
          <p:cNvSpPr>
            <a:spLocks noGrp="1"/>
          </p:cNvSpPr>
          <p:nvPr>
            <p:ph type="ftr" idx="11"/>
          </p:nvPr>
        </p:nvSpPr>
        <p:spPr/>
        <p:txBody>
          <a:bodyPr/>
          <a:lstStyle/>
          <a:p>
            <a:r>
              <a:rPr lang="en-US" dirty="0"/>
              <a:t>Department of Computer Science and Engineering</a:t>
            </a:r>
          </a:p>
        </p:txBody>
      </p:sp>
      <p:pic>
        <p:nvPicPr>
          <p:cNvPr id="5" name="Picture 4">
            <a:extLst>
              <a:ext uri="{FF2B5EF4-FFF2-40B4-BE49-F238E27FC236}">
                <a16:creationId xmlns:a16="http://schemas.microsoft.com/office/drawing/2014/main" id="{23269184-A982-BE3F-0D61-A2D8A1D4816B}"/>
              </a:ext>
            </a:extLst>
          </p:cNvPr>
          <p:cNvPicPr>
            <a:picLocks noChangeAspect="1"/>
          </p:cNvPicPr>
          <p:nvPr/>
        </p:nvPicPr>
        <p:blipFill>
          <a:blip r:embed="rId3"/>
          <a:stretch>
            <a:fillRect/>
          </a:stretch>
        </p:blipFill>
        <p:spPr>
          <a:xfrm>
            <a:off x="841611" y="836309"/>
            <a:ext cx="7101386" cy="3722044"/>
          </a:xfrm>
          <a:prstGeom prst="rect">
            <a:avLst/>
          </a:prstGeom>
        </p:spPr>
      </p:pic>
    </p:spTree>
    <p:extLst>
      <p:ext uri="{BB962C8B-B14F-4D97-AF65-F5344CB8AC3E}">
        <p14:creationId xmlns:p14="http://schemas.microsoft.com/office/powerpoint/2010/main" val="3336973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13</a:t>
            </a:fld>
            <a:endParaRPr dirty="0"/>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dirty="0">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972581" y="100952"/>
            <a:ext cx="6117431" cy="627321"/>
          </a:xfrm>
        </p:spPr>
        <p:txBody>
          <a:bodyPr/>
          <a:lstStyle/>
          <a:p>
            <a:r>
              <a:rPr lang="en-US" sz="3600" dirty="0"/>
              <a:t>Experiment Screenshots </a:t>
            </a:r>
          </a:p>
        </p:txBody>
      </p:sp>
      <p:sp>
        <p:nvSpPr>
          <p:cNvPr id="4" name="Date Placeholder 3"/>
          <p:cNvSpPr>
            <a:spLocks noGrp="1"/>
          </p:cNvSpPr>
          <p:nvPr>
            <p:ph type="dt" idx="10"/>
          </p:nvPr>
        </p:nvSpPr>
        <p:spPr/>
        <p:txBody>
          <a:bodyPr/>
          <a:lstStyle/>
          <a:p>
            <a:endParaRPr lang="en-US" dirty="0"/>
          </a:p>
        </p:txBody>
      </p:sp>
      <p:sp>
        <p:nvSpPr>
          <p:cNvPr id="6" name="Footer Placeholder 5"/>
          <p:cNvSpPr>
            <a:spLocks noGrp="1"/>
          </p:cNvSpPr>
          <p:nvPr>
            <p:ph type="ftr" idx="11"/>
          </p:nvPr>
        </p:nvSpPr>
        <p:spPr/>
        <p:txBody>
          <a:bodyPr/>
          <a:lstStyle/>
          <a:p>
            <a:r>
              <a:rPr lang="en-US" dirty="0"/>
              <a:t>Department of Computer Science and Engineering</a:t>
            </a:r>
          </a:p>
        </p:txBody>
      </p:sp>
      <p:sp>
        <p:nvSpPr>
          <p:cNvPr id="3" name="TextBox 2">
            <a:extLst>
              <a:ext uri="{FF2B5EF4-FFF2-40B4-BE49-F238E27FC236}">
                <a16:creationId xmlns:a16="http://schemas.microsoft.com/office/drawing/2014/main" id="{BEA0BD1B-7CCD-C21F-E3DD-8143731227F6}"/>
              </a:ext>
            </a:extLst>
          </p:cNvPr>
          <p:cNvSpPr txBox="1"/>
          <p:nvPr/>
        </p:nvSpPr>
        <p:spPr>
          <a:xfrm>
            <a:off x="1178257" y="700585"/>
            <a:ext cx="1710519" cy="307777"/>
          </a:xfrm>
          <a:prstGeom prst="rect">
            <a:avLst/>
          </a:prstGeom>
          <a:noFill/>
        </p:spPr>
        <p:txBody>
          <a:bodyPr wrap="square" rtlCol="0">
            <a:spAutoFit/>
          </a:bodyPr>
          <a:lstStyle/>
          <a:p>
            <a:r>
              <a:rPr lang="en-US" b="1" dirty="0"/>
              <a:t>Parameter check</a:t>
            </a:r>
            <a:endParaRPr lang="en-IN" b="1" dirty="0"/>
          </a:p>
        </p:txBody>
      </p:sp>
      <p:pic>
        <p:nvPicPr>
          <p:cNvPr id="7" name="Picture 6">
            <a:extLst>
              <a:ext uri="{FF2B5EF4-FFF2-40B4-BE49-F238E27FC236}">
                <a16:creationId xmlns:a16="http://schemas.microsoft.com/office/drawing/2014/main" id="{CD8A9A8B-FA49-A2AA-1976-2C381C8FA27F}"/>
              </a:ext>
            </a:extLst>
          </p:cNvPr>
          <p:cNvPicPr>
            <a:picLocks noChangeAspect="1"/>
          </p:cNvPicPr>
          <p:nvPr/>
        </p:nvPicPr>
        <p:blipFill>
          <a:blip r:embed="rId3"/>
          <a:stretch>
            <a:fillRect/>
          </a:stretch>
        </p:blipFill>
        <p:spPr>
          <a:xfrm>
            <a:off x="768824" y="1075504"/>
            <a:ext cx="6896669" cy="3456147"/>
          </a:xfrm>
          <a:prstGeom prst="rect">
            <a:avLst/>
          </a:prstGeom>
        </p:spPr>
      </p:pic>
    </p:spTree>
    <p:extLst>
      <p:ext uri="{BB962C8B-B14F-4D97-AF65-F5344CB8AC3E}">
        <p14:creationId xmlns:p14="http://schemas.microsoft.com/office/powerpoint/2010/main" val="632664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14</a:t>
            </a:fld>
            <a:endParaRPr dirty="0"/>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dirty="0">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040819" y="102336"/>
            <a:ext cx="6117431" cy="627321"/>
          </a:xfrm>
        </p:spPr>
        <p:txBody>
          <a:bodyPr/>
          <a:lstStyle/>
          <a:p>
            <a:r>
              <a:rPr lang="en-US" sz="3600" dirty="0"/>
              <a:t>Experiment Screenshots </a:t>
            </a:r>
          </a:p>
        </p:txBody>
      </p:sp>
      <p:sp>
        <p:nvSpPr>
          <p:cNvPr id="4" name="Date Placeholder 3"/>
          <p:cNvSpPr>
            <a:spLocks noGrp="1"/>
          </p:cNvSpPr>
          <p:nvPr>
            <p:ph type="dt" idx="10"/>
          </p:nvPr>
        </p:nvSpPr>
        <p:spPr/>
        <p:txBody>
          <a:bodyPr/>
          <a:lstStyle/>
          <a:p>
            <a:endParaRPr lang="en-US" dirty="0"/>
          </a:p>
        </p:txBody>
      </p:sp>
      <p:sp>
        <p:nvSpPr>
          <p:cNvPr id="6" name="Footer Placeholder 5"/>
          <p:cNvSpPr>
            <a:spLocks noGrp="1"/>
          </p:cNvSpPr>
          <p:nvPr>
            <p:ph type="ftr" idx="11"/>
          </p:nvPr>
        </p:nvSpPr>
        <p:spPr/>
        <p:txBody>
          <a:bodyPr/>
          <a:lstStyle/>
          <a:p>
            <a:r>
              <a:rPr lang="en-US" dirty="0"/>
              <a:t>Department of Computer Science and Engineering</a:t>
            </a:r>
          </a:p>
        </p:txBody>
      </p:sp>
      <p:pic>
        <p:nvPicPr>
          <p:cNvPr id="5" name="Picture 4">
            <a:extLst>
              <a:ext uri="{FF2B5EF4-FFF2-40B4-BE49-F238E27FC236}">
                <a16:creationId xmlns:a16="http://schemas.microsoft.com/office/drawing/2014/main" id="{8F0662D3-B11B-DE72-5679-0BEB31CF2896}"/>
              </a:ext>
            </a:extLst>
          </p:cNvPr>
          <p:cNvPicPr>
            <a:picLocks noChangeAspect="1"/>
          </p:cNvPicPr>
          <p:nvPr/>
        </p:nvPicPr>
        <p:blipFill>
          <a:blip r:embed="rId3"/>
          <a:stretch>
            <a:fillRect/>
          </a:stretch>
        </p:blipFill>
        <p:spPr>
          <a:xfrm>
            <a:off x="561833" y="973055"/>
            <a:ext cx="7760453" cy="3403327"/>
          </a:xfrm>
          <a:prstGeom prst="rect">
            <a:avLst/>
          </a:prstGeom>
        </p:spPr>
      </p:pic>
    </p:spTree>
    <p:extLst>
      <p:ext uri="{BB962C8B-B14F-4D97-AF65-F5344CB8AC3E}">
        <p14:creationId xmlns:p14="http://schemas.microsoft.com/office/powerpoint/2010/main" val="41842103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15</a:t>
            </a:fld>
            <a:endParaRPr dirty="0"/>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dirty="0">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981680" y="58163"/>
            <a:ext cx="6117431" cy="627321"/>
          </a:xfrm>
        </p:spPr>
        <p:txBody>
          <a:bodyPr/>
          <a:lstStyle/>
          <a:p>
            <a:r>
              <a:rPr lang="en-US" sz="3600" dirty="0"/>
              <a:t>Experiment Screenshots </a:t>
            </a:r>
          </a:p>
        </p:txBody>
      </p:sp>
      <p:sp>
        <p:nvSpPr>
          <p:cNvPr id="4" name="Date Placeholder 3"/>
          <p:cNvSpPr>
            <a:spLocks noGrp="1"/>
          </p:cNvSpPr>
          <p:nvPr>
            <p:ph type="dt" idx="10"/>
          </p:nvPr>
        </p:nvSpPr>
        <p:spPr/>
        <p:txBody>
          <a:bodyPr/>
          <a:lstStyle/>
          <a:p>
            <a:endParaRPr lang="en-US" dirty="0"/>
          </a:p>
        </p:txBody>
      </p:sp>
      <p:sp>
        <p:nvSpPr>
          <p:cNvPr id="6" name="Footer Placeholder 5"/>
          <p:cNvSpPr>
            <a:spLocks noGrp="1"/>
          </p:cNvSpPr>
          <p:nvPr>
            <p:ph type="ftr" idx="11"/>
          </p:nvPr>
        </p:nvSpPr>
        <p:spPr/>
        <p:txBody>
          <a:bodyPr/>
          <a:lstStyle/>
          <a:p>
            <a:r>
              <a:rPr lang="en-US" dirty="0"/>
              <a:t>Department of Computer Science and Engineering</a:t>
            </a:r>
          </a:p>
        </p:txBody>
      </p:sp>
      <p:pic>
        <p:nvPicPr>
          <p:cNvPr id="5" name="Picture 4">
            <a:extLst>
              <a:ext uri="{FF2B5EF4-FFF2-40B4-BE49-F238E27FC236}">
                <a16:creationId xmlns:a16="http://schemas.microsoft.com/office/drawing/2014/main" id="{40EDF183-4F44-E3A5-2E4E-A6F7FD9C38AD}"/>
              </a:ext>
            </a:extLst>
          </p:cNvPr>
          <p:cNvPicPr>
            <a:picLocks noChangeAspect="1"/>
          </p:cNvPicPr>
          <p:nvPr/>
        </p:nvPicPr>
        <p:blipFill>
          <a:blip r:embed="rId3"/>
          <a:stretch>
            <a:fillRect/>
          </a:stretch>
        </p:blipFill>
        <p:spPr>
          <a:xfrm>
            <a:off x="696035" y="838395"/>
            <a:ext cx="7024048" cy="3623048"/>
          </a:xfrm>
          <a:prstGeom prst="rect">
            <a:avLst/>
          </a:prstGeom>
        </p:spPr>
      </p:pic>
    </p:spTree>
    <p:extLst>
      <p:ext uri="{BB962C8B-B14F-4D97-AF65-F5344CB8AC3E}">
        <p14:creationId xmlns:p14="http://schemas.microsoft.com/office/powerpoint/2010/main" val="41443005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16</a:t>
            </a:fld>
            <a:endParaRPr dirty="0"/>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dirty="0">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018074" y="63689"/>
            <a:ext cx="6117431" cy="627321"/>
          </a:xfrm>
        </p:spPr>
        <p:txBody>
          <a:bodyPr/>
          <a:lstStyle/>
          <a:p>
            <a:r>
              <a:rPr lang="en-US" sz="3600" dirty="0"/>
              <a:t>Experiment Screenshots </a:t>
            </a:r>
          </a:p>
        </p:txBody>
      </p:sp>
      <p:sp>
        <p:nvSpPr>
          <p:cNvPr id="4" name="Date Placeholder 3"/>
          <p:cNvSpPr>
            <a:spLocks noGrp="1"/>
          </p:cNvSpPr>
          <p:nvPr>
            <p:ph type="dt" idx="10"/>
          </p:nvPr>
        </p:nvSpPr>
        <p:spPr/>
        <p:txBody>
          <a:bodyPr/>
          <a:lstStyle/>
          <a:p>
            <a:endParaRPr lang="en-US" dirty="0"/>
          </a:p>
        </p:txBody>
      </p:sp>
      <p:sp>
        <p:nvSpPr>
          <p:cNvPr id="6" name="Footer Placeholder 5"/>
          <p:cNvSpPr>
            <a:spLocks noGrp="1"/>
          </p:cNvSpPr>
          <p:nvPr>
            <p:ph type="ftr" idx="11"/>
          </p:nvPr>
        </p:nvSpPr>
        <p:spPr/>
        <p:txBody>
          <a:bodyPr/>
          <a:lstStyle/>
          <a:p>
            <a:r>
              <a:rPr lang="en-US" dirty="0"/>
              <a:t>Department of Computer Science and Engineering</a:t>
            </a:r>
          </a:p>
        </p:txBody>
      </p:sp>
      <p:pic>
        <p:nvPicPr>
          <p:cNvPr id="5" name="Picture 4">
            <a:extLst>
              <a:ext uri="{FF2B5EF4-FFF2-40B4-BE49-F238E27FC236}">
                <a16:creationId xmlns:a16="http://schemas.microsoft.com/office/drawing/2014/main" id="{0E011957-B8CD-1032-FFFC-1EBB3DEC0A42}"/>
              </a:ext>
            </a:extLst>
          </p:cNvPr>
          <p:cNvPicPr>
            <a:picLocks noChangeAspect="1"/>
          </p:cNvPicPr>
          <p:nvPr/>
        </p:nvPicPr>
        <p:blipFill>
          <a:blip r:embed="rId3"/>
          <a:stretch>
            <a:fillRect/>
          </a:stretch>
        </p:blipFill>
        <p:spPr>
          <a:xfrm>
            <a:off x="785367" y="937146"/>
            <a:ext cx="7676244" cy="3167828"/>
          </a:xfrm>
          <a:prstGeom prst="rect">
            <a:avLst/>
          </a:prstGeom>
        </p:spPr>
      </p:pic>
    </p:spTree>
    <p:extLst>
      <p:ext uri="{BB962C8B-B14F-4D97-AF65-F5344CB8AC3E}">
        <p14:creationId xmlns:p14="http://schemas.microsoft.com/office/powerpoint/2010/main" val="42510892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17</a:t>
            </a:fld>
            <a:endParaRPr dirty="0"/>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dirty="0">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986228" y="102336"/>
            <a:ext cx="6117431" cy="627321"/>
          </a:xfrm>
        </p:spPr>
        <p:txBody>
          <a:bodyPr/>
          <a:lstStyle/>
          <a:p>
            <a:r>
              <a:rPr lang="en-US" sz="3600" dirty="0"/>
              <a:t>Experiment Screenshots </a:t>
            </a:r>
          </a:p>
        </p:txBody>
      </p:sp>
      <p:sp>
        <p:nvSpPr>
          <p:cNvPr id="4" name="Date Placeholder 3"/>
          <p:cNvSpPr>
            <a:spLocks noGrp="1"/>
          </p:cNvSpPr>
          <p:nvPr>
            <p:ph type="dt" idx="10"/>
          </p:nvPr>
        </p:nvSpPr>
        <p:spPr/>
        <p:txBody>
          <a:bodyPr/>
          <a:lstStyle/>
          <a:p>
            <a:endParaRPr lang="en-US" dirty="0"/>
          </a:p>
        </p:txBody>
      </p:sp>
      <p:sp>
        <p:nvSpPr>
          <p:cNvPr id="6" name="Footer Placeholder 5"/>
          <p:cNvSpPr>
            <a:spLocks noGrp="1"/>
          </p:cNvSpPr>
          <p:nvPr>
            <p:ph type="ftr" idx="11"/>
          </p:nvPr>
        </p:nvSpPr>
        <p:spPr/>
        <p:txBody>
          <a:bodyPr/>
          <a:lstStyle/>
          <a:p>
            <a:r>
              <a:rPr lang="en-US" dirty="0"/>
              <a:t>Department of Computer Science and Engineering</a:t>
            </a:r>
          </a:p>
        </p:txBody>
      </p:sp>
      <p:sp>
        <p:nvSpPr>
          <p:cNvPr id="3" name="TextBox 2">
            <a:extLst>
              <a:ext uri="{FF2B5EF4-FFF2-40B4-BE49-F238E27FC236}">
                <a16:creationId xmlns:a16="http://schemas.microsoft.com/office/drawing/2014/main" id="{BF70F258-FDA5-E8B3-78DB-E4A233FE6747}"/>
              </a:ext>
            </a:extLst>
          </p:cNvPr>
          <p:cNvSpPr txBox="1"/>
          <p:nvPr/>
        </p:nvSpPr>
        <p:spPr>
          <a:xfrm>
            <a:off x="1196454" y="791570"/>
            <a:ext cx="2556680" cy="307777"/>
          </a:xfrm>
          <a:prstGeom prst="rect">
            <a:avLst/>
          </a:prstGeom>
          <a:noFill/>
        </p:spPr>
        <p:txBody>
          <a:bodyPr wrap="square" rtlCol="0">
            <a:spAutoFit/>
          </a:bodyPr>
          <a:lstStyle/>
          <a:p>
            <a:r>
              <a:rPr lang="en-US" b="1" dirty="0"/>
              <a:t>Deployment [</a:t>
            </a:r>
            <a:r>
              <a:rPr lang="en-US" b="1" dirty="0" err="1"/>
              <a:t>Streamlit</a:t>
            </a:r>
            <a:r>
              <a:rPr lang="en-US" b="1" dirty="0"/>
              <a:t>]</a:t>
            </a:r>
            <a:endParaRPr lang="en-IN" b="1" dirty="0"/>
          </a:p>
        </p:txBody>
      </p:sp>
      <p:pic>
        <p:nvPicPr>
          <p:cNvPr id="7" name="Picture 6">
            <a:extLst>
              <a:ext uri="{FF2B5EF4-FFF2-40B4-BE49-F238E27FC236}">
                <a16:creationId xmlns:a16="http://schemas.microsoft.com/office/drawing/2014/main" id="{947F625D-9DA5-AE55-FFB2-6BD691242D86}"/>
              </a:ext>
            </a:extLst>
          </p:cNvPr>
          <p:cNvPicPr>
            <a:picLocks noChangeAspect="1"/>
          </p:cNvPicPr>
          <p:nvPr/>
        </p:nvPicPr>
        <p:blipFill>
          <a:blip r:embed="rId3"/>
          <a:stretch>
            <a:fillRect/>
          </a:stretch>
        </p:blipFill>
        <p:spPr>
          <a:xfrm>
            <a:off x="691487" y="1099347"/>
            <a:ext cx="7178722" cy="3537550"/>
          </a:xfrm>
          <a:prstGeom prst="rect">
            <a:avLst/>
          </a:prstGeom>
        </p:spPr>
      </p:pic>
    </p:spTree>
    <p:extLst>
      <p:ext uri="{BB962C8B-B14F-4D97-AF65-F5344CB8AC3E}">
        <p14:creationId xmlns:p14="http://schemas.microsoft.com/office/powerpoint/2010/main" val="42775330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18</a:t>
            </a:fld>
            <a:endParaRPr dirty="0"/>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dirty="0">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086313" y="102336"/>
            <a:ext cx="6117431" cy="627321"/>
          </a:xfrm>
        </p:spPr>
        <p:txBody>
          <a:bodyPr/>
          <a:lstStyle/>
          <a:p>
            <a:r>
              <a:rPr lang="en-US" sz="3600" dirty="0"/>
              <a:t>Experiment Screenshots </a:t>
            </a:r>
          </a:p>
        </p:txBody>
      </p:sp>
      <p:sp>
        <p:nvSpPr>
          <p:cNvPr id="4" name="Date Placeholder 3"/>
          <p:cNvSpPr>
            <a:spLocks noGrp="1"/>
          </p:cNvSpPr>
          <p:nvPr>
            <p:ph type="dt" idx="10"/>
          </p:nvPr>
        </p:nvSpPr>
        <p:spPr/>
        <p:txBody>
          <a:bodyPr/>
          <a:lstStyle/>
          <a:p>
            <a:endParaRPr lang="en-US" dirty="0"/>
          </a:p>
        </p:txBody>
      </p:sp>
      <p:sp>
        <p:nvSpPr>
          <p:cNvPr id="6" name="Footer Placeholder 5"/>
          <p:cNvSpPr>
            <a:spLocks noGrp="1"/>
          </p:cNvSpPr>
          <p:nvPr>
            <p:ph type="ftr" idx="11"/>
          </p:nvPr>
        </p:nvSpPr>
        <p:spPr/>
        <p:txBody>
          <a:bodyPr/>
          <a:lstStyle/>
          <a:p>
            <a:r>
              <a:rPr lang="en-US" dirty="0"/>
              <a:t>Department of Computer Science and Engineering</a:t>
            </a:r>
          </a:p>
        </p:txBody>
      </p:sp>
      <p:pic>
        <p:nvPicPr>
          <p:cNvPr id="5" name="Picture 4">
            <a:extLst>
              <a:ext uri="{FF2B5EF4-FFF2-40B4-BE49-F238E27FC236}">
                <a16:creationId xmlns:a16="http://schemas.microsoft.com/office/drawing/2014/main" id="{5ED52006-155D-FE0A-F856-C578F12AAAF1}"/>
              </a:ext>
            </a:extLst>
          </p:cNvPr>
          <p:cNvPicPr>
            <a:picLocks noChangeAspect="1"/>
          </p:cNvPicPr>
          <p:nvPr/>
        </p:nvPicPr>
        <p:blipFill>
          <a:blip r:embed="rId3"/>
          <a:stretch>
            <a:fillRect/>
          </a:stretch>
        </p:blipFill>
        <p:spPr>
          <a:xfrm>
            <a:off x="580030" y="1058867"/>
            <a:ext cx="7529804" cy="3025766"/>
          </a:xfrm>
          <a:prstGeom prst="rect">
            <a:avLst/>
          </a:prstGeom>
        </p:spPr>
      </p:pic>
    </p:spTree>
    <p:extLst>
      <p:ext uri="{BB962C8B-B14F-4D97-AF65-F5344CB8AC3E}">
        <p14:creationId xmlns:p14="http://schemas.microsoft.com/office/powerpoint/2010/main" val="2090480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19</a:t>
            </a:fld>
            <a:endParaRPr dirty="0"/>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dirty="0">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t>Experiment Results </a:t>
            </a:r>
          </a:p>
        </p:txBody>
      </p:sp>
      <p:sp>
        <p:nvSpPr>
          <p:cNvPr id="4" name="Date Placeholder 3"/>
          <p:cNvSpPr>
            <a:spLocks noGrp="1"/>
          </p:cNvSpPr>
          <p:nvPr>
            <p:ph type="dt" idx="10"/>
          </p:nvPr>
        </p:nvSpPr>
        <p:spPr/>
        <p:txBody>
          <a:bodyPr/>
          <a:lstStyle/>
          <a:p>
            <a:endParaRPr lang="en-US" dirty="0"/>
          </a:p>
        </p:txBody>
      </p:sp>
      <p:sp>
        <p:nvSpPr>
          <p:cNvPr id="6" name="Footer Placeholder 5"/>
          <p:cNvSpPr>
            <a:spLocks noGrp="1"/>
          </p:cNvSpPr>
          <p:nvPr>
            <p:ph type="ftr" idx="11"/>
          </p:nvPr>
        </p:nvSpPr>
        <p:spPr/>
        <p:txBody>
          <a:bodyPr/>
          <a:lstStyle/>
          <a:p>
            <a:r>
              <a:rPr lang="en-US" dirty="0"/>
              <a:t>Department of Computer Science and Engineering</a:t>
            </a:r>
          </a:p>
        </p:txBody>
      </p:sp>
      <p:pic>
        <p:nvPicPr>
          <p:cNvPr id="3" name="Picture 2">
            <a:extLst>
              <a:ext uri="{FF2B5EF4-FFF2-40B4-BE49-F238E27FC236}">
                <a16:creationId xmlns:a16="http://schemas.microsoft.com/office/drawing/2014/main" id="{2CEADBDC-B0A1-C223-7E6E-4D0DCA738681}"/>
              </a:ext>
            </a:extLst>
          </p:cNvPr>
          <p:cNvPicPr>
            <a:picLocks noChangeAspect="1"/>
          </p:cNvPicPr>
          <p:nvPr/>
        </p:nvPicPr>
        <p:blipFill>
          <a:blip r:embed="rId3"/>
          <a:stretch>
            <a:fillRect/>
          </a:stretch>
        </p:blipFill>
        <p:spPr>
          <a:xfrm>
            <a:off x="1342613" y="819563"/>
            <a:ext cx="5090031" cy="3595468"/>
          </a:xfrm>
          <a:prstGeom prst="rect">
            <a:avLst/>
          </a:prstGeom>
        </p:spPr>
      </p:pic>
    </p:spTree>
    <p:extLst>
      <p:ext uri="{BB962C8B-B14F-4D97-AF65-F5344CB8AC3E}">
        <p14:creationId xmlns:p14="http://schemas.microsoft.com/office/powerpoint/2010/main" val="2804760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2</a:t>
            </a:fld>
            <a:endParaRPr dirty="0">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dirty="0">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latin typeface="Bookman Old Style" panose="02050604050505020204" pitchFamily="18" charset="0"/>
              </a:rPr>
              <a:t>Introduction</a:t>
            </a:r>
          </a:p>
        </p:txBody>
      </p:sp>
      <p:sp>
        <p:nvSpPr>
          <p:cNvPr id="5" name="TextBox 4"/>
          <p:cNvSpPr txBox="1"/>
          <p:nvPr/>
        </p:nvSpPr>
        <p:spPr>
          <a:xfrm>
            <a:off x="691486" y="1085114"/>
            <a:ext cx="7542663" cy="3108543"/>
          </a:xfrm>
          <a:prstGeom prst="rect">
            <a:avLst/>
          </a:prstGeom>
          <a:noFill/>
        </p:spPr>
        <p:txBody>
          <a:bodyPr wrap="square" rtlCol="0">
            <a:spAutoFit/>
          </a:bodyPr>
          <a:lstStyle/>
          <a:p>
            <a:pPr algn="just"/>
            <a:r>
              <a:rPr lang="en-US" b="0" i="0" dirty="0">
                <a:solidFill>
                  <a:schemeClr val="tx1"/>
                </a:solidFill>
                <a:effectLst/>
                <a:latin typeface="Söhne"/>
              </a:rPr>
              <a:t>In the digital age, social media platforms like Twitter have become central to the dissemination of information, connecting users worldwide with real-time updates on global events, social issues, and personal anecdotes. However, this rapid and widespread exchange of information is not without its challenges. Among the most pressing is the proliferation of misinformation or rumors, which can have far-reaching consequences on public opinion, health, and safety. Addressing this challenge necessitates the development of sophisticated tools capable of distinguishing between factual information and rumors efficiently and accurately.</a:t>
            </a:r>
          </a:p>
          <a:p>
            <a:pPr algn="just"/>
            <a:endParaRPr lang="en-US" b="0" i="0" dirty="0">
              <a:solidFill>
                <a:schemeClr val="tx1"/>
              </a:solidFill>
              <a:effectLst/>
              <a:latin typeface="Söhne"/>
            </a:endParaRPr>
          </a:p>
          <a:p>
            <a:pPr algn="just"/>
            <a:r>
              <a:rPr lang="en-US" b="1" i="0" dirty="0">
                <a:solidFill>
                  <a:schemeClr val="tx1"/>
                </a:solidFill>
                <a:effectLst/>
                <a:latin typeface="Söhne"/>
              </a:rPr>
              <a:t>What It Is:</a:t>
            </a:r>
          </a:p>
          <a:p>
            <a:pPr algn="just"/>
            <a:r>
              <a:rPr lang="en-US" b="0" i="0" dirty="0">
                <a:solidFill>
                  <a:schemeClr val="tx1"/>
                </a:solidFill>
                <a:effectLst/>
                <a:latin typeface="Söhne"/>
              </a:rPr>
              <a:t>This project is a specialized application of natural language processing (NLP), utilizing the distilled power of the DistilBERT model. The fine-tuning of this pre-trained model on a diverse set of social media posts allows it to discern the subtleties between true, false, unverified, and non-rumor statements. Our model operates with heightened accuracy and efficiency, standing as a sentinel in the fight against misinformation.</a:t>
            </a:r>
            <a:endParaRPr lang="en-US" dirty="0">
              <a:latin typeface="Bookman Old Style" panose="02050604050505020204" pitchFamily="18" charset="0"/>
            </a:endParaRPr>
          </a:p>
        </p:txBody>
      </p:sp>
      <p:sp>
        <p:nvSpPr>
          <p:cNvPr id="3" name="Date Placeholder 2"/>
          <p:cNvSpPr>
            <a:spLocks noGrp="1"/>
          </p:cNvSpPr>
          <p:nvPr>
            <p:ph type="dt" idx="10"/>
          </p:nvPr>
        </p:nvSpPr>
        <p:spPr/>
        <p:txBody>
          <a:bodyPr/>
          <a:lstStyle/>
          <a:p>
            <a:endParaRPr lang="en-US" dirty="0"/>
          </a:p>
        </p:txBody>
      </p:sp>
      <p:sp>
        <p:nvSpPr>
          <p:cNvPr id="4" name="Footer Placeholder 3"/>
          <p:cNvSpPr>
            <a:spLocks noGrp="1"/>
          </p:cNvSpPr>
          <p:nvPr>
            <p:ph type="ftr" idx="11"/>
          </p:nvPr>
        </p:nvSpPr>
        <p:spPr/>
        <p:txBody>
          <a:bodyPr/>
          <a:lstStyle/>
          <a:p>
            <a:r>
              <a:rPr lang="en-US" dirty="0"/>
              <a:t>Department of Computer Science and Engineering</a:t>
            </a:r>
          </a:p>
        </p:txBody>
      </p:sp>
    </p:spTree>
    <p:extLst>
      <p:ext uri="{BB962C8B-B14F-4D97-AF65-F5344CB8AC3E}">
        <p14:creationId xmlns:p14="http://schemas.microsoft.com/office/powerpoint/2010/main" val="40663869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20</a:t>
            </a:fld>
            <a:endParaRPr dirty="0"/>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dirty="0">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635936" y="177994"/>
            <a:ext cx="6117431" cy="627321"/>
          </a:xfrm>
        </p:spPr>
        <p:txBody>
          <a:bodyPr/>
          <a:lstStyle/>
          <a:p>
            <a:r>
              <a:rPr lang="en-US" sz="3600" dirty="0"/>
              <a:t>Experiment Results </a:t>
            </a:r>
          </a:p>
        </p:txBody>
      </p:sp>
      <p:sp>
        <p:nvSpPr>
          <p:cNvPr id="4" name="Date Placeholder 3"/>
          <p:cNvSpPr>
            <a:spLocks noGrp="1"/>
          </p:cNvSpPr>
          <p:nvPr>
            <p:ph type="dt" idx="10"/>
          </p:nvPr>
        </p:nvSpPr>
        <p:spPr/>
        <p:txBody>
          <a:bodyPr/>
          <a:lstStyle/>
          <a:p>
            <a:endParaRPr lang="en-US" dirty="0"/>
          </a:p>
        </p:txBody>
      </p:sp>
      <p:sp>
        <p:nvSpPr>
          <p:cNvPr id="6" name="Footer Placeholder 5"/>
          <p:cNvSpPr>
            <a:spLocks noGrp="1"/>
          </p:cNvSpPr>
          <p:nvPr>
            <p:ph type="ftr" idx="11"/>
          </p:nvPr>
        </p:nvSpPr>
        <p:spPr/>
        <p:txBody>
          <a:bodyPr/>
          <a:lstStyle/>
          <a:p>
            <a:r>
              <a:rPr lang="en-US" dirty="0"/>
              <a:t>Department of Computer Science and Engineering</a:t>
            </a:r>
          </a:p>
        </p:txBody>
      </p:sp>
      <p:graphicFrame>
        <p:nvGraphicFramePr>
          <p:cNvPr id="7" name="Table 6">
            <a:extLst>
              <a:ext uri="{FF2B5EF4-FFF2-40B4-BE49-F238E27FC236}">
                <a16:creationId xmlns:a16="http://schemas.microsoft.com/office/drawing/2014/main" id="{3456E8F6-FA95-53E4-BBF0-31A21F408DF3}"/>
              </a:ext>
            </a:extLst>
          </p:cNvPr>
          <p:cNvGraphicFramePr>
            <a:graphicFrameLocks noGrp="1"/>
          </p:cNvGraphicFramePr>
          <p:nvPr>
            <p:extLst>
              <p:ext uri="{D42A27DB-BD31-4B8C-83A1-F6EECF244321}">
                <p14:modId xmlns:p14="http://schemas.microsoft.com/office/powerpoint/2010/main" val="964920617"/>
              </p:ext>
            </p:extLst>
          </p:nvPr>
        </p:nvGraphicFramePr>
        <p:xfrm>
          <a:off x="828045" y="2062648"/>
          <a:ext cx="7078475" cy="1486900"/>
        </p:xfrm>
        <a:graphic>
          <a:graphicData uri="http://schemas.openxmlformats.org/drawingml/2006/table">
            <a:tbl>
              <a:tblPr bandRow="1">
                <a:noFill/>
              </a:tblPr>
              <a:tblGrid>
                <a:gridCol w="2358975">
                  <a:extLst>
                    <a:ext uri="{9D8B030D-6E8A-4147-A177-3AD203B41FA5}">
                      <a16:colId xmlns:a16="http://schemas.microsoft.com/office/drawing/2014/main" val="2683993232"/>
                    </a:ext>
                  </a:extLst>
                </a:gridCol>
                <a:gridCol w="2359750">
                  <a:extLst>
                    <a:ext uri="{9D8B030D-6E8A-4147-A177-3AD203B41FA5}">
                      <a16:colId xmlns:a16="http://schemas.microsoft.com/office/drawing/2014/main" val="901649276"/>
                    </a:ext>
                  </a:extLst>
                </a:gridCol>
                <a:gridCol w="2359750">
                  <a:extLst>
                    <a:ext uri="{9D8B030D-6E8A-4147-A177-3AD203B41FA5}">
                      <a16:colId xmlns:a16="http://schemas.microsoft.com/office/drawing/2014/main" val="3074081296"/>
                    </a:ext>
                  </a:extLst>
                </a:gridCol>
              </a:tblGrid>
              <a:tr h="366600">
                <a:tc>
                  <a:txBody>
                    <a:bodyPr/>
                    <a:lstStyle/>
                    <a:p>
                      <a:pPr marL="0" lvl="0" indent="0" algn="ctr" rtl="0">
                        <a:spcBef>
                          <a:spcPts val="500"/>
                        </a:spcBef>
                        <a:spcAft>
                          <a:spcPts val="0"/>
                        </a:spcAft>
                        <a:buNone/>
                      </a:pPr>
                      <a:r>
                        <a:rPr lang="en-US" sz="1200" b="1">
                          <a:latin typeface="Bookman Old Style"/>
                          <a:ea typeface="Bookman Old Style"/>
                          <a:cs typeface="Bookman Old Style"/>
                          <a:sym typeface="Bookman Old Style"/>
                        </a:rPr>
                        <a:t>Parameter</a:t>
                      </a:r>
                      <a:endParaRPr sz="1200" b="1">
                        <a:latin typeface="Bookman Old Style"/>
                        <a:ea typeface="Bookman Old Style"/>
                        <a:cs typeface="Bookman Old Style"/>
                        <a:sym typeface="Bookman Old Style"/>
                      </a:endParaRPr>
                    </a:p>
                  </a:txBody>
                  <a:tcPr marL="73025" marR="73025" marT="0" marB="0"/>
                </a:tc>
                <a:tc>
                  <a:txBody>
                    <a:bodyPr/>
                    <a:lstStyle/>
                    <a:p>
                      <a:pPr marL="0" lvl="0" indent="0" algn="ctr" rtl="0">
                        <a:spcBef>
                          <a:spcPts val="500"/>
                        </a:spcBef>
                        <a:spcAft>
                          <a:spcPts val="0"/>
                        </a:spcAft>
                        <a:buNone/>
                      </a:pPr>
                      <a:r>
                        <a:rPr lang="en-US" sz="1200" b="1" dirty="0">
                          <a:latin typeface="Bookman Old Style"/>
                          <a:ea typeface="Bookman Old Style"/>
                          <a:cs typeface="Bookman Old Style"/>
                          <a:sym typeface="Bookman Old Style"/>
                        </a:rPr>
                        <a:t>Previous methods</a:t>
                      </a:r>
                      <a:endParaRPr sz="1200" b="1" dirty="0">
                        <a:latin typeface="Bookman Old Style"/>
                        <a:ea typeface="Bookman Old Style"/>
                        <a:cs typeface="Bookman Old Style"/>
                        <a:sym typeface="Bookman Old Style"/>
                      </a:endParaRPr>
                    </a:p>
                  </a:txBody>
                  <a:tcPr marL="73025" marR="73025" marT="0" marB="0"/>
                </a:tc>
                <a:tc>
                  <a:txBody>
                    <a:bodyPr/>
                    <a:lstStyle/>
                    <a:p>
                      <a:pPr marL="0" lvl="0" indent="0" algn="ctr" rtl="0">
                        <a:spcBef>
                          <a:spcPts val="500"/>
                        </a:spcBef>
                        <a:spcAft>
                          <a:spcPts val="0"/>
                        </a:spcAft>
                        <a:buNone/>
                      </a:pPr>
                      <a:r>
                        <a:rPr lang="en-US" sz="1200" b="1" dirty="0">
                          <a:latin typeface="Bookman Old Style"/>
                          <a:ea typeface="Bookman Old Style"/>
                          <a:cs typeface="Bookman Old Style"/>
                          <a:sym typeface="Bookman Old Style"/>
                        </a:rPr>
                        <a:t>Proposed method </a:t>
                      </a:r>
                      <a:endParaRPr sz="1200" b="1" dirty="0">
                        <a:latin typeface="Bookman Old Style"/>
                        <a:ea typeface="Bookman Old Style"/>
                        <a:cs typeface="Bookman Old Style"/>
                        <a:sym typeface="Bookman Old Style"/>
                      </a:endParaRPr>
                    </a:p>
                  </a:txBody>
                  <a:tcPr marL="73025" marR="73025" marT="0" marB="0"/>
                </a:tc>
                <a:extLst>
                  <a:ext uri="{0D108BD9-81ED-4DB2-BD59-A6C34878D82A}">
                    <a16:rowId xmlns:a16="http://schemas.microsoft.com/office/drawing/2014/main" val="1825331875"/>
                  </a:ext>
                </a:extLst>
              </a:tr>
              <a:tr h="387100">
                <a:tc>
                  <a:txBody>
                    <a:bodyPr/>
                    <a:lstStyle/>
                    <a:p>
                      <a:pPr marL="0" lvl="0" indent="0" algn="ctr" rtl="0">
                        <a:spcBef>
                          <a:spcPts val="500"/>
                        </a:spcBef>
                        <a:spcAft>
                          <a:spcPts val="0"/>
                        </a:spcAft>
                        <a:buNone/>
                      </a:pPr>
                      <a:r>
                        <a:rPr lang="en-US" sz="1200" dirty="0">
                          <a:latin typeface="Söhne"/>
                          <a:ea typeface="Bookman Old Style"/>
                          <a:cs typeface="Bookman Old Style"/>
                          <a:sym typeface="Bookman Old Style"/>
                        </a:rPr>
                        <a:t>Accuracy</a:t>
                      </a:r>
                      <a:endParaRPr sz="1200" dirty="0">
                        <a:latin typeface="Söhne"/>
                        <a:ea typeface="Bookman Old Style"/>
                        <a:cs typeface="Bookman Old Style"/>
                        <a:sym typeface="Bookman Old Style"/>
                      </a:endParaRPr>
                    </a:p>
                  </a:txBody>
                  <a:tcPr marL="73025" marR="73025" marT="0" marB="0"/>
                </a:tc>
                <a:tc>
                  <a:txBody>
                    <a:bodyPr/>
                    <a:lstStyle/>
                    <a:p>
                      <a:pPr marL="0" lvl="0" indent="0" algn="ctr" rtl="0">
                        <a:spcBef>
                          <a:spcPts val="500"/>
                        </a:spcBef>
                        <a:spcAft>
                          <a:spcPts val="0"/>
                        </a:spcAft>
                        <a:buNone/>
                      </a:pPr>
                      <a:r>
                        <a:rPr lang="en-US" sz="1200" dirty="0">
                          <a:latin typeface="Söhne"/>
                          <a:ea typeface="Bookman Old Style"/>
                          <a:cs typeface="Bookman Old Style"/>
                          <a:sym typeface="Bookman Old Style"/>
                        </a:rPr>
                        <a:t>0.89</a:t>
                      </a:r>
                      <a:endParaRPr sz="1200" dirty="0">
                        <a:latin typeface="Söhne"/>
                        <a:ea typeface="Bookman Old Style"/>
                        <a:cs typeface="Bookman Old Style"/>
                        <a:sym typeface="Bookman Old Style"/>
                      </a:endParaRPr>
                    </a:p>
                  </a:txBody>
                  <a:tcPr marL="73025" marR="73025" marT="0" marB="0"/>
                </a:tc>
                <a:tc>
                  <a:txBody>
                    <a:bodyPr/>
                    <a:lstStyle/>
                    <a:p>
                      <a:pPr marL="0" lvl="0" indent="0" algn="ctr" rtl="0">
                        <a:spcBef>
                          <a:spcPts val="500"/>
                        </a:spcBef>
                        <a:spcAft>
                          <a:spcPts val="0"/>
                        </a:spcAft>
                        <a:buNone/>
                      </a:pPr>
                      <a:r>
                        <a:rPr lang="en-US" sz="1200" dirty="0">
                          <a:latin typeface="Söhne"/>
                          <a:ea typeface="Bookman Old Style"/>
                          <a:cs typeface="Bookman Old Style"/>
                          <a:sym typeface="Bookman Old Style"/>
                        </a:rPr>
                        <a:t>0.905</a:t>
                      </a:r>
                      <a:endParaRPr sz="1200" dirty="0">
                        <a:latin typeface="Söhne"/>
                        <a:ea typeface="Bookman Old Style"/>
                        <a:cs typeface="Bookman Old Style"/>
                        <a:sym typeface="Bookman Old Style"/>
                      </a:endParaRPr>
                    </a:p>
                  </a:txBody>
                  <a:tcPr marL="73025" marR="73025" marT="0" marB="0"/>
                </a:tc>
                <a:extLst>
                  <a:ext uri="{0D108BD9-81ED-4DB2-BD59-A6C34878D82A}">
                    <a16:rowId xmlns:a16="http://schemas.microsoft.com/office/drawing/2014/main" val="2308559014"/>
                  </a:ext>
                </a:extLst>
              </a:tr>
              <a:tr h="366600">
                <a:tc>
                  <a:txBody>
                    <a:bodyPr/>
                    <a:lstStyle/>
                    <a:p>
                      <a:pPr marL="0" lvl="0" indent="0" algn="ctr" rtl="0">
                        <a:spcBef>
                          <a:spcPts val="500"/>
                        </a:spcBef>
                        <a:spcAft>
                          <a:spcPts val="0"/>
                        </a:spcAft>
                        <a:buNone/>
                      </a:pPr>
                      <a:r>
                        <a:rPr lang="en-US" sz="1200" dirty="0">
                          <a:latin typeface="Söhne"/>
                          <a:ea typeface="Bookman Old Style"/>
                          <a:cs typeface="Bookman Old Style"/>
                          <a:sym typeface="Bookman Old Style"/>
                        </a:rPr>
                        <a:t>F1 Score</a:t>
                      </a:r>
                    </a:p>
                  </a:txBody>
                  <a:tcPr marL="73025" marR="73025" marT="0" marB="0"/>
                </a:tc>
                <a:tc>
                  <a:txBody>
                    <a:bodyPr/>
                    <a:lstStyle/>
                    <a:p>
                      <a:pPr marL="0" lvl="0" indent="0" algn="ctr" rtl="0">
                        <a:spcBef>
                          <a:spcPts val="500"/>
                        </a:spcBef>
                        <a:spcAft>
                          <a:spcPts val="0"/>
                        </a:spcAft>
                        <a:buNone/>
                      </a:pPr>
                      <a:r>
                        <a:rPr lang="en-US" sz="1200" dirty="0">
                          <a:latin typeface="Söhne"/>
                          <a:ea typeface="Bookman Old Style"/>
                          <a:cs typeface="Bookman Old Style"/>
                          <a:sym typeface="Bookman Old Style"/>
                        </a:rPr>
                        <a:t>0.89</a:t>
                      </a:r>
                      <a:endParaRPr sz="1200" dirty="0">
                        <a:latin typeface="Söhne"/>
                        <a:ea typeface="Bookman Old Style"/>
                        <a:cs typeface="Bookman Old Style"/>
                        <a:sym typeface="Bookman Old Style"/>
                      </a:endParaRPr>
                    </a:p>
                  </a:txBody>
                  <a:tcPr marL="73025" marR="73025" marT="0" marB="0"/>
                </a:tc>
                <a:tc>
                  <a:txBody>
                    <a:bodyPr/>
                    <a:lstStyle/>
                    <a:p>
                      <a:pPr marL="0" lvl="0" indent="0" algn="ctr" rtl="0">
                        <a:spcBef>
                          <a:spcPts val="500"/>
                        </a:spcBef>
                        <a:spcAft>
                          <a:spcPts val="0"/>
                        </a:spcAft>
                        <a:buNone/>
                      </a:pPr>
                      <a:r>
                        <a:rPr lang="en-US" sz="1200" dirty="0">
                          <a:latin typeface="Söhne"/>
                          <a:ea typeface="Bookman Old Style"/>
                          <a:cs typeface="Bookman Old Style"/>
                          <a:sym typeface="Bookman Old Style"/>
                        </a:rPr>
                        <a:t>0.905</a:t>
                      </a:r>
                      <a:endParaRPr sz="1200" dirty="0">
                        <a:latin typeface="Söhne"/>
                        <a:ea typeface="Bookman Old Style"/>
                        <a:cs typeface="Bookman Old Style"/>
                        <a:sym typeface="Bookman Old Style"/>
                      </a:endParaRPr>
                    </a:p>
                  </a:txBody>
                  <a:tcPr marL="73025" marR="73025" marT="0" marB="0"/>
                </a:tc>
                <a:extLst>
                  <a:ext uri="{0D108BD9-81ED-4DB2-BD59-A6C34878D82A}">
                    <a16:rowId xmlns:a16="http://schemas.microsoft.com/office/drawing/2014/main" val="1531375880"/>
                  </a:ext>
                </a:extLst>
              </a:tr>
              <a:tr h="366600">
                <a:tc>
                  <a:txBody>
                    <a:bodyPr/>
                    <a:lstStyle/>
                    <a:p>
                      <a:pPr marL="0" lvl="0" indent="0" algn="ctr" rtl="0">
                        <a:spcBef>
                          <a:spcPts val="500"/>
                        </a:spcBef>
                        <a:spcAft>
                          <a:spcPts val="0"/>
                        </a:spcAft>
                        <a:buNone/>
                      </a:pPr>
                      <a:r>
                        <a:rPr lang="en-US" sz="1200" dirty="0">
                          <a:latin typeface="Söhne"/>
                          <a:ea typeface="Bookman Old Style"/>
                          <a:cs typeface="Bookman Old Style"/>
                          <a:sym typeface="Bookman Old Style"/>
                        </a:rPr>
                        <a:t>Recall Score</a:t>
                      </a:r>
                    </a:p>
                  </a:txBody>
                  <a:tcPr marL="73025" marR="73025" marT="0" marB="0"/>
                </a:tc>
                <a:tc>
                  <a:txBody>
                    <a:bodyPr/>
                    <a:lstStyle/>
                    <a:p>
                      <a:pPr marL="0" lvl="0" indent="0" algn="ctr" rtl="0">
                        <a:spcBef>
                          <a:spcPts val="500"/>
                        </a:spcBef>
                        <a:spcAft>
                          <a:spcPts val="0"/>
                        </a:spcAft>
                        <a:buNone/>
                      </a:pPr>
                      <a:r>
                        <a:rPr lang="en-US" sz="1200" dirty="0">
                          <a:latin typeface="Söhne"/>
                          <a:ea typeface="Bookman Old Style"/>
                          <a:cs typeface="Bookman Old Style"/>
                          <a:sym typeface="Bookman Old Style"/>
                        </a:rPr>
                        <a:t>_</a:t>
                      </a:r>
                      <a:endParaRPr sz="1200" dirty="0">
                        <a:latin typeface="Söhne"/>
                        <a:ea typeface="Bookman Old Style"/>
                        <a:cs typeface="Bookman Old Style"/>
                        <a:sym typeface="Bookman Old Style"/>
                      </a:endParaRPr>
                    </a:p>
                  </a:txBody>
                  <a:tcPr marL="73025" marR="73025" marT="0" marB="0"/>
                </a:tc>
                <a:tc>
                  <a:txBody>
                    <a:bodyPr/>
                    <a:lstStyle/>
                    <a:p>
                      <a:pPr marL="0" lvl="0" indent="0" algn="ctr" rtl="0">
                        <a:spcBef>
                          <a:spcPts val="500"/>
                        </a:spcBef>
                        <a:spcAft>
                          <a:spcPts val="0"/>
                        </a:spcAft>
                        <a:buNone/>
                      </a:pPr>
                      <a:r>
                        <a:rPr lang="en-US" sz="1200" dirty="0">
                          <a:latin typeface="Söhne"/>
                          <a:ea typeface="Bookman Old Style"/>
                          <a:cs typeface="Bookman Old Style"/>
                          <a:sym typeface="Bookman Old Style"/>
                        </a:rPr>
                        <a:t>0.90</a:t>
                      </a:r>
                      <a:endParaRPr sz="1200" dirty="0">
                        <a:latin typeface="Söhne"/>
                        <a:ea typeface="Bookman Old Style"/>
                        <a:cs typeface="Bookman Old Style"/>
                        <a:sym typeface="Bookman Old Style"/>
                      </a:endParaRPr>
                    </a:p>
                  </a:txBody>
                  <a:tcPr marL="73025" marR="73025" marT="0" marB="0"/>
                </a:tc>
                <a:extLst>
                  <a:ext uri="{0D108BD9-81ED-4DB2-BD59-A6C34878D82A}">
                    <a16:rowId xmlns:a16="http://schemas.microsoft.com/office/drawing/2014/main" val="3581031750"/>
                  </a:ext>
                </a:extLst>
              </a:tr>
            </a:tbl>
          </a:graphicData>
        </a:graphic>
      </p:graphicFrame>
      <p:graphicFrame>
        <p:nvGraphicFramePr>
          <p:cNvPr id="8" name="Table 7">
            <a:extLst>
              <a:ext uri="{FF2B5EF4-FFF2-40B4-BE49-F238E27FC236}">
                <a16:creationId xmlns:a16="http://schemas.microsoft.com/office/drawing/2014/main" id="{CD703500-0FB2-E941-FAFB-BB0A99DC1637}"/>
              </a:ext>
            </a:extLst>
          </p:cNvPr>
          <p:cNvGraphicFramePr>
            <a:graphicFrameLocks noGrp="1"/>
          </p:cNvGraphicFramePr>
          <p:nvPr>
            <p:extLst>
              <p:ext uri="{D42A27DB-BD31-4B8C-83A1-F6EECF244321}">
                <p14:modId xmlns:p14="http://schemas.microsoft.com/office/powerpoint/2010/main" val="1051409452"/>
              </p:ext>
            </p:extLst>
          </p:nvPr>
        </p:nvGraphicFramePr>
        <p:xfrm>
          <a:off x="828044" y="3549548"/>
          <a:ext cx="7078475" cy="366600"/>
        </p:xfrm>
        <a:graphic>
          <a:graphicData uri="http://schemas.openxmlformats.org/drawingml/2006/table">
            <a:tbl>
              <a:tblPr bandRow="1">
                <a:noFill/>
              </a:tblPr>
              <a:tblGrid>
                <a:gridCol w="2358975">
                  <a:extLst>
                    <a:ext uri="{9D8B030D-6E8A-4147-A177-3AD203B41FA5}">
                      <a16:colId xmlns:a16="http://schemas.microsoft.com/office/drawing/2014/main" val="2683993232"/>
                    </a:ext>
                  </a:extLst>
                </a:gridCol>
                <a:gridCol w="2359750">
                  <a:extLst>
                    <a:ext uri="{9D8B030D-6E8A-4147-A177-3AD203B41FA5}">
                      <a16:colId xmlns:a16="http://schemas.microsoft.com/office/drawing/2014/main" val="901649276"/>
                    </a:ext>
                  </a:extLst>
                </a:gridCol>
                <a:gridCol w="2359750">
                  <a:extLst>
                    <a:ext uri="{9D8B030D-6E8A-4147-A177-3AD203B41FA5}">
                      <a16:colId xmlns:a16="http://schemas.microsoft.com/office/drawing/2014/main" val="3074081296"/>
                    </a:ext>
                  </a:extLst>
                </a:gridCol>
              </a:tblGrid>
              <a:tr h="366600">
                <a:tc>
                  <a:txBody>
                    <a:bodyPr/>
                    <a:lstStyle/>
                    <a:p>
                      <a:pPr marL="0" lvl="0" indent="0" algn="ctr" rtl="0">
                        <a:spcBef>
                          <a:spcPts val="500"/>
                        </a:spcBef>
                        <a:spcAft>
                          <a:spcPts val="0"/>
                        </a:spcAft>
                        <a:buNone/>
                      </a:pPr>
                      <a:r>
                        <a:rPr lang="en-US" sz="1200" dirty="0">
                          <a:latin typeface="Söhne"/>
                          <a:ea typeface="Bookman Old Style"/>
                          <a:cs typeface="Bookman Old Style"/>
                          <a:sym typeface="Bookman Old Style"/>
                        </a:rPr>
                        <a:t>Precision Score</a:t>
                      </a:r>
                    </a:p>
                  </a:txBody>
                  <a:tcPr marL="73025" marR="73025" marT="0" marB="0"/>
                </a:tc>
                <a:tc>
                  <a:txBody>
                    <a:bodyPr/>
                    <a:lstStyle/>
                    <a:p>
                      <a:pPr marL="0" lvl="0" indent="0" algn="ctr" rtl="0">
                        <a:spcBef>
                          <a:spcPts val="500"/>
                        </a:spcBef>
                        <a:spcAft>
                          <a:spcPts val="0"/>
                        </a:spcAft>
                        <a:buNone/>
                      </a:pPr>
                      <a:r>
                        <a:rPr lang="en-US" sz="1200" b="1" dirty="0">
                          <a:latin typeface="Söhne"/>
                          <a:ea typeface="Bookman Old Style"/>
                          <a:cs typeface="Bookman Old Style"/>
                          <a:sym typeface="Bookman Old Style"/>
                        </a:rPr>
                        <a:t>_</a:t>
                      </a:r>
                      <a:endParaRPr sz="1200" b="1" dirty="0">
                        <a:latin typeface="Söhne"/>
                        <a:ea typeface="Bookman Old Style"/>
                        <a:cs typeface="Bookman Old Style"/>
                        <a:sym typeface="Bookman Old Style"/>
                      </a:endParaRPr>
                    </a:p>
                  </a:txBody>
                  <a:tcPr marL="73025" marR="73025" marT="0" marB="0"/>
                </a:tc>
                <a:tc>
                  <a:txBody>
                    <a:bodyPr/>
                    <a:lstStyle/>
                    <a:p>
                      <a:pPr marL="0" lvl="0" indent="0" algn="ctr" rtl="0">
                        <a:spcBef>
                          <a:spcPts val="500"/>
                        </a:spcBef>
                        <a:spcAft>
                          <a:spcPts val="0"/>
                        </a:spcAft>
                        <a:buNone/>
                      </a:pPr>
                      <a:r>
                        <a:rPr lang="en-US" sz="1200" b="0" dirty="0">
                          <a:latin typeface="Söhne"/>
                          <a:ea typeface="Bookman Old Style"/>
                          <a:cs typeface="Bookman Old Style"/>
                          <a:sym typeface="Bookman Old Style"/>
                        </a:rPr>
                        <a:t>0.90</a:t>
                      </a:r>
                      <a:endParaRPr sz="1200" b="0" dirty="0">
                        <a:latin typeface="Söhne"/>
                        <a:ea typeface="Bookman Old Style"/>
                        <a:cs typeface="Bookman Old Style"/>
                        <a:sym typeface="Bookman Old Style"/>
                      </a:endParaRPr>
                    </a:p>
                  </a:txBody>
                  <a:tcPr marL="73025" marR="73025" marT="0" marB="0"/>
                </a:tc>
                <a:extLst>
                  <a:ext uri="{0D108BD9-81ED-4DB2-BD59-A6C34878D82A}">
                    <a16:rowId xmlns:a16="http://schemas.microsoft.com/office/drawing/2014/main" val="1825331875"/>
                  </a:ext>
                </a:extLst>
              </a:tr>
            </a:tbl>
          </a:graphicData>
        </a:graphic>
      </p:graphicFrame>
      <p:sp>
        <p:nvSpPr>
          <p:cNvPr id="10" name="TextBox 9">
            <a:extLst>
              <a:ext uri="{FF2B5EF4-FFF2-40B4-BE49-F238E27FC236}">
                <a16:creationId xmlns:a16="http://schemas.microsoft.com/office/drawing/2014/main" id="{23581DEA-F0AC-C0F1-618C-C2BF3DD44C7A}"/>
              </a:ext>
            </a:extLst>
          </p:cNvPr>
          <p:cNvSpPr txBox="1"/>
          <p:nvPr/>
        </p:nvSpPr>
        <p:spPr>
          <a:xfrm>
            <a:off x="955343" y="956928"/>
            <a:ext cx="6751093" cy="954107"/>
          </a:xfrm>
          <a:prstGeom prst="rect">
            <a:avLst/>
          </a:prstGeom>
          <a:noFill/>
        </p:spPr>
        <p:txBody>
          <a:bodyPr wrap="square" rtlCol="0">
            <a:spAutoFit/>
          </a:bodyPr>
          <a:lstStyle/>
          <a:p>
            <a:r>
              <a:rPr lang="en-US" sz="1400" dirty="0">
                <a:solidFill>
                  <a:schemeClr val="dk1"/>
                </a:solidFill>
                <a:latin typeface="Söhne"/>
                <a:ea typeface="Bookman Old Style"/>
                <a:cs typeface="Bookman Old Style"/>
                <a:sym typeface="Bookman Old Style"/>
              </a:rPr>
              <a:t>An experiment was conducted using Twitter 15 and Twitter 16 datasets against the proposed model and the existing model. The numbers below represent the average scores obtained by experimenting on those datasets</a:t>
            </a:r>
            <a:endParaRPr lang="en-US" sz="1600" b="0" i="0" u="none" strike="noStrike" cap="none" dirty="0">
              <a:solidFill>
                <a:srgbClr val="000000"/>
              </a:solidFill>
              <a:latin typeface="Söhne"/>
              <a:ea typeface="Bookman Old Style"/>
              <a:cs typeface="Bookman Old Style"/>
              <a:sym typeface="Bookman Old Style"/>
            </a:endParaRPr>
          </a:p>
          <a:p>
            <a:endParaRPr lang="en-IN" dirty="0"/>
          </a:p>
        </p:txBody>
      </p:sp>
    </p:spTree>
    <p:extLst>
      <p:ext uri="{BB962C8B-B14F-4D97-AF65-F5344CB8AC3E}">
        <p14:creationId xmlns:p14="http://schemas.microsoft.com/office/powerpoint/2010/main" val="36923737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21</a:t>
            </a:fld>
            <a:endParaRPr dirty="0"/>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dirty="0">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latin typeface="Bookman Old Style" panose="02050604050505020204" pitchFamily="18" charset="0"/>
              </a:rPr>
              <a:t>Finding </a:t>
            </a:r>
          </a:p>
        </p:txBody>
      </p:sp>
      <p:sp>
        <p:nvSpPr>
          <p:cNvPr id="6" name="Date Placeholder 5"/>
          <p:cNvSpPr>
            <a:spLocks noGrp="1"/>
          </p:cNvSpPr>
          <p:nvPr>
            <p:ph type="dt" idx="10"/>
          </p:nvPr>
        </p:nvSpPr>
        <p:spPr/>
        <p:txBody>
          <a:bodyPr/>
          <a:lstStyle/>
          <a:p>
            <a:endParaRPr lang="en-US" dirty="0"/>
          </a:p>
        </p:txBody>
      </p:sp>
      <p:sp>
        <p:nvSpPr>
          <p:cNvPr id="7" name="Footer Placeholder 6"/>
          <p:cNvSpPr>
            <a:spLocks noGrp="1"/>
          </p:cNvSpPr>
          <p:nvPr>
            <p:ph type="ftr" idx="11"/>
          </p:nvPr>
        </p:nvSpPr>
        <p:spPr/>
        <p:txBody>
          <a:bodyPr/>
          <a:lstStyle/>
          <a:p>
            <a:r>
              <a:rPr lang="en-US" dirty="0"/>
              <a:t>Department of Computer Science and Engineering</a:t>
            </a:r>
          </a:p>
        </p:txBody>
      </p:sp>
      <p:sp>
        <p:nvSpPr>
          <p:cNvPr id="4" name="TextBox 3">
            <a:extLst>
              <a:ext uri="{FF2B5EF4-FFF2-40B4-BE49-F238E27FC236}">
                <a16:creationId xmlns:a16="http://schemas.microsoft.com/office/drawing/2014/main" id="{9199590B-B8F2-98A7-787C-8DD874CF1838}"/>
              </a:ext>
            </a:extLst>
          </p:cNvPr>
          <p:cNvSpPr txBox="1"/>
          <p:nvPr/>
        </p:nvSpPr>
        <p:spPr>
          <a:xfrm>
            <a:off x="895159" y="755176"/>
            <a:ext cx="6829474" cy="4185761"/>
          </a:xfrm>
          <a:prstGeom prst="rect">
            <a:avLst/>
          </a:prstGeom>
          <a:noFill/>
        </p:spPr>
        <p:txBody>
          <a:bodyPr wrap="square" rtlCol="0">
            <a:spAutoFit/>
          </a:bodyPr>
          <a:lstStyle/>
          <a:p>
            <a:r>
              <a:rPr lang="en-US" b="1" i="0" dirty="0">
                <a:solidFill>
                  <a:schemeClr val="tx1"/>
                </a:solidFill>
                <a:effectLst/>
                <a:latin typeface="Söhne"/>
              </a:rPr>
              <a:t>High Accuracy Achieved</a:t>
            </a:r>
            <a:r>
              <a:rPr lang="en-US" b="0" i="0" dirty="0">
                <a:solidFill>
                  <a:schemeClr val="tx1"/>
                </a:solidFill>
                <a:effectLst/>
                <a:latin typeface="Söhne"/>
              </a:rPr>
              <a:t>: The fine-tuned DistilBERT model demonstrated a high accuracy level of 0.905 in detecting and classifying rumors on social media platforms. This indicates the model's strong capability to distinguish between true, false, unverified, and non-rumor content effectively.</a:t>
            </a:r>
          </a:p>
          <a:p>
            <a:endParaRPr lang="en-US" b="0" i="0" dirty="0">
              <a:solidFill>
                <a:schemeClr val="tx1"/>
              </a:solidFill>
              <a:effectLst/>
              <a:latin typeface="Söhne"/>
            </a:endParaRPr>
          </a:p>
          <a:p>
            <a:r>
              <a:rPr lang="en-US" b="1" dirty="0">
                <a:solidFill>
                  <a:schemeClr val="tx1"/>
                </a:solidFill>
                <a:latin typeface="Söhne"/>
              </a:rPr>
              <a:t>Effective Model Fine-tuning</a:t>
            </a:r>
            <a:r>
              <a:rPr lang="en-US" dirty="0">
                <a:solidFill>
                  <a:schemeClr val="tx1"/>
                </a:solidFill>
                <a:latin typeface="Söhne"/>
              </a:rPr>
              <a:t>: The project successfully adapted the pre-trained DistilBERT model for the specific task of rumor detection through comprehensive fine-tuning, utilizing a dataset that included diverse examples from Twitter 15 and Twitter 16 datasets.</a:t>
            </a:r>
          </a:p>
          <a:p>
            <a:endParaRPr lang="en-US" dirty="0">
              <a:solidFill>
                <a:schemeClr val="tx1"/>
              </a:solidFill>
              <a:latin typeface="Söhne"/>
            </a:endParaRPr>
          </a:p>
          <a:p>
            <a:r>
              <a:rPr lang="en-US" b="1" dirty="0">
                <a:solidFill>
                  <a:schemeClr val="tx1"/>
                </a:solidFill>
                <a:latin typeface="Söhne"/>
              </a:rPr>
              <a:t>Improved Model Generalization: </a:t>
            </a:r>
            <a:r>
              <a:rPr lang="en-US" dirty="0">
                <a:solidFill>
                  <a:schemeClr val="tx1"/>
                </a:solidFill>
                <a:latin typeface="Söhne"/>
              </a:rPr>
              <a:t>The use of a split dataset for training and testing, along with rigorous evaluation metrics (including F1 score), helped improve the model's generalization capabilities. This ensures the model's effectiveness across various types of rumors and social media content.</a:t>
            </a:r>
          </a:p>
          <a:p>
            <a:endParaRPr lang="en-US" dirty="0">
              <a:solidFill>
                <a:schemeClr val="tx1"/>
              </a:solidFill>
              <a:latin typeface="Söhne"/>
            </a:endParaRPr>
          </a:p>
          <a:p>
            <a:r>
              <a:rPr lang="en-US" b="1" dirty="0">
                <a:latin typeface="Söhne"/>
              </a:rPr>
              <a:t>Significant F1 Score: </a:t>
            </a:r>
            <a:r>
              <a:rPr lang="en-US" dirty="0">
                <a:latin typeface="Söhne"/>
              </a:rPr>
              <a:t>The project achieved a weighted F1 score of 0.905, underscoring the model's balanced precision and recall in classifying rumors. This metric highlights the model's reliability in differentiating between rumor categories with minimal error.</a:t>
            </a:r>
          </a:p>
          <a:p>
            <a:endParaRPr lang="en-US" dirty="0">
              <a:solidFill>
                <a:schemeClr val="tx1"/>
              </a:solidFill>
              <a:latin typeface="Söhne"/>
            </a:endParaRPr>
          </a:p>
          <a:p>
            <a:endParaRPr lang="en-IN" dirty="0">
              <a:solidFill>
                <a:schemeClr val="tx1"/>
              </a:solidFill>
              <a:latin typeface="Söhne"/>
            </a:endParaRPr>
          </a:p>
        </p:txBody>
      </p:sp>
    </p:spTree>
    <p:extLst>
      <p:ext uri="{BB962C8B-B14F-4D97-AF65-F5344CB8AC3E}">
        <p14:creationId xmlns:p14="http://schemas.microsoft.com/office/powerpoint/2010/main" val="7473210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22</a:t>
            </a:fld>
            <a:endParaRPr dirty="0"/>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dirty="0">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latin typeface="Bookman Old Style" panose="02050604050505020204" pitchFamily="18" charset="0"/>
              </a:rPr>
              <a:t>Finding </a:t>
            </a:r>
          </a:p>
        </p:txBody>
      </p:sp>
      <p:sp>
        <p:nvSpPr>
          <p:cNvPr id="6" name="Date Placeholder 5"/>
          <p:cNvSpPr>
            <a:spLocks noGrp="1"/>
          </p:cNvSpPr>
          <p:nvPr>
            <p:ph type="dt" idx="10"/>
          </p:nvPr>
        </p:nvSpPr>
        <p:spPr/>
        <p:txBody>
          <a:bodyPr/>
          <a:lstStyle/>
          <a:p>
            <a:endParaRPr lang="en-US" dirty="0"/>
          </a:p>
        </p:txBody>
      </p:sp>
      <p:sp>
        <p:nvSpPr>
          <p:cNvPr id="7" name="Footer Placeholder 6"/>
          <p:cNvSpPr>
            <a:spLocks noGrp="1"/>
          </p:cNvSpPr>
          <p:nvPr>
            <p:ph type="ftr" idx="11"/>
          </p:nvPr>
        </p:nvSpPr>
        <p:spPr/>
        <p:txBody>
          <a:bodyPr/>
          <a:lstStyle/>
          <a:p>
            <a:r>
              <a:rPr lang="en-US" dirty="0"/>
              <a:t>Department of Computer Science and Engineering</a:t>
            </a:r>
          </a:p>
        </p:txBody>
      </p:sp>
      <p:sp>
        <p:nvSpPr>
          <p:cNvPr id="4" name="TextBox 3">
            <a:extLst>
              <a:ext uri="{FF2B5EF4-FFF2-40B4-BE49-F238E27FC236}">
                <a16:creationId xmlns:a16="http://schemas.microsoft.com/office/drawing/2014/main" id="{9199590B-B8F2-98A7-787C-8DD874CF1838}"/>
              </a:ext>
            </a:extLst>
          </p:cNvPr>
          <p:cNvSpPr txBox="1"/>
          <p:nvPr/>
        </p:nvSpPr>
        <p:spPr>
          <a:xfrm>
            <a:off x="795075" y="486770"/>
            <a:ext cx="6117431" cy="3962400"/>
          </a:xfrm>
          <a:prstGeom prst="rect">
            <a:avLst/>
          </a:prstGeom>
          <a:noFill/>
        </p:spPr>
        <p:txBody>
          <a:bodyPr wrap="square" rtlCol="0">
            <a:spAutoFit/>
          </a:bodyPr>
          <a:lstStyle/>
          <a:p>
            <a:endParaRPr lang="en-IN" dirty="0"/>
          </a:p>
        </p:txBody>
      </p:sp>
      <p:sp>
        <p:nvSpPr>
          <p:cNvPr id="3" name="TextBox 2">
            <a:extLst>
              <a:ext uri="{FF2B5EF4-FFF2-40B4-BE49-F238E27FC236}">
                <a16:creationId xmlns:a16="http://schemas.microsoft.com/office/drawing/2014/main" id="{824D4148-88CF-FAAD-7757-FF3F0EE9E039}"/>
              </a:ext>
            </a:extLst>
          </p:cNvPr>
          <p:cNvSpPr txBox="1"/>
          <p:nvPr/>
        </p:nvSpPr>
        <p:spPr>
          <a:xfrm>
            <a:off x="1132764" y="882555"/>
            <a:ext cx="6291618" cy="2031325"/>
          </a:xfrm>
          <a:prstGeom prst="rect">
            <a:avLst/>
          </a:prstGeom>
          <a:noFill/>
        </p:spPr>
        <p:txBody>
          <a:bodyPr wrap="square" rtlCol="0">
            <a:spAutoFit/>
          </a:bodyPr>
          <a:lstStyle/>
          <a:p>
            <a:r>
              <a:rPr lang="en-US" b="1" dirty="0">
                <a:latin typeface="Söhne"/>
              </a:rPr>
              <a:t>Streamlined Integration: </a:t>
            </a:r>
            <a:r>
              <a:rPr lang="en-US" dirty="0">
                <a:latin typeface="Söhne"/>
              </a:rPr>
              <a:t>Integration with Google </a:t>
            </a:r>
            <a:r>
              <a:rPr lang="en-US" dirty="0" err="1">
                <a:latin typeface="Söhne"/>
              </a:rPr>
              <a:t>Colab</a:t>
            </a:r>
            <a:r>
              <a:rPr lang="en-US" dirty="0">
                <a:latin typeface="Söhne"/>
              </a:rPr>
              <a:t> and Google Drive facilitated seamless access to datasets and streamlined the model training and evaluation process. This setup underscores the project's adaptability and ease of use in real-world applications.</a:t>
            </a:r>
          </a:p>
          <a:p>
            <a:endParaRPr lang="en-US" dirty="0">
              <a:latin typeface="Söhne"/>
            </a:endParaRPr>
          </a:p>
          <a:p>
            <a:r>
              <a:rPr lang="en-US" b="1" dirty="0">
                <a:latin typeface="Söhne"/>
              </a:rPr>
              <a:t>Scalability and Real-world Application</a:t>
            </a:r>
            <a:r>
              <a:rPr lang="en-US" dirty="0">
                <a:latin typeface="Söhne"/>
              </a:rPr>
              <a:t>: The findings suggest that the developed model is scalable and can be integrated into real-time social media platforms to monitor and classify rumors effectively. This capability is crucial for timely intervention by moderators and fact-checkers.</a:t>
            </a:r>
            <a:endParaRPr lang="en-IN" dirty="0">
              <a:latin typeface="Söhne"/>
            </a:endParaRPr>
          </a:p>
        </p:txBody>
      </p:sp>
    </p:spTree>
    <p:extLst>
      <p:ext uri="{BB962C8B-B14F-4D97-AF65-F5344CB8AC3E}">
        <p14:creationId xmlns:p14="http://schemas.microsoft.com/office/powerpoint/2010/main" val="9994498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23</a:t>
            </a:fld>
            <a:endParaRPr dirty="0"/>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dirty="0">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57200" y="410966"/>
            <a:ext cx="6117431" cy="627321"/>
          </a:xfrm>
        </p:spPr>
        <p:txBody>
          <a:bodyPr/>
          <a:lstStyle/>
          <a:p>
            <a:r>
              <a:rPr lang="en-US" sz="3600" dirty="0">
                <a:latin typeface="Bookman Old Style" panose="02050604050505020204" pitchFamily="18" charset="0"/>
              </a:rPr>
              <a:t>Justification </a:t>
            </a:r>
            <a:br>
              <a:rPr lang="en-US" sz="3600" dirty="0">
                <a:latin typeface="Bookman Old Style" panose="02050604050505020204" pitchFamily="18" charset="0"/>
              </a:rPr>
            </a:br>
            <a:endParaRPr lang="en-US" sz="3600" dirty="0">
              <a:latin typeface="Bookman Old Style" panose="02050604050505020204" pitchFamily="18" charset="0"/>
            </a:endParaRPr>
          </a:p>
        </p:txBody>
      </p:sp>
      <p:sp>
        <p:nvSpPr>
          <p:cNvPr id="3" name="Date Placeholder 2"/>
          <p:cNvSpPr>
            <a:spLocks noGrp="1"/>
          </p:cNvSpPr>
          <p:nvPr>
            <p:ph type="dt" idx="10"/>
          </p:nvPr>
        </p:nvSpPr>
        <p:spPr/>
        <p:txBody>
          <a:bodyPr/>
          <a:lstStyle/>
          <a:p>
            <a:endParaRPr lang="en-US" dirty="0"/>
          </a:p>
        </p:txBody>
      </p:sp>
      <p:sp>
        <p:nvSpPr>
          <p:cNvPr id="4" name="Footer Placeholder 3"/>
          <p:cNvSpPr>
            <a:spLocks noGrp="1"/>
          </p:cNvSpPr>
          <p:nvPr>
            <p:ph type="ftr" idx="11"/>
          </p:nvPr>
        </p:nvSpPr>
        <p:spPr/>
        <p:txBody>
          <a:bodyPr/>
          <a:lstStyle/>
          <a:p>
            <a:r>
              <a:rPr lang="en-US" dirty="0"/>
              <a:t>Department of Computer Science and Engineering</a:t>
            </a:r>
          </a:p>
        </p:txBody>
      </p:sp>
      <p:graphicFrame>
        <p:nvGraphicFramePr>
          <p:cNvPr id="9" name="Table 8">
            <a:extLst>
              <a:ext uri="{FF2B5EF4-FFF2-40B4-BE49-F238E27FC236}">
                <a16:creationId xmlns:a16="http://schemas.microsoft.com/office/drawing/2014/main" id="{2B8D2E17-3A51-5E68-993A-80127592DD88}"/>
              </a:ext>
            </a:extLst>
          </p:cNvPr>
          <p:cNvGraphicFramePr>
            <a:graphicFrameLocks noGrp="1"/>
          </p:cNvGraphicFramePr>
          <p:nvPr>
            <p:extLst>
              <p:ext uri="{D42A27DB-BD31-4B8C-83A1-F6EECF244321}">
                <p14:modId xmlns:p14="http://schemas.microsoft.com/office/powerpoint/2010/main" val="3847733023"/>
              </p:ext>
            </p:extLst>
          </p:nvPr>
        </p:nvGraphicFramePr>
        <p:xfrm>
          <a:off x="573206" y="974551"/>
          <a:ext cx="8179558" cy="3657600"/>
        </p:xfrm>
        <a:graphic>
          <a:graphicData uri="http://schemas.openxmlformats.org/drawingml/2006/table">
            <a:tbl>
              <a:tblPr firstRow="1" bandRow="1">
                <a:tableStyleId>{1D3205E1-8B83-452B-8570-0B3C4014EAE2}</a:tableStyleId>
              </a:tblPr>
              <a:tblGrid>
                <a:gridCol w="1522561">
                  <a:extLst>
                    <a:ext uri="{9D8B030D-6E8A-4147-A177-3AD203B41FA5}">
                      <a16:colId xmlns:a16="http://schemas.microsoft.com/office/drawing/2014/main" val="2511403538"/>
                    </a:ext>
                  </a:extLst>
                </a:gridCol>
                <a:gridCol w="2063857">
                  <a:extLst>
                    <a:ext uri="{9D8B030D-6E8A-4147-A177-3AD203B41FA5}">
                      <a16:colId xmlns:a16="http://schemas.microsoft.com/office/drawing/2014/main" val="1764591139"/>
                    </a:ext>
                  </a:extLst>
                </a:gridCol>
                <a:gridCol w="1526529">
                  <a:extLst>
                    <a:ext uri="{9D8B030D-6E8A-4147-A177-3AD203B41FA5}">
                      <a16:colId xmlns:a16="http://schemas.microsoft.com/office/drawing/2014/main" val="1820067057"/>
                    </a:ext>
                  </a:extLst>
                </a:gridCol>
                <a:gridCol w="1010348">
                  <a:extLst>
                    <a:ext uri="{9D8B030D-6E8A-4147-A177-3AD203B41FA5}">
                      <a16:colId xmlns:a16="http://schemas.microsoft.com/office/drawing/2014/main" val="844557754"/>
                    </a:ext>
                  </a:extLst>
                </a:gridCol>
                <a:gridCol w="2056263">
                  <a:extLst>
                    <a:ext uri="{9D8B030D-6E8A-4147-A177-3AD203B41FA5}">
                      <a16:colId xmlns:a16="http://schemas.microsoft.com/office/drawing/2014/main" val="2335984143"/>
                    </a:ext>
                  </a:extLst>
                </a:gridCol>
              </a:tblGrid>
              <a:tr h="370840">
                <a:tc>
                  <a:txBody>
                    <a:bodyPr/>
                    <a:lstStyle/>
                    <a:p>
                      <a:r>
                        <a:rPr lang="en-US" b="1" dirty="0">
                          <a:latin typeface="Söhne"/>
                        </a:rPr>
                        <a:t>Parameters</a:t>
                      </a:r>
                      <a:endParaRPr lang="en-IN" b="1" dirty="0">
                        <a:latin typeface="Söhne"/>
                      </a:endParaRPr>
                    </a:p>
                  </a:txBody>
                  <a:tcPr/>
                </a:tc>
                <a:tc>
                  <a:txBody>
                    <a:bodyPr/>
                    <a:lstStyle/>
                    <a:p>
                      <a:r>
                        <a:rPr lang="en-US" b="1" dirty="0">
                          <a:latin typeface="Söhne"/>
                        </a:rPr>
                        <a:t>Mathematical formula</a:t>
                      </a:r>
                      <a:endParaRPr lang="en-IN" b="1" dirty="0">
                        <a:latin typeface="Söhne"/>
                      </a:endParaRPr>
                    </a:p>
                  </a:txBody>
                  <a:tcPr/>
                </a:tc>
                <a:tc>
                  <a:txBody>
                    <a:bodyPr/>
                    <a:lstStyle/>
                    <a:p>
                      <a:r>
                        <a:rPr lang="en-US" b="1" dirty="0">
                          <a:latin typeface="Söhne"/>
                        </a:rPr>
                        <a:t>Existing Value</a:t>
                      </a:r>
                      <a:endParaRPr lang="en-IN" b="1" dirty="0">
                        <a:latin typeface="Söhne"/>
                      </a:endParaRPr>
                    </a:p>
                  </a:txBody>
                  <a:tcPr/>
                </a:tc>
                <a:tc>
                  <a:txBody>
                    <a:bodyPr/>
                    <a:lstStyle/>
                    <a:p>
                      <a:r>
                        <a:rPr lang="en-US" b="1" dirty="0">
                          <a:latin typeface="Söhne"/>
                        </a:rPr>
                        <a:t>Improved Value</a:t>
                      </a:r>
                      <a:endParaRPr lang="en-IN" b="1" dirty="0">
                        <a:latin typeface="Söhne"/>
                      </a:endParaRPr>
                    </a:p>
                  </a:txBody>
                  <a:tcPr/>
                </a:tc>
                <a:tc>
                  <a:txBody>
                    <a:bodyPr/>
                    <a:lstStyle/>
                    <a:p>
                      <a:r>
                        <a:rPr lang="en-US" b="1" dirty="0">
                          <a:latin typeface="Söhne"/>
                        </a:rPr>
                        <a:t>Justification</a:t>
                      </a:r>
                      <a:endParaRPr lang="en-IN" b="1" dirty="0">
                        <a:latin typeface="Söhne"/>
                      </a:endParaRPr>
                    </a:p>
                  </a:txBody>
                  <a:tcPr/>
                </a:tc>
                <a:extLst>
                  <a:ext uri="{0D108BD9-81ED-4DB2-BD59-A6C34878D82A}">
                    <a16:rowId xmlns:a16="http://schemas.microsoft.com/office/drawing/2014/main" val="4093368740"/>
                  </a:ext>
                </a:extLst>
              </a:tr>
              <a:tr h="481665">
                <a:tc>
                  <a:txBody>
                    <a:bodyPr/>
                    <a:lstStyle/>
                    <a:p>
                      <a:r>
                        <a:rPr lang="en-US" dirty="0">
                          <a:latin typeface="Söhne"/>
                        </a:rPr>
                        <a:t>Accuracy</a:t>
                      </a:r>
                      <a:endParaRPr lang="en-IN" dirty="0">
                        <a:latin typeface="Söhne"/>
                      </a:endParaRPr>
                    </a:p>
                  </a:txBody>
                  <a:tcPr/>
                </a:tc>
                <a:tc>
                  <a:txBody>
                    <a:bodyPr/>
                    <a:lstStyle/>
                    <a:p>
                      <a:endParaRPr lang="en-IN" dirty="0">
                        <a:latin typeface="Söhne"/>
                      </a:endParaRPr>
                    </a:p>
                  </a:txBody>
                  <a:tcPr/>
                </a:tc>
                <a:tc>
                  <a:txBody>
                    <a:bodyPr/>
                    <a:lstStyle/>
                    <a:p>
                      <a:r>
                        <a:rPr lang="en-US" dirty="0">
                          <a:latin typeface="Söhne"/>
                        </a:rPr>
                        <a:t>0.89</a:t>
                      </a:r>
                      <a:endParaRPr lang="en-IN" dirty="0">
                        <a:latin typeface="Söhne"/>
                      </a:endParaRPr>
                    </a:p>
                  </a:txBody>
                  <a:tcPr/>
                </a:tc>
                <a:tc>
                  <a:txBody>
                    <a:bodyPr/>
                    <a:lstStyle/>
                    <a:p>
                      <a:r>
                        <a:rPr lang="en-US" dirty="0">
                          <a:latin typeface="Söhne"/>
                        </a:rPr>
                        <a:t>0.905</a:t>
                      </a:r>
                      <a:endParaRPr lang="en-IN" dirty="0">
                        <a:latin typeface="Söhne"/>
                      </a:endParaRPr>
                    </a:p>
                  </a:txBody>
                  <a:tcPr/>
                </a:tc>
                <a:tc>
                  <a:txBody>
                    <a:bodyPr/>
                    <a:lstStyle/>
                    <a:p>
                      <a:r>
                        <a:rPr lang="en-US" sz="1400" b="0" i="0" u="none" strike="noStrike" cap="none" dirty="0">
                          <a:solidFill>
                            <a:srgbClr val="000000"/>
                          </a:solidFill>
                          <a:effectLst/>
                          <a:latin typeface="Söhne"/>
                          <a:ea typeface="Arial"/>
                          <a:cs typeface="Arial"/>
                          <a:sym typeface="Arial"/>
                        </a:rPr>
                        <a:t>Specifically trained our model with a wide range of examples.</a:t>
                      </a:r>
                      <a:endParaRPr lang="en-IN" dirty="0">
                        <a:latin typeface="Söhne"/>
                      </a:endParaRPr>
                    </a:p>
                  </a:txBody>
                  <a:tcPr/>
                </a:tc>
                <a:extLst>
                  <a:ext uri="{0D108BD9-81ED-4DB2-BD59-A6C34878D82A}">
                    <a16:rowId xmlns:a16="http://schemas.microsoft.com/office/drawing/2014/main" val="1758895098"/>
                  </a:ext>
                </a:extLst>
              </a:tr>
              <a:tr h="550459">
                <a:tc>
                  <a:txBody>
                    <a:bodyPr/>
                    <a:lstStyle/>
                    <a:p>
                      <a:r>
                        <a:rPr lang="en-US" dirty="0">
                          <a:latin typeface="Söhne"/>
                        </a:rPr>
                        <a:t>Precision Score</a:t>
                      </a:r>
                      <a:endParaRPr lang="en-IN" dirty="0">
                        <a:latin typeface="Söhne"/>
                      </a:endParaRPr>
                    </a:p>
                  </a:txBody>
                  <a:tcPr/>
                </a:tc>
                <a:tc>
                  <a:txBody>
                    <a:bodyPr/>
                    <a:lstStyle/>
                    <a:p>
                      <a:endParaRPr lang="en-IN" dirty="0">
                        <a:latin typeface="Söhne"/>
                      </a:endParaRPr>
                    </a:p>
                  </a:txBody>
                  <a:tcPr/>
                </a:tc>
                <a:tc>
                  <a:txBody>
                    <a:bodyPr/>
                    <a:lstStyle/>
                    <a:p>
                      <a:r>
                        <a:rPr lang="en-US" dirty="0">
                          <a:latin typeface="Söhne"/>
                        </a:rPr>
                        <a:t>-</a:t>
                      </a:r>
                      <a:endParaRPr lang="en-IN" dirty="0">
                        <a:latin typeface="Söhne"/>
                      </a:endParaRPr>
                    </a:p>
                  </a:txBody>
                  <a:tcPr/>
                </a:tc>
                <a:tc>
                  <a:txBody>
                    <a:bodyPr/>
                    <a:lstStyle/>
                    <a:p>
                      <a:r>
                        <a:rPr lang="en-US" dirty="0">
                          <a:latin typeface="Söhne"/>
                        </a:rPr>
                        <a:t>0.90</a:t>
                      </a:r>
                      <a:endParaRPr lang="en-IN" dirty="0">
                        <a:latin typeface="Söhne"/>
                      </a:endParaRPr>
                    </a:p>
                  </a:txBody>
                  <a:tcPr/>
                </a:tc>
                <a:tc>
                  <a:txBody>
                    <a:bodyPr/>
                    <a:lstStyle/>
                    <a:p>
                      <a:r>
                        <a:rPr lang="en-US" dirty="0">
                          <a:latin typeface="Söhne"/>
                        </a:rPr>
                        <a:t>improved accuracy in identifying true rumors, effectively reducing the number of false positives</a:t>
                      </a:r>
                      <a:endParaRPr lang="en-IN" dirty="0">
                        <a:latin typeface="Söhne"/>
                      </a:endParaRPr>
                    </a:p>
                  </a:txBody>
                  <a:tcPr/>
                </a:tc>
                <a:extLst>
                  <a:ext uri="{0D108BD9-81ED-4DB2-BD59-A6C34878D82A}">
                    <a16:rowId xmlns:a16="http://schemas.microsoft.com/office/drawing/2014/main" val="2226499143"/>
                  </a:ext>
                </a:extLst>
              </a:tr>
              <a:tr h="636896">
                <a:tc>
                  <a:txBody>
                    <a:bodyPr/>
                    <a:lstStyle/>
                    <a:p>
                      <a:r>
                        <a:rPr lang="en-US" dirty="0">
                          <a:latin typeface="Söhne"/>
                        </a:rPr>
                        <a:t>Recall Score</a:t>
                      </a:r>
                      <a:endParaRPr lang="en-IN" dirty="0">
                        <a:latin typeface="Söhne"/>
                      </a:endParaRPr>
                    </a:p>
                  </a:txBody>
                  <a:tcPr/>
                </a:tc>
                <a:tc>
                  <a:txBody>
                    <a:bodyPr/>
                    <a:lstStyle/>
                    <a:p>
                      <a:endParaRPr lang="en-IN" dirty="0">
                        <a:latin typeface="Söhne"/>
                      </a:endParaRPr>
                    </a:p>
                  </a:txBody>
                  <a:tcPr/>
                </a:tc>
                <a:tc>
                  <a:txBody>
                    <a:bodyPr/>
                    <a:lstStyle/>
                    <a:p>
                      <a:r>
                        <a:rPr lang="en-US" dirty="0">
                          <a:latin typeface="Söhne"/>
                        </a:rPr>
                        <a:t>-</a:t>
                      </a:r>
                      <a:endParaRPr lang="en-IN" dirty="0">
                        <a:latin typeface="Söhne"/>
                      </a:endParaRPr>
                    </a:p>
                  </a:txBody>
                  <a:tcPr/>
                </a:tc>
                <a:tc>
                  <a:txBody>
                    <a:bodyPr/>
                    <a:lstStyle/>
                    <a:p>
                      <a:r>
                        <a:rPr lang="en-US" dirty="0">
                          <a:latin typeface="Söhne"/>
                        </a:rPr>
                        <a:t>0.90</a:t>
                      </a:r>
                      <a:endParaRPr lang="en-IN" dirty="0">
                        <a:latin typeface="Söhne"/>
                      </a:endParaRPr>
                    </a:p>
                  </a:txBody>
                  <a:tcPr/>
                </a:tc>
                <a:tc>
                  <a:txBody>
                    <a:bodyPr/>
                    <a:lstStyle/>
                    <a:p>
                      <a:r>
                        <a:rPr lang="en-US" dirty="0">
                          <a:latin typeface="Söhne"/>
                        </a:rPr>
                        <a:t>Enhanced focus on accurately categorizing real and fake news,</a:t>
                      </a:r>
                      <a:endParaRPr lang="en-IN" dirty="0">
                        <a:latin typeface="Söhne"/>
                      </a:endParaRPr>
                    </a:p>
                  </a:txBody>
                  <a:tcPr/>
                </a:tc>
                <a:extLst>
                  <a:ext uri="{0D108BD9-81ED-4DB2-BD59-A6C34878D82A}">
                    <a16:rowId xmlns:a16="http://schemas.microsoft.com/office/drawing/2014/main" val="2362512154"/>
                  </a:ext>
                </a:extLst>
              </a:tr>
              <a:tr h="717039">
                <a:tc>
                  <a:txBody>
                    <a:bodyPr/>
                    <a:lstStyle/>
                    <a:p>
                      <a:r>
                        <a:rPr lang="en-US" dirty="0">
                          <a:latin typeface="Söhne"/>
                        </a:rPr>
                        <a:t>F1 Score</a:t>
                      </a:r>
                      <a:endParaRPr lang="en-IN" dirty="0">
                        <a:latin typeface="Söhne"/>
                      </a:endParaRPr>
                    </a:p>
                  </a:txBody>
                  <a:tcPr/>
                </a:tc>
                <a:tc>
                  <a:txBody>
                    <a:bodyPr/>
                    <a:lstStyle/>
                    <a:p>
                      <a:endParaRPr lang="en-IN" dirty="0">
                        <a:latin typeface="Söhne"/>
                      </a:endParaRPr>
                    </a:p>
                  </a:txBody>
                  <a:tcPr/>
                </a:tc>
                <a:tc>
                  <a:txBody>
                    <a:bodyPr/>
                    <a:lstStyle/>
                    <a:p>
                      <a:r>
                        <a:rPr lang="en-US" dirty="0">
                          <a:latin typeface="Söhne"/>
                        </a:rPr>
                        <a:t>0.89</a:t>
                      </a:r>
                      <a:endParaRPr lang="en-IN" dirty="0">
                        <a:latin typeface="Söhne"/>
                      </a:endParaRPr>
                    </a:p>
                  </a:txBody>
                  <a:tcPr/>
                </a:tc>
                <a:tc>
                  <a:txBody>
                    <a:bodyPr/>
                    <a:lstStyle/>
                    <a:p>
                      <a:r>
                        <a:rPr lang="en-US" dirty="0">
                          <a:latin typeface="Söhne"/>
                        </a:rPr>
                        <a:t>0.905</a:t>
                      </a:r>
                      <a:endParaRPr lang="en-IN" dirty="0">
                        <a:latin typeface="Söhne"/>
                      </a:endParaRPr>
                    </a:p>
                  </a:txBody>
                  <a:tcPr/>
                </a:tc>
                <a:tc>
                  <a:txBody>
                    <a:bodyPr/>
                    <a:lstStyle/>
                    <a:p>
                      <a:r>
                        <a:rPr lang="en-US" dirty="0">
                          <a:latin typeface="Söhne"/>
                        </a:rPr>
                        <a:t>Improved recall and precision scores.</a:t>
                      </a:r>
                    </a:p>
                    <a:p>
                      <a:endParaRPr lang="en-IN" dirty="0">
                        <a:latin typeface="Söhne"/>
                      </a:endParaRPr>
                    </a:p>
                  </a:txBody>
                  <a:tcPr/>
                </a:tc>
                <a:extLst>
                  <a:ext uri="{0D108BD9-81ED-4DB2-BD59-A6C34878D82A}">
                    <a16:rowId xmlns:a16="http://schemas.microsoft.com/office/drawing/2014/main" val="2541555216"/>
                  </a:ext>
                </a:extLst>
              </a:tr>
            </a:tbl>
          </a:graphicData>
        </a:graphic>
      </p:graphicFrame>
      <p:pic>
        <p:nvPicPr>
          <p:cNvPr id="13" name="Picture 12">
            <a:extLst>
              <a:ext uri="{FF2B5EF4-FFF2-40B4-BE49-F238E27FC236}">
                <a16:creationId xmlns:a16="http://schemas.microsoft.com/office/drawing/2014/main" id="{F5C091EF-0B01-7920-8B25-7EBD0EBE2E1D}"/>
              </a:ext>
            </a:extLst>
          </p:cNvPr>
          <p:cNvPicPr>
            <a:picLocks noChangeAspect="1"/>
          </p:cNvPicPr>
          <p:nvPr/>
        </p:nvPicPr>
        <p:blipFill>
          <a:blip r:embed="rId3"/>
          <a:stretch>
            <a:fillRect/>
          </a:stretch>
        </p:blipFill>
        <p:spPr>
          <a:xfrm>
            <a:off x="2220036" y="2450584"/>
            <a:ext cx="1720024" cy="497404"/>
          </a:xfrm>
          <a:prstGeom prst="rect">
            <a:avLst/>
          </a:prstGeom>
        </p:spPr>
      </p:pic>
      <p:pic>
        <p:nvPicPr>
          <p:cNvPr id="17" name="Picture 16">
            <a:extLst>
              <a:ext uri="{FF2B5EF4-FFF2-40B4-BE49-F238E27FC236}">
                <a16:creationId xmlns:a16="http://schemas.microsoft.com/office/drawing/2014/main" id="{D4ABFE83-301F-F687-ACB1-28E1B7004B62}"/>
              </a:ext>
            </a:extLst>
          </p:cNvPr>
          <p:cNvPicPr>
            <a:picLocks noChangeAspect="1"/>
          </p:cNvPicPr>
          <p:nvPr/>
        </p:nvPicPr>
        <p:blipFill>
          <a:blip r:embed="rId4"/>
          <a:stretch>
            <a:fillRect/>
          </a:stretch>
        </p:blipFill>
        <p:spPr>
          <a:xfrm>
            <a:off x="2123647" y="1601872"/>
            <a:ext cx="2001103" cy="483600"/>
          </a:xfrm>
          <a:prstGeom prst="rect">
            <a:avLst/>
          </a:prstGeom>
        </p:spPr>
      </p:pic>
      <p:pic>
        <p:nvPicPr>
          <p:cNvPr id="19" name="Picture 18">
            <a:extLst>
              <a:ext uri="{FF2B5EF4-FFF2-40B4-BE49-F238E27FC236}">
                <a16:creationId xmlns:a16="http://schemas.microsoft.com/office/drawing/2014/main" id="{37C553C4-31FE-DA28-1DCF-73954DCDEBFD}"/>
              </a:ext>
            </a:extLst>
          </p:cNvPr>
          <p:cNvPicPr>
            <a:picLocks noChangeAspect="1"/>
          </p:cNvPicPr>
          <p:nvPr/>
        </p:nvPicPr>
        <p:blipFill>
          <a:blip r:embed="rId5"/>
          <a:stretch>
            <a:fillRect/>
          </a:stretch>
        </p:blipFill>
        <p:spPr>
          <a:xfrm>
            <a:off x="2162176" y="3302510"/>
            <a:ext cx="1962574" cy="400111"/>
          </a:xfrm>
          <a:prstGeom prst="rect">
            <a:avLst/>
          </a:prstGeom>
        </p:spPr>
      </p:pic>
      <p:pic>
        <p:nvPicPr>
          <p:cNvPr id="6" name="Picture 5">
            <a:extLst>
              <a:ext uri="{FF2B5EF4-FFF2-40B4-BE49-F238E27FC236}">
                <a16:creationId xmlns:a16="http://schemas.microsoft.com/office/drawing/2014/main" id="{023653EF-51C3-0394-7B3A-647345AAD572}"/>
              </a:ext>
            </a:extLst>
          </p:cNvPr>
          <p:cNvPicPr>
            <a:picLocks noChangeAspect="1"/>
          </p:cNvPicPr>
          <p:nvPr/>
        </p:nvPicPr>
        <p:blipFill>
          <a:blip r:embed="rId6"/>
          <a:stretch>
            <a:fillRect/>
          </a:stretch>
        </p:blipFill>
        <p:spPr>
          <a:xfrm>
            <a:off x="2274323" y="3994040"/>
            <a:ext cx="1699753" cy="544332"/>
          </a:xfrm>
          <a:prstGeom prst="rect">
            <a:avLst/>
          </a:prstGeom>
        </p:spPr>
      </p:pic>
    </p:spTree>
    <p:extLst>
      <p:ext uri="{BB962C8B-B14F-4D97-AF65-F5344CB8AC3E}">
        <p14:creationId xmlns:p14="http://schemas.microsoft.com/office/powerpoint/2010/main" val="1904107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3</a:t>
            </a:fld>
            <a:endParaRPr dirty="0">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dirty="0">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latin typeface="Bookman Old Style" panose="02050604050505020204" pitchFamily="18" charset="0"/>
              </a:rPr>
              <a:t>Introduction</a:t>
            </a:r>
          </a:p>
        </p:txBody>
      </p:sp>
      <p:sp>
        <p:nvSpPr>
          <p:cNvPr id="5" name="TextBox 4"/>
          <p:cNvSpPr txBox="1"/>
          <p:nvPr/>
        </p:nvSpPr>
        <p:spPr>
          <a:xfrm>
            <a:off x="691486" y="1085114"/>
            <a:ext cx="7542663" cy="2893100"/>
          </a:xfrm>
          <a:prstGeom prst="rect">
            <a:avLst/>
          </a:prstGeom>
          <a:noFill/>
        </p:spPr>
        <p:txBody>
          <a:bodyPr wrap="square" rtlCol="0">
            <a:spAutoFit/>
          </a:bodyPr>
          <a:lstStyle/>
          <a:p>
            <a:pPr algn="just"/>
            <a:r>
              <a:rPr lang="en-US" b="1" i="0" dirty="0">
                <a:solidFill>
                  <a:schemeClr val="tx1"/>
                </a:solidFill>
                <a:effectLst/>
                <a:latin typeface="Söhne"/>
              </a:rPr>
              <a:t>What Is Needed:</a:t>
            </a:r>
          </a:p>
          <a:p>
            <a:pPr algn="just"/>
            <a:r>
              <a:rPr lang="en-US" b="0" i="0" dirty="0">
                <a:solidFill>
                  <a:schemeClr val="tx1"/>
                </a:solidFill>
                <a:effectLst/>
                <a:latin typeface="Söhne"/>
              </a:rPr>
              <a:t>To embark on this endeavor, we require access to comprehensive and annotated datasets, like those provided by Twitter 15 and Twitter 16. These datasets are essential for training and evaluating our model. Additionally, computational resources for model training, a pipeline for real-time data processing, and an interface for interaction and output presentation are necessary.</a:t>
            </a:r>
          </a:p>
          <a:p>
            <a:pPr algn="just"/>
            <a:endParaRPr lang="en-US" b="1" i="0" dirty="0">
              <a:solidFill>
                <a:schemeClr val="tx1"/>
              </a:solidFill>
              <a:effectLst/>
              <a:latin typeface="Söhne"/>
            </a:endParaRPr>
          </a:p>
          <a:p>
            <a:pPr algn="just"/>
            <a:r>
              <a:rPr lang="en-US" b="1" i="0" dirty="0">
                <a:solidFill>
                  <a:schemeClr val="tx1"/>
                </a:solidFill>
                <a:effectLst/>
                <a:latin typeface="Söhne"/>
              </a:rPr>
              <a:t>Applications:</a:t>
            </a:r>
          </a:p>
          <a:p>
            <a:pPr algn="just"/>
            <a:r>
              <a:rPr lang="en-US" b="0" i="0" dirty="0">
                <a:solidFill>
                  <a:schemeClr val="tx1"/>
                </a:solidFill>
                <a:effectLst/>
                <a:latin typeface="Söhne"/>
              </a:rPr>
              <a:t>The practical applications of this project are vast and vital. Our system can serve as a tool for social media platforms to automatically flag and review potential misinformation, aiding content moderation efforts. It can also be an invaluable resource for journalists, fact-checkers, and researchers who strive to maintain the integrity of information online. In a broader sense, this technology can contribute to safeguarding public discourse, promoting informed decision-making, and protecting democratic processes from the disruptive influence of false narratives.</a:t>
            </a:r>
            <a:endParaRPr lang="en-US" dirty="0">
              <a:latin typeface="Bookman Old Style" panose="02050604050505020204" pitchFamily="18" charset="0"/>
            </a:endParaRPr>
          </a:p>
        </p:txBody>
      </p:sp>
      <p:sp>
        <p:nvSpPr>
          <p:cNvPr id="3" name="Date Placeholder 2"/>
          <p:cNvSpPr>
            <a:spLocks noGrp="1"/>
          </p:cNvSpPr>
          <p:nvPr>
            <p:ph type="dt" idx="10"/>
          </p:nvPr>
        </p:nvSpPr>
        <p:spPr/>
        <p:txBody>
          <a:bodyPr/>
          <a:lstStyle/>
          <a:p>
            <a:endParaRPr lang="en-US" dirty="0"/>
          </a:p>
        </p:txBody>
      </p:sp>
      <p:sp>
        <p:nvSpPr>
          <p:cNvPr id="4" name="Footer Placeholder 3"/>
          <p:cNvSpPr>
            <a:spLocks noGrp="1"/>
          </p:cNvSpPr>
          <p:nvPr>
            <p:ph type="ftr" idx="11"/>
          </p:nvPr>
        </p:nvSpPr>
        <p:spPr/>
        <p:txBody>
          <a:bodyPr/>
          <a:lstStyle/>
          <a:p>
            <a:r>
              <a:rPr lang="en-US" dirty="0"/>
              <a:t>Department of Computer Science and Engineering</a:t>
            </a:r>
          </a:p>
        </p:txBody>
      </p:sp>
    </p:spTree>
    <p:extLst>
      <p:ext uri="{BB962C8B-B14F-4D97-AF65-F5344CB8AC3E}">
        <p14:creationId xmlns:p14="http://schemas.microsoft.com/office/powerpoint/2010/main" val="4211881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4</a:t>
            </a:fld>
            <a:endParaRPr dirty="0">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dirty="0">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858850" y="377587"/>
            <a:ext cx="6117431" cy="627321"/>
          </a:xfrm>
        </p:spPr>
        <p:txBody>
          <a:bodyPr/>
          <a:lstStyle/>
          <a:p>
            <a:r>
              <a:rPr lang="en-US" sz="3600" dirty="0">
                <a:latin typeface="Bookman Old Style" panose="02050604050505020204" pitchFamily="18" charset="0"/>
              </a:rPr>
              <a:t>Problem Statement</a:t>
            </a:r>
          </a:p>
        </p:txBody>
      </p:sp>
      <p:sp>
        <p:nvSpPr>
          <p:cNvPr id="14" name="TextBox 13"/>
          <p:cNvSpPr txBox="1"/>
          <p:nvPr/>
        </p:nvSpPr>
        <p:spPr>
          <a:xfrm>
            <a:off x="1053522" y="1232922"/>
            <a:ext cx="6655982" cy="1169551"/>
          </a:xfrm>
          <a:prstGeom prst="rect">
            <a:avLst/>
          </a:prstGeom>
          <a:noFill/>
        </p:spPr>
        <p:txBody>
          <a:bodyPr wrap="square" rtlCol="0">
            <a:spAutoFit/>
          </a:bodyPr>
          <a:lstStyle/>
          <a:p>
            <a:r>
              <a:rPr lang="en-US" dirty="0">
                <a:latin typeface="Söhne"/>
              </a:rPr>
              <a:t>Social media platforms are a double-edged sword, offering rapid dissemination of information while also posing the risk of spreading rumors, which can have widespread consequences on public opinion and safety. The proposed project focuses on overcoming the challenges of accurately detecting and classifying these rumors by leveraging the advanced capabilities of Natural Language Processing. </a:t>
            </a:r>
          </a:p>
        </p:txBody>
      </p:sp>
      <p:sp>
        <p:nvSpPr>
          <p:cNvPr id="9" name="Date Placeholder 8"/>
          <p:cNvSpPr>
            <a:spLocks noGrp="1"/>
          </p:cNvSpPr>
          <p:nvPr>
            <p:ph type="dt" idx="10"/>
          </p:nvPr>
        </p:nvSpPr>
        <p:spPr/>
        <p:txBody>
          <a:bodyPr/>
          <a:lstStyle/>
          <a:p>
            <a:endParaRPr lang="en-US" dirty="0"/>
          </a:p>
        </p:txBody>
      </p:sp>
      <p:sp>
        <p:nvSpPr>
          <p:cNvPr id="10" name="Footer Placeholder 9"/>
          <p:cNvSpPr>
            <a:spLocks noGrp="1"/>
          </p:cNvSpPr>
          <p:nvPr>
            <p:ph type="ftr" idx="11"/>
          </p:nvPr>
        </p:nvSpPr>
        <p:spPr/>
        <p:txBody>
          <a:bodyPr/>
          <a:lstStyle/>
          <a:p>
            <a:r>
              <a:rPr lang="en-US" dirty="0"/>
              <a:t>Department of Computer Science and Engineering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5</a:t>
            </a:fld>
            <a:endParaRPr dirty="0"/>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dirty="0">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latin typeface="Bookman Old Style" panose="02050604050505020204" pitchFamily="18" charset="0"/>
              </a:rPr>
              <a:t>Proposed Method</a:t>
            </a:r>
          </a:p>
        </p:txBody>
      </p:sp>
      <p:sp>
        <p:nvSpPr>
          <p:cNvPr id="3" name="Date Placeholder 2"/>
          <p:cNvSpPr>
            <a:spLocks noGrp="1"/>
          </p:cNvSpPr>
          <p:nvPr>
            <p:ph type="dt" idx="10"/>
          </p:nvPr>
        </p:nvSpPr>
        <p:spPr/>
        <p:txBody>
          <a:bodyPr/>
          <a:lstStyle/>
          <a:p>
            <a:endParaRPr lang="en-US" dirty="0"/>
          </a:p>
        </p:txBody>
      </p:sp>
      <p:sp>
        <p:nvSpPr>
          <p:cNvPr id="4" name="Footer Placeholder 3"/>
          <p:cNvSpPr>
            <a:spLocks noGrp="1"/>
          </p:cNvSpPr>
          <p:nvPr>
            <p:ph type="ftr" idx="11"/>
          </p:nvPr>
        </p:nvSpPr>
        <p:spPr/>
        <p:txBody>
          <a:bodyPr/>
          <a:lstStyle/>
          <a:p>
            <a:r>
              <a:rPr lang="en-US" dirty="0"/>
              <a:t>Department of Computer Science and Engineering</a:t>
            </a:r>
          </a:p>
        </p:txBody>
      </p:sp>
      <p:sp>
        <p:nvSpPr>
          <p:cNvPr id="6" name="TextBox 5">
            <a:extLst>
              <a:ext uri="{FF2B5EF4-FFF2-40B4-BE49-F238E27FC236}">
                <a16:creationId xmlns:a16="http://schemas.microsoft.com/office/drawing/2014/main" id="{C7E85A7B-4C00-FA4B-6EB4-197C7D460698}"/>
              </a:ext>
            </a:extLst>
          </p:cNvPr>
          <p:cNvSpPr txBox="1"/>
          <p:nvPr/>
        </p:nvSpPr>
        <p:spPr>
          <a:xfrm>
            <a:off x="741529" y="968990"/>
            <a:ext cx="5181599" cy="3754874"/>
          </a:xfrm>
          <a:prstGeom prst="rect">
            <a:avLst/>
          </a:prstGeom>
          <a:noFill/>
        </p:spPr>
        <p:txBody>
          <a:bodyPr wrap="square" rtlCol="0">
            <a:spAutoFit/>
          </a:bodyPr>
          <a:lstStyle/>
          <a:p>
            <a:r>
              <a:rPr lang="en-IN" b="1" dirty="0">
                <a:latin typeface="Söhne"/>
              </a:rPr>
              <a:t>Step 1: Data Acquisition and Preprocessing</a:t>
            </a:r>
          </a:p>
          <a:p>
            <a:r>
              <a:rPr lang="en-US" dirty="0">
                <a:latin typeface="Söhne"/>
              </a:rPr>
              <a:t>We curate our dataset from two primary sources: the Twitter15 and Twitter16 rumor detection datasets, known for their labeled examples encompassing various rumor types. The data undergoes preprocessing to remove non-textual elements, normalize language use, and correct for common web artifacts. This preparation ensures the integrity and quality of input data for model training.</a:t>
            </a:r>
            <a:br>
              <a:rPr lang="en-US" dirty="0">
                <a:latin typeface="Söhne"/>
              </a:rPr>
            </a:br>
            <a:br>
              <a:rPr lang="en-US" dirty="0">
                <a:latin typeface="Söhne"/>
              </a:rPr>
            </a:br>
            <a:r>
              <a:rPr lang="en-US" b="1" dirty="0">
                <a:latin typeface="Söhne"/>
              </a:rPr>
              <a:t>Step 2: Model Configuration:</a:t>
            </a:r>
          </a:p>
          <a:p>
            <a:r>
              <a:rPr lang="en-US" dirty="0">
                <a:latin typeface="Söhne"/>
              </a:rPr>
              <a:t>DistilBERT is configured with a sequence classification head to categorize tweets into one of four classes: 'True', 'False', 'Unverified', and 'Non-rumor'. This multi-class classification framework allows for a nuanced understanding of the veracity of information disseminated on Twitter.</a:t>
            </a:r>
            <a:br>
              <a:rPr lang="en-IN" dirty="0"/>
            </a:br>
            <a:br>
              <a:rPr lang="en-IN" dirty="0"/>
            </a:br>
            <a:br>
              <a:rPr lang="en-IN" dirty="0"/>
            </a:br>
            <a:endParaRPr lang="en-IN" dirty="0"/>
          </a:p>
        </p:txBody>
      </p:sp>
      <p:pic>
        <p:nvPicPr>
          <p:cNvPr id="8" name="Picture 7">
            <a:extLst>
              <a:ext uri="{FF2B5EF4-FFF2-40B4-BE49-F238E27FC236}">
                <a16:creationId xmlns:a16="http://schemas.microsoft.com/office/drawing/2014/main" id="{BCD1475D-0FB3-5D04-38A7-DEAA593D1142}"/>
              </a:ext>
            </a:extLst>
          </p:cNvPr>
          <p:cNvPicPr/>
          <p:nvPr/>
        </p:nvPicPr>
        <p:blipFill>
          <a:blip r:embed="rId3"/>
          <a:stretch>
            <a:fillRect/>
          </a:stretch>
        </p:blipFill>
        <p:spPr>
          <a:xfrm>
            <a:off x="6773632" y="1178114"/>
            <a:ext cx="1190625" cy="2950902"/>
          </a:xfrm>
          <a:prstGeom prst="rect">
            <a:avLst/>
          </a:prstGeom>
        </p:spPr>
      </p:pic>
    </p:spTree>
    <p:extLst>
      <p:ext uri="{BB962C8B-B14F-4D97-AF65-F5344CB8AC3E}">
        <p14:creationId xmlns:p14="http://schemas.microsoft.com/office/powerpoint/2010/main" val="133783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6</a:t>
            </a:fld>
            <a:endParaRPr dirty="0"/>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dirty="0">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latin typeface="Bookman Old Style" panose="02050604050505020204" pitchFamily="18" charset="0"/>
              </a:rPr>
              <a:t>Proposed Method</a:t>
            </a:r>
          </a:p>
        </p:txBody>
      </p:sp>
      <p:sp>
        <p:nvSpPr>
          <p:cNvPr id="3" name="Date Placeholder 2"/>
          <p:cNvSpPr>
            <a:spLocks noGrp="1"/>
          </p:cNvSpPr>
          <p:nvPr>
            <p:ph type="dt" idx="10"/>
          </p:nvPr>
        </p:nvSpPr>
        <p:spPr/>
        <p:txBody>
          <a:bodyPr/>
          <a:lstStyle/>
          <a:p>
            <a:endParaRPr lang="en-US" dirty="0"/>
          </a:p>
        </p:txBody>
      </p:sp>
      <p:sp>
        <p:nvSpPr>
          <p:cNvPr id="4" name="Footer Placeholder 3"/>
          <p:cNvSpPr>
            <a:spLocks noGrp="1"/>
          </p:cNvSpPr>
          <p:nvPr>
            <p:ph type="ftr" idx="11"/>
          </p:nvPr>
        </p:nvSpPr>
        <p:spPr/>
        <p:txBody>
          <a:bodyPr/>
          <a:lstStyle/>
          <a:p>
            <a:r>
              <a:rPr lang="en-US" dirty="0"/>
              <a:t>Department of Computer Science and Engineering</a:t>
            </a:r>
          </a:p>
        </p:txBody>
      </p:sp>
      <p:sp>
        <p:nvSpPr>
          <p:cNvPr id="6" name="TextBox 5">
            <a:extLst>
              <a:ext uri="{FF2B5EF4-FFF2-40B4-BE49-F238E27FC236}">
                <a16:creationId xmlns:a16="http://schemas.microsoft.com/office/drawing/2014/main" id="{5AA8936B-EA8B-8D22-DA7F-60A940E327EF}"/>
              </a:ext>
            </a:extLst>
          </p:cNvPr>
          <p:cNvSpPr txBox="1"/>
          <p:nvPr/>
        </p:nvSpPr>
        <p:spPr>
          <a:xfrm>
            <a:off x="887105" y="782472"/>
            <a:ext cx="6569122" cy="3754874"/>
          </a:xfrm>
          <a:prstGeom prst="rect">
            <a:avLst/>
          </a:prstGeom>
          <a:noFill/>
        </p:spPr>
        <p:txBody>
          <a:bodyPr wrap="square" rtlCol="0">
            <a:spAutoFit/>
          </a:bodyPr>
          <a:lstStyle/>
          <a:p>
            <a:r>
              <a:rPr lang="en-US" b="1" dirty="0">
                <a:latin typeface="Söhne"/>
              </a:rPr>
              <a:t>Step 3: Tokenization and Input Representation</a:t>
            </a:r>
          </a:p>
          <a:p>
            <a:r>
              <a:rPr lang="en-US" dirty="0">
                <a:latin typeface="Söhne"/>
              </a:rPr>
              <a:t>We employ the DistilBERT tokenizer to convert raw text into a format amenable to the model. This step involves breaking down tweets into tokens, padding, and truncating sequences to a fixed length, and mapping tokens to their corresponding input IDs.</a:t>
            </a:r>
          </a:p>
          <a:p>
            <a:endParaRPr lang="en-US" dirty="0">
              <a:latin typeface="Söhne"/>
            </a:endParaRPr>
          </a:p>
          <a:p>
            <a:r>
              <a:rPr lang="en-US" b="1" dirty="0">
                <a:latin typeface="Söhne"/>
              </a:rPr>
              <a:t>Step 4: Model Training</a:t>
            </a:r>
          </a:p>
          <a:p>
            <a:r>
              <a:rPr lang="en-US" dirty="0">
                <a:latin typeface="Söhne"/>
              </a:rPr>
              <a:t>Using the preprocessed and tokenized dataset, the model is fine-tuned for the task of rumor detection. We use a dynamic learning rate schedule that adapts over the course of training. The training process is closely monitored for model convergence and performance optimization.</a:t>
            </a:r>
            <a:br>
              <a:rPr lang="en-US" dirty="0">
                <a:latin typeface="Söhne"/>
              </a:rPr>
            </a:br>
            <a:br>
              <a:rPr lang="en-US" b="1" dirty="0">
                <a:latin typeface="Söhne"/>
              </a:rPr>
            </a:br>
            <a:r>
              <a:rPr lang="en-US" b="1" dirty="0">
                <a:latin typeface="Söhne"/>
              </a:rPr>
              <a:t>Step 5: Performance Metrics</a:t>
            </a:r>
          </a:p>
          <a:p>
            <a:r>
              <a:rPr lang="en-US" dirty="0">
                <a:latin typeface="Söhne"/>
              </a:rPr>
              <a:t>We employ a suite of metrics to evaluate model performance, including Precision, Recall, and the F1 Score, ensuring a comprehensive assessment of the model's capability in rumor detection. These metrics allow us to quantify the model's accuracy in identifying true positives while balancing the trade-off between precision and recall.</a:t>
            </a:r>
          </a:p>
          <a:p>
            <a:endParaRPr lang="en-IN" dirty="0"/>
          </a:p>
        </p:txBody>
      </p:sp>
    </p:spTree>
    <p:extLst>
      <p:ext uri="{BB962C8B-B14F-4D97-AF65-F5344CB8AC3E}">
        <p14:creationId xmlns:p14="http://schemas.microsoft.com/office/powerpoint/2010/main" val="1717234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dirty="0"/>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dirty="0">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latin typeface="Bookman Old Style" panose="02050604050505020204" pitchFamily="18" charset="0"/>
              </a:rPr>
              <a:t>Proposed Method</a:t>
            </a:r>
          </a:p>
        </p:txBody>
      </p:sp>
      <p:sp>
        <p:nvSpPr>
          <p:cNvPr id="3" name="Date Placeholder 2"/>
          <p:cNvSpPr>
            <a:spLocks noGrp="1"/>
          </p:cNvSpPr>
          <p:nvPr>
            <p:ph type="dt" idx="10"/>
          </p:nvPr>
        </p:nvSpPr>
        <p:spPr/>
        <p:txBody>
          <a:bodyPr/>
          <a:lstStyle/>
          <a:p>
            <a:endParaRPr lang="en-US" dirty="0"/>
          </a:p>
        </p:txBody>
      </p:sp>
      <p:sp>
        <p:nvSpPr>
          <p:cNvPr id="4" name="Footer Placeholder 3"/>
          <p:cNvSpPr>
            <a:spLocks noGrp="1"/>
          </p:cNvSpPr>
          <p:nvPr>
            <p:ph type="ftr" idx="11"/>
          </p:nvPr>
        </p:nvSpPr>
        <p:spPr/>
        <p:txBody>
          <a:bodyPr/>
          <a:lstStyle/>
          <a:p>
            <a:r>
              <a:rPr lang="en-US" dirty="0"/>
              <a:t>Department of Computer Science and Engineering</a:t>
            </a:r>
          </a:p>
        </p:txBody>
      </p:sp>
      <p:sp>
        <p:nvSpPr>
          <p:cNvPr id="5" name="TextBox 4">
            <a:extLst>
              <a:ext uri="{FF2B5EF4-FFF2-40B4-BE49-F238E27FC236}">
                <a16:creationId xmlns:a16="http://schemas.microsoft.com/office/drawing/2014/main" id="{E2A74FF6-57B6-1EBE-5028-DA87C812F193}"/>
              </a:ext>
            </a:extLst>
          </p:cNvPr>
          <p:cNvSpPr txBox="1"/>
          <p:nvPr/>
        </p:nvSpPr>
        <p:spPr>
          <a:xfrm>
            <a:off x="837063" y="882554"/>
            <a:ext cx="5659271" cy="1384995"/>
          </a:xfrm>
          <a:prstGeom prst="rect">
            <a:avLst/>
          </a:prstGeom>
          <a:noFill/>
        </p:spPr>
        <p:txBody>
          <a:bodyPr wrap="square" rtlCol="0">
            <a:spAutoFit/>
          </a:bodyPr>
          <a:lstStyle/>
          <a:p>
            <a:r>
              <a:rPr lang="en-US" b="1" dirty="0">
                <a:latin typeface="Söhne"/>
              </a:rPr>
              <a:t>Step 6: Implementation and Deployment</a:t>
            </a:r>
          </a:p>
          <a:p>
            <a:r>
              <a:rPr lang="en-US" dirty="0">
                <a:latin typeface="Söhne"/>
              </a:rPr>
              <a:t>Finally, the trained model is encapsulated into an application interface, designed for real-time rumor detection on Twitter. The deployment is configured to handle streaming data, applying the trained DistilBERT model to incoming tweets and classifying them according to their predicted veracity.</a:t>
            </a:r>
            <a:endParaRPr lang="en-IN" dirty="0">
              <a:latin typeface="Söhne"/>
            </a:endParaRPr>
          </a:p>
        </p:txBody>
      </p:sp>
    </p:spTree>
    <p:extLst>
      <p:ext uri="{BB962C8B-B14F-4D97-AF65-F5344CB8AC3E}">
        <p14:creationId xmlns:p14="http://schemas.microsoft.com/office/powerpoint/2010/main" val="4227143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8</a:t>
            </a:fld>
            <a:endParaRPr dirty="0"/>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dirty="0">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latin typeface="Bookman Old Style" panose="02050604050505020204" pitchFamily="18" charset="0"/>
              </a:rPr>
              <a:t>Proposed Method</a:t>
            </a:r>
          </a:p>
        </p:txBody>
      </p:sp>
      <p:sp>
        <p:nvSpPr>
          <p:cNvPr id="3" name="Date Placeholder 2"/>
          <p:cNvSpPr>
            <a:spLocks noGrp="1"/>
          </p:cNvSpPr>
          <p:nvPr>
            <p:ph type="dt" idx="10"/>
          </p:nvPr>
        </p:nvSpPr>
        <p:spPr/>
        <p:txBody>
          <a:bodyPr/>
          <a:lstStyle/>
          <a:p>
            <a:endParaRPr lang="en-US" dirty="0"/>
          </a:p>
        </p:txBody>
      </p:sp>
      <p:sp>
        <p:nvSpPr>
          <p:cNvPr id="4" name="Footer Placeholder 3"/>
          <p:cNvSpPr>
            <a:spLocks noGrp="1"/>
          </p:cNvSpPr>
          <p:nvPr>
            <p:ph type="ftr" idx="11"/>
          </p:nvPr>
        </p:nvSpPr>
        <p:spPr/>
        <p:txBody>
          <a:bodyPr/>
          <a:lstStyle/>
          <a:p>
            <a:r>
              <a:rPr lang="en-US" dirty="0"/>
              <a:t>Department of Computer Science and Engineering</a:t>
            </a:r>
          </a:p>
        </p:txBody>
      </p:sp>
      <p:sp>
        <p:nvSpPr>
          <p:cNvPr id="5" name="TextBox 4"/>
          <p:cNvSpPr txBox="1"/>
          <p:nvPr/>
        </p:nvSpPr>
        <p:spPr>
          <a:xfrm>
            <a:off x="801384" y="1345915"/>
            <a:ext cx="1099981" cy="307777"/>
          </a:xfrm>
          <a:prstGeom prst="rect">
            <a:avLst/>
          </a:prstGeom>
          <a:noFill/>
        </p:spPr>
        <p:txBody>
          <a:bodyPr wrap="none" rtlCol="0">
            <a:spAutoFit/>
          </a:bodyPr>
          <a:lstStyle/>
          <a:p>
            <a:r>
              <a:rPr lang="en-US" dirty="0"/>
              <a:t>Illustration :</a:t>
            </a:r>
          </a:p>
        </p:txBody>
      </p:sp>
      <p:pic>
        <p:nvPicPr>
          <p:cNvPr id="7" name="Picture 6">
            <a:extLst>
              <a:ext uri="{FF2B5EF4-FFF2-40B4-BE49-F238E27FC236}">
                <a16:creationId xmlns:a16="http://schemas.microsoft.com/office/drawing/2014/main" id="{39265325-7FCF-1593-9445-41540C422EE9}"/>
              </a:ext>
            </a:extLst>
          </p:cNvPr>
          <p:cNvPicPr>
            <a:picLocks noChangeAspect="1"/>
          </p:cNvPicPr>
          <p:nvPr/>
        </p:nvPicPr>
        <p:blipFill>
          <a:blip r:embed="rId3"/>
          <a:stretch>
            <a:fillRect/>
          </a:stretch>
        </p:blipFill>
        <p:spPr>
          <a:xfrm>
            <a:off x="852487" y="1662112"/>
            <a:ext cx="7439025" cy="1819275"/>
          </a:xfrm>
          <a:prstGeom prst="rect">
            <a:avLst/>
          </a:prstGeom>
        </p:spPr>
      </p:pic>
    </p:spTree>
    <p:extLst>
      <p:ext uri="{BB962C8B-B14F-4D97-AF65-F5344CB8AC3E}">
        <p14:creationId xmlns:p14="http://schemas.microsoft.com/office/powerpoint/2010/main" val="2864419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9</a:t>
            </a:fld>
            <a:endParaRPr dirty="0"/>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dirty="0">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661800" y="205483"/>
            <a:ext cx="6117431" cy="627321"/>
          </a:xfrm>
        </p:spPr>
        <p:txBody>
          <a:bodyPr/>
          <a:lstStyle/>
          <a:p>
            <a:r>
              <a:rPr lang="en-US" sz="3600" dirty="0"/>
              <a:t>Experiment Environment </a:t>
            </a:r>
          </a:p>
        </p:txBody>
      </p:sp>
      <p:sp>
        <p:nvSpPr>
          <p:cNvPr id="4" name="Date Placeholder 3"/>
          <p:cNvSpPr>
            <a:spLocks noGrp="1"/>
          </p:cNvSpPr>
          <p:nvPr>
            <p:ph type="dt" idx="10"/>
          </p:nvPr>
        </p:nvSpPr>
        <p:spPr/>
        <p:txBody>
          <a:bodyPr/>
          <a:lstStyle/>
          <a:p>
            <a:endParaRPr lang="en-US" dirty="0"/>
          </a:p>
        </p:txBody>
      </p:sp>
      <p:sp>
        <p:nvSpPr>
          <p:cNvPr id="6" name="Footer Placeholder 5"/>
          <p:cNvSpPr>
            <a:spLocks noGrp="1"/>
          </p:cNvSpPr>
          <p:nvPr>
            <p:ph type="ftr" idx="11"/>
          </p:nvPr>
        </p:nvSpPr>
        <p:spPr/>
        <p:txBody>
          <a:bodyPr/>
          <a:lstStyle/>
          <a:p>
            <a:r>
              <a:rPr lang="en-US" dirty="0"/>
              <a:t>Department of Computer Science and Engineering</a:t>
            </a:r>
          </a:p>
        </p:txBody>
      </p:sp>
      <p:sp>
        <p:nvSpPr>
          <p:cNvPr id="3" name="TextBox 2">
            <a:extLst>
              <a:ext uri="{FF2B5EF4-FFF2-40B4-BE49-F238E27FC236}">
                <a16:creationId xmlns:a16="http://schemas.microsoft.com/office/drawing/2014/main" id="{AB6BC7BF-D5F6-BDC7-9A22-842CF8122570}"/>
              </a:ext>
            </a:extLst>
          </p:cNvPr>
          <p:cNvSpPr txBox="1"/>
          <p:nvPr/>
        </p:nvSpPr>
        <p:spPr>
          <a:xfrm>
            <a:off x="818864" y="823504"/>
            <a:ext cx="7410736" cy="2893100"/>
          </a:xfrm>
          <a:prstGeom prst="rect">
            <a:avLst/>
          </a:prstGeom>
          <a:noFill/>
        </p:spPr>
        <p:txBody>
          <a:bodyPr wrap="square" rtlCol="0">
            <a:spAutoFit/>
          </a:bodyPr>
          <a:lstStyle/>
          <a:p>
            <a:r>
              <a:rPr lang="en-US" b="1" dirty="0">
                <a:latin typeface="Söhne"/>
              </a:rPr>
              <a:t>The environment used is Google </a:t>
            </a:r>
            <a:r>
              <a:rPr lang="en-US" b="1" dirty="0" err="1">
                <a:latin typeface="Söhne"/>
              </a:rPr>
              <a:t>Colab</a:t>
            </a:r>
            <a:r>
              <a:rPr lang="en-US" b="1" dirty="0">
                <a:latin typeface="Söhne"/>
              </a:rPr>
              <a:t>, Google Drive, Hugging Face and Streamlit</a:t>
            </a:r>
          </a:p>
          <a:p>
            <a:r>
              <a:rPr lang="en-US" dirty="0">
                <a:latin typeface="Söhne"/>
              </a:rPr>
              <a:t>The packages used in our Python code are:</a:t>
            </a:r>
            <a:endParaRPr lang="en-US" b="1" dirty="0">
              <a:latin typeface="Söhne"/>
            </a:endParaRPr>
          </a:p>
          <a:p>
            <a:pPr marL="285750" indent="-285750">
              <a:buFont typeface="Arial" panose="020B0604020202020204" pitchFamily="34" charset="0"/>
              <a:buChar char="•"/>
            </a:pPr>
            <a:r>
              <a:rPr lang="en-US" b="1" dirty="0">
                <a:latin typeface="Söhne"/>
              </a:rPr>
              <a:t>NumPy</a:t>
            </a:r>
            <a:r>
              <a:rPr lang="en-US" dirty="0">
                <a:latin typeface="Söhne"/>
              </a:rPr>
              <a:t>: To work with arrays or matrices.</a:t>
            </a:r>
          </a:p>
          <a:p>
            <a:pPr marL="285750" indent="-285750">
              <a:buFont typeface="Arial" panose="020B0604020202020204" pitchFamily="34" charset="0"/>
              <a:buChar char="•"/>
            </a:pPr>
            <a:r>
              <a:rPr lang="en-US" b="1" dirty="0">
                <a:latin typeface="Söhne"/>
              </a:rPr>
              <a:t>Transformers</a:t>
            </a:r>
            <a:r>
              <a:rPr lang="en-US" dirty="0">
                <a:latin typeface="Söhne"/>
              </a:rPr>
              <a:t>: This package from Hugging Face offers thousands of pre-trained models.</a:t>
            </a:r>
          </a:p>
          <a:p>
            <a:pPr marL="285750" indent="-285750">
              <a:buFont typeface="Arial" panose="020B0604020202020204" pitchFamily="34" charset="0"/>
              <a:buChar char="•"/>
            </a:pPr>
            <a:r>
              <a:rPr lang="en-US" b="1" dirty="0">
                <a:latin typeface="Söhne"/>
              </a:rPr>
              <a:t>Shutil, os:</a:t>
            </a:r>
            <a:r>
              <a:rPr lang="en-US" dirty="0">
                <a:latin typeface="Söhne"/>
              </a:rPr>
              <a:t> This package provides a range of functions to interact with the file system.</a:t>
            </a:r>
          </a:p>
          <a:p>
            <a:pPr marL="285750" indent="-285750">
              <a:buFont typeface="Arial" panose="020B0604020202020204" pitchFamily="34" charset="0"/>
              <a:buChar char="•"/>
            </a:pPr>
            <a:r>
              <a:rPr lang="en-US" b="1" dirty="0">
                <a:latin typeface="Söhne"/>
              </a:rPr>
              <a:t>Pandas: </a:t>
            </a:r>
            <a:r>
              <a:rPr lang="en-US" dirty="0">
                <a:latin typeface="Söhne"/>
              </a:rPr>
              <a:t>Used for loading and preprocessing the dataset, including reading CSV files.</a:t>
            </a:r>
          </a:p>
          <a:p>
            <a:pPr marL="285750" indent="-285750">
              <a:buFont typeface="Arial" panose="020B0604020202020204" pitchFamily="34" charset="0"/>
              <a:buChar char="•"/>
            </a:pPr>
            <a:r>
              <a:rPr lang="en-US" b="1" dirty="0">
                <a:latin typeface="Söhne"/>
              </a:rPr>
              <a:t>Datasets</a:t>
            </a:r>
            <a:r>
              <a:rPr lang="en-US" dirty="0">
                <a:latin typeface="Söhne"/>
              </a:rPr>
              <a:t>: Part of the Hugging Face's ecosystem, this package is designed for loading, transforming, and managing large-scale datasets in a streamlined manner.</a:t>
            </a:r>
          </a:p>
          <a:p>
            <a:pPr marL="285750" indent="-285750">
              <a:buFont typeface="Arial" panose="020B0604020202020204" pitchFamily="34" charset="0"/>
              <a:buChar char="•"/>
            </a:pPr>
            <a:r>
              <a:rPr lang="en-US" b="1" dirty="0">
                <a:latin typeface="Söhne"/>
              </a:rPr>
              <a:t>Torch: </a:t>
            </a:r>
            <a:r>
              <a:rPr lang="en-US" dirty="0">
                <a:latin typeface="Söhne"/>
              </a:rPr>
              <a:t>Used for applications such as computer vision and natural language processing.</a:t>
            </a:r>
          </a:p>
          <a:p>
            <a:pPr marL="285750" indent="-285750">
              <a:buFont typeface="Arial" panose="020B0604020202020204" pitchFamily="34" charset="0"/>
              <a:buChar char="•"/>
            </a:pPr>
            <a:r>
              <a:rPr lang="en-US" b="1" dirty="0">
                <a:latin typeface="Söhne"/>
              </a:rPr>
              <a:t>Sklearn.metrics: </a:t>
            </a:r>
            <a:r>
              <a:rPr lang="en-US" dirty="0">
                <a:latin typeface="Söhne"/>
              </a:rPr>
              <a:t>This module provides a set of simple and efficient tools for data mining and data analysis.</a:t>
            </a:r>
          </a:p>
          <a:p>
            <a:pPr marL="285750" indent="-285750">
              <a:buFont typeface="Arial" panose="020B0604020202020204" pitchFamily="34" charset="0"/>
              <a:buChar char="•"/>
            </a:pPr>
            <a:endParaRPr lang="en-US" dirty="0"/>
          </a:p>
          <a:p>
            <a:endParaRPr lang="en-IN" dirty="0"/>
          </a:p>
        </p:txBody>
      </p:sp>
    </p:spTree>
    <p:extLst>
      <p:ext uri="{BB962C8B-B14F-4D97-AF65-F5344CB8AC3E}">
        <p14:creationId xmlns:p14="http://schemas.microsoft.com/office/powerpoint/2010/main" val="282715960"/>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3664</TotalTime>
  <Words>1475</Words>
  <Application>Microsoft Office PowerPoint</Application>
  <PresentationFormat>On-screen Show (16:9)</PresentationFormat>
  <Paragraphs>155</Paragraphs>
  <Slides>23</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Trebuchet MS</vt:lpstr>
      <vt:lpstr>Calibri</vt:lpstr>
      <vt:lpstr>Bookman Old Style</vt:lpstr>
      <vt:lpstr>Söhne</vt:lpstr>
      <vt:lpstr>Noto Sans Symbols</vt:lpstr>
      <vt:lpstr>Arial</vt:lpstr>
      <vt:lpstr>1_Office Theme</vt:lpstr>
      <vt:lpstr>TwitterTruth – A DistilBERT-Powered Defense Against  Misinformation</vt:lpstr>
      <vt:lpstr>Introduction</vt:lpstr>
      <vt:lpstr>Introduction</vt:lpstr>
      <vt:lpstr>Problem Statement</vt:lpstr>
      <vt:lpstr>Proposed Method</vt:lpstr>
      <vt:lpstr>Proposed Method</vt:lpstr>
      <vt:lpstr>Proposed Method</vt:lpstr>
      <vt:lpstr>Proposed Method</vt:lpstr>
      <vt:lpstr>Experiment Environment </vt:lpstr>
      <vt:lpstr>Experiment Screenshots </vt:lpstr>
      <vt:lpstr>Experiment Screen shorts </vt:lpstr>
      <vt:lpstr>Experiment Screenshots </vt:lpstr>
      <vt:lpstr>Experiment Screenshots </vt:lpstr>
      <vt:lpstr>Experiment Screenshots </vt:lpstr>
      <vt:lpstr>Experiment Screenshots </vt:lpstr>
      <vt:lpstr>Experiment Screenshots </vt:lpstr>
      <vt:lpstr>Experiment Screenshots </vt:lpstr>
      <vt:lpstr>Experiment Screenshots </vt:lpstr>
      <vt:lpstr>Experiment Results </vt:lpstr>
      <vt:lpstr>Experiment Results </vt:lpstr>
      <vt:lpstr>Finding </vt:lpstr>
      <vt:lpstr>Finding </vt:lpstr>
      <vt:lpstr>Justification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TITILE</dc:title>
  <dc:creator>Raj</dc:creator>
  <cp:lastModifiedBy>Bharath Kandimalla</cp:lastModifiedBy>
  <cp:revision>16</cp:revision>
  <dcterms:modified xsi:type="dcterms:W3CDTF">2024-03-26T02:53:23Z</dcterms:modified>
</cp:coreProperties>
</file>