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321" r:id="rId2"/>
    <p:sldId id="273" r:id="rId3"/>
    <p:sldId id="258" r:id="rId4"/>
    <p:sldId id="259" r:id="rId5"/>
    <p:sldId id="309" r:id="rId6"/>
    <p:sldId id="307" r:id="rId7"/>
    <p:sldId id="340" r:id="rId8"/>
    <p:sldId id="341" r:id="rId9"/>
    <p:sldId id="345" r:id="rId10"/>
    <p:sldId id="346" r:id="rId11"/>
    <p:sldId id="344" r:id="rId12"/>
    <p:sldId id="342" r:id="rId13"/>
    <p:sldId id="343" r:id="rId14"/>
    <p:sldId id="310" r:id="rId15"/>
    <p:sldId id="311" r:id="rId16"/>
    <p:sldId id="280" r:id="rId1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9"/>
      <p:bold r:id="rId20"/>
      <p:italic r:id="rId21"/>
      <p:boldItalic r:id="rId22"/>
    </p:embeddedFont>
    <p:embeddedFont>
      <p:font typeface="Fira Sans Condensed" panose="020B0604020202020204" charset="0"/>
      <p:regular r:id="rId23"/>
      <p:bold r:id="rId24"/>
      <p:italic r:id="rId25"/>
      <p:boldItalic r:id="rId26"/>
    </p:embeddedFont>
    <p:embeddedFont>
      <p:font typeface="Squada One" panose="02000000000000000000" pitchFamily="2" charset="0"/>
      <p:regular r:id="rId27"/>
    </p:embeddedFont>
    <p:embeddedFont>
      <p:font typeface="Fira Sans Condensed ExtraBold" panose="020B0604020202020204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08"/>
    <a:srgbClr val="B60086"/>
    <a:srgbClr val="92D050"/>
    <a:srgbClr val="FD0098"/>
    <a:srgbClr val="5F2FB8"/>
    <a:srgbClr val="E17C78"/>
    <a:srgbClr val="87ADDB"/>
    <a:srgbClr val="737474"/>
    <a:srgbClr val="F3C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85AA42-4328-44BE-AC1C-E695F2201A74}">
  <a:tblStyle styleId="{3185AA42-4328-44BE-AC1C-E695F2201A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90971" autoAdjust="0"/>
  </p:normalViewPr>
  <p:slideViewPr>
    <p:cSldViewPr snapToGrid="0">
      <p:cViewPr varScale="1">
        <p:scale>
          <a:sx n="94" d="100"/>
          <a:sy n="94" d="100"/>
        </p:scale>
        <p:origin x="8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25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910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867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213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150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012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349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5e473b043_0_17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5e473b043_0_17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d4e4ff9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d4e4ff9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9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514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92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928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206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44" name="Google Shape;44;p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76" name="Google Shape;76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82" name="Google Shape;82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2"/>
          </p:nvPr>
        </p:nvSpPr>
        <p:spPr>
          <a:xfrm>
            <a:off x="120562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20562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3"/>
          </p:nvPr>
        </p:nvSpPr>
        <p:spPr>
          <a:xfrm>
            <a:off x="3601350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4"/>
          </p:nvPr>
        </p:nvSpPr>
        <p:spPr>
          <a:xfrm>
            <a:off x="3601350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5"/>
          </p:nvPr>
        </p:nvSpPr>
        <p:spPr>
          <a:xfrm>
            <a:off x="599707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6"/>
          </p:nvPr>
        </p:nvSpPr>
        <p:spPr>
          <a:xfrm>
            <a:off x="599707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7"/>
          </p:nvPr>
        </p:nvSpPr>
        <p:spPr>
          <a:xfrm>
            <a:off x="2403488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8"/>
          </p:nvPr>
        </p:nvSpPr>
        <p:spPr>
          <a:xfrm>
            <a:off x="2403488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9"/>
          </p:nvPr>
        </p:nvSpPr>
        <p:spPr>
          <a:xfrm>
            <a:off x="4799213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09" name="Google Shape;109;p14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4799213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14" hasCustomPrompt="1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5" hasCustomPrompt="1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16" hasCustomPrompt="1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17" hasCustomPrompt="1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18" hasCustomPrompt="1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TITLE_AND_DESCRIPTION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229" name="Google Shape;229;p23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3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None/>
              <a:defRPr sz="4800"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8" r:id="rId4"/>
    <p:sldLayoutId id="2147483660" r:id="rId5"/>
    <p:sldLayoutId id="214748366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sanjay@pantechmail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1084590" y="416156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AI Master Class series – Day 4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1430395" y="1035053"/>
            <a:ext cx="628320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000" b="1" dirty="0" smtClean="0">
                <a:solidFill>
                  <a:schemeClr val="accent1"/>
                </a:solidFill>
                <a:latin typeface="Barlow" panose="00000500000000000000" charset="0"/>
                <a:sym typeface="Squada One"/>
              </a:rPr>
              <a:t>Real-time Moving Object detection &amp; Tracking</a:t>
            </a:r>
            <a:endParaRPr sz="500" b="1" dirty="0">
              <a:latin typeface="Barlow" panose="00000500000000000000" charset="0"/>
            </a:endParaRPr>
          </a:p>
        </p:txBody>
      </p:sp>
      <p:pic>
        <p:nvPicPr>
          <p:cNvPr id="41" name="Google Shape;461;p30"/>
          <p:cNvPicPr preferRelativeResize="0"/>
          <p:nvPr/>
        </p:nvPicPr>
        <p:blipFill rotWithShape="1">
          <a:blip r:embed="rId3">
            <a:alphaModFix/>
          </a:blip>
          <a:srcRect t="14712"/>
          <a:stretch/>
        </p:blipFill>
        <p:spPr>
          <a:xfrm>
            <a:off x="0" y="756850"/>
            <a:ext cx="9144005" cy="43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4" y="290620"/>
            <a:ext cx="1731110" cy="399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93" y="268813"/>
            <a:ext cx="531604" cy="5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1114612"/>
            <a:ext cx="7966554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#</a:t>
            </a:r>
            <a:r>
              <a:rPr lang="en-US" altLang="ko-KR" dirty="0" err="1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dst</a:t>
            </a: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 =cv2.findContours(</a:t>
            </a:r>
            <a:r>
              <a:rPr lang="en-US" altLang="ko-KR" dirty="0" err="1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srcImageCopy</a:t>
            </a: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contourRetrievalMode</a:t>
            </a: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,</a:t>
            </a:r>
            <a:endParaRPr lang="en-US" altLang="ko-KR" dirty="0">
              <a:solidFill>
                <a:srgbClr val="FF0000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  <a:r>
              <a:rPr lang="en-US" altLang="ko-KR" dirty="0" err="1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contourApproximationMethod</a:t>
            </a: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  <a:endParaRPr lang="en-US" altLang="ko-KR" dirty="0">
              <a:solidFill>
                <a:srgbClr val="FF0000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</a:t>
            </a:r>
          </a:p>
          <a:p>
            <a:pPr marL="127000" indent="0">
              <a:buNone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cnts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= cv2.findContours(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threshImg.copy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(), cv2.RETR_EXTERNAL,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cv2.CHAIN_APPROX_SIMPLE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findContours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67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1114612"/>
            <a:ext cx="7966554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import cv2</a:t>
            </a:r>
          </a:p>
          <a:p>
            <a:pPr marL="127000" indent="0">
              <a:buNone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vs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= cv2.VideoCapture(0)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while True: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_,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vs.read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cv2.imshow("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VideoStream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",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key = cv2.waitKey(1) &amp; 0xFF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if key ==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ord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("q"):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	break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vs.release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cv2.destroyAllWindows()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69215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Reading frame from camera – video streaming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1114612"/>
            <a:ext cx="7966554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import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imutils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import time</a:t>
            </a:r>
          </a:p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import cv2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vs = cv2.VideoCapture(0)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firstFrame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None</a:t>
            </a:r>
          </a:p>
          <a:p>
            <a:pPr marL="127000" indent="0">
              <a:buNone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area=500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88107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Moving Object detection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2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11390" y="121835"/>
            <a:ext cx="7966554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while True: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_,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vs.read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text = "Normal"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imutils.resize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width=500)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grayImg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cv2.cvtColor(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cv2.COLOR_BGR2GRAY)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grayImg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cv2.GaussianBlur(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grayImg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(21, 21), 0)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if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firstFrame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is None: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	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firstFrame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grayImg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	continue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imgDiff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cv2.absdiff(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firstFrame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grayImg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threshImg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cv2.threshold(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imgDiff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25, 255, cv2.THRESH_BINARY)[1]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threshImg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cv2.dilate(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threshImg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None, iterations=2)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cnts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cv2.findContours(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threshImg.copy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(), cv2.RETR_EXTERNAL,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	cv2.CHAIN_APPROX_SIMPLE)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cnts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imutils.grab_contours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cnts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for c in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cnts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: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	if cv2.contourArea(c) &lt; area: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		continue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	(x, y, w, h) = cv2.boundingRect(c)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	cv2.rectangle(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(x, y), (x + w, y + h), (0, 255, 0), 2)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	text = "Moving Object detected"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	print(text)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cv2.putText(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text, (10, 20),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	cv2.FONT_HERSHEY_SIMPLEX, 0.5, (0, 0, 255), 2)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cv2.imshow("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VideoStream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",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cv2.imshow("Thresh",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threshImg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cv2.imshow("Image Difference",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imgDiff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key = cv2.waitKey(1) &amp; 0xFF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if key ==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ord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("q"):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	break</a:t>
            </a:r>
          </a:p>
          <a:p>
            <a:pPr marL="127000" indent="0">
              <a:buNone/>
            </a:pP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vs.release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marL="127000" indent="0"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cv2.destroyAllWindows()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0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2053257" y="1779202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Squada One" panose="02000000000000000000" charset="0"/>
              </a:rPr>
              <a:t>Q &amp; A session</a:t>
            </a:r>
            <a:endParaRPr sz="5400" dirty="0"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3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AI News – Day </a:t>
            </a:r>
            <a:r>
              <a:rPr lang="en" dirty="0" smtClean="0">
                <a:latin typeface="Squada One" panose="02000000000000000000" pitchFamily="2" charset="0"/>
              </a:rPr>
              <a:t>4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 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/>
            </a:r>
            <a:b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</a:b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SEP-2020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6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1882418"/>
            <a:ext cx="399109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A(I)hoy,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mateys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: IBM’s crewless ocean research ship to launch ‘very soon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’</a:t>
            </a:r>
          </a:p>
          <a:p>
            <a:pPr marL="127000" indent="0">
              <a:buNone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IBM’s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crewless AI-powered ship is due to begin roaming the oceans this month, collecting vital data about something we still know incredibly little about.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pic>
        <p:nvPicPr>
          <p:cNvPr id="1026" name="Picture 2" descr="https://artificialintelligence-news.com/wp-content/uploads/sites/9/2020/09/ibm-mayflower-autonomous-ship-mas-ai-artificial-intelligence-oceans-sea-climate-change-environment-research-350x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889" y="374469"/>
            <a:ext cx="3333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2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1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Barlow" panose="00000500000000000000" pitchFamily="2" charset="0"/>
              </a:rPr>
              <a:t>Do you have any questions?</a:t>
            </a:r>
            <a:endParaRPr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Barlow" panose="00000500000000000000" pitchFamily="2" charset="0"/>
                <a:hlinkClick r:id="rId3"/>
              </a:rPr>
              <a:t>sanjay@pantechmail.com</a:t>
            </a:r>
            <a:endParaRPr lang="en" dirty="0" smtClean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 smtClean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latin typeface="Barlow" panose="00000500000000000000" pitchFamily="2" charset="0"/>
              </a:rPr>
              <a:t>www.pantechsolutions.net</a:t>
            </a:r>
            <a:endParaRPr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" panose="00000500000000000000" pitchFamily="2" charset="0"/>
            </a:endParaRPr>
          </a:p>
        </p:txBody>
      </p:sp>
      <p:sp>
        <p:nvSpPr>
          <p:cNvPr id="897" name="Google Shape;897;p5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Thanks!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898" name="Google Shape;898;p51"/>
          <p:cNvSpPr/>
          <p:nvPr/>
        </p:nvSpPr>
        <p:spPr>
          <a:xfrm>
            <a:off x="6827250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7427316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8027382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6989626" y="302705"/>
            <a:ext cx="161005" cy="387906"/>
          </a:xfrm>
          <a:custGeom>
            <a:avLst/>
            <a:gdLst/>
            <a:ahLst/>
            <a:cxnLst/>
            <a:rect l="l" t="t" r="r" b="b"/>
            <a:pathLst>
              <a:path w="6527" h="15727" extrusionOk="0">
                <a:moveTo>
                  <a:pt x="4957" y="1"/>
                </a:moveTo>
                <a:cubicBezTo>
                  <a:pt x="4645" y="1"/>
                  <a:pt x="4336" y="24"/>
                  <a:pt x="4028" y="69"/>
                </a:cubicBezTo>
                <a:cubicBezTo>
                  <a:pt x="2588" y="280"/>
                  <a:pt x="1700" y="890"/>
                  <a:pt x="1675" y="2250"/>
                </a:cubicBezTo>
                <a:lnTo>
                  <a:pt x="1675" y="5040"/>
                </a:lnTo>
                <a:cubicBezTo>
                  <a:pt x="1675" y="5348"/>
                  <a:pt x="1426" y="5599"/>
                  <a:pt x="1118" y="5599"/>
                </a:cubicBezTo>
                <a:lnTo>
                  <a:pt x="0" y="5599"/>
                </a:lnTo>
                <a:lnTo>
                  <a:pt x="0" y="6715"/>
                </a:lnTo>
                <a:lnTo>
                  <a:pt x="1118" y="6715"/>
                </a:lnTo>
                <a:cubicBezTo>
                  <a:pt x="1426" y="6715"/>
                  <a:pt x="1675" y="6965"/>
                  <a:pt x="1675" y="7274"/>
                </a:cubicBezTo>
                <a:lnTo>
                  <a:pt x="1675" y="15727"/>
                </a:lnTo>
                <a:lnTo>
                  <a:pt x="3352" y="15727"/>
                </a:lnTo>
                <a:lnTo>
                  <a:pt x="3352" y="7274"/>
                </a:lnTo>
                <a:cubicBezTo>
                  <a:pt x="3352" y="6965"/>
                  <a:pt x="3602" y="6715"/>
                  <a:pt x="3910" y="6715"/>
                </a:cubicBezTo>
                <a:lnTo>
                  <a:pt x="5709" y="6715"/>
                </a:lnTo>
                <a:lnTo>
                  <a:pt x="5987" y="5599"/>
                </a:lnTo>
                <a:lnTo>
                  <a:pt x="3910" y="5599"/>
                </a:lnTo>
                <a:cubicBezTo>
                  <a:pt x="3602" y="5599"/>
                  <a:pt x="3352" y="5348"/>
                  <a:pt x="3352" y="5040"/>
                </a:cubicBezTo>
                <a:lnTo>
                  <a:pt x="3352" y="3253"/>
                </a:lnTo>
                <a:cubicBezTo>
                  <a:pt x="3352" y="2316"/>
                  <a:pt x="3942" y="1677"/>
                  <a:pt x="4968" y="1504"/>
                </a:cubicBezTo>
                <a:cubicBezTo>
                  <a:pt x="5157" y="1473"/>
                  <a:pt x="5339" y="1460"/>
                  <a:pt x="5511" y="1460"/>
                </a:cubicBezTo>
                <a:cubicBezTo>
                  <a:pt x="5810" y="1460"/>
                  <a:pt x="6082" y="1498"/>
                  <a:pt x="6324" y="1546"/>
                </a:cubicBezTo>
                <a:lnTo>
                  <a:pt x="6526" y="182"/>
                </a:lnTo>
                <a:cubicBezTo>
                  <a:pt x="5988" y="62"/>
                  <a:pt x="5468" y="1"/>
                  <a:pt x="495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51"/>
          <p:cNvGrpSpPr/>
          <p:nvPr/>
        </p:nvGrpSpPr>
        <p:grpSpPr>
          <a:xfrm>
            <a:off x="7547880" y="297186"/>
            <a:ext cx="258143" cy="258148"/>
            <a:chOff x="935197" y="1793977"/>
            <a:chExt cx="256451" cy="256430"/>
          </a:xfrm>
        </p:grpSpPr>
        <p:sp>
          <p:nvSpPr>
            <p:cNvPr id="903" name="Google Shape;903;p5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51"/>
          <p:cNvSpPr/>
          <p:nvPr/>
        </p:nvSpPr>
        <p:spPr>
          <a:xfrm>
            <a:off x="8139057" y="317530"/>
            <a:ext cx="291610" cy="237839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21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84929"/>
            <a:ext cx="9144000" cy="465857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750;p44"/>
          <p:cNvSpPr txBox="1">
            <a:spLocks/>
          </p:cNvSpPr>
          <p:nvPr/>
        </p:nvSpPr>
        <p:spPr>
          <a:xfrm>
            <a:off x="5735248" y="900123"/>
            <a:ext cx="3134185" cy="62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Font typeface="Fira Sans Condensed ExtraBold"/>
              <a:buNone/>
              <a:defRPr sz="4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algn="ctr"/>
            <a:r>
              <a:rPr lang="en-IN" sz="3200" dirty="0" smtClean="0">
                <a:latin typeface="Squada One" panose="02000000000000000000" charset="0"/>
              </a:rPr>
              <a:t>Tomorrow session</a:t>
            </a:r>
            <a:endParaRPr lang="en-IN" sz="3200" dirty="0">
              <a:latin typeface="Squada One" panose="02000000000000000000" charset="0"/>
            </a:endParaRPr>
          </a:p>
        </p:txBody>
      </p:sp>
      <p:sp>
        <p:nvSpPr>
          <p:cNvPr id="15" name="Google Shape;751;p44"/>
          <p:cNvSpPr txBox="1">
            <a:spLocks/>
          </p:cNvSpPr>
          <p:nvPr/>
        </p:nvSpPr>
        <p:spPr>
          <a:xfrm>
            <a:off x="5980353" y="1522725"/>
            <a:ext cx="2893925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IN" sz="1400" dirty="0" smtClean="0">
                <a:latin typeface="Squada One" panose="02000000000000000000" pitchFamily="2" charset="0"/>
              </a:rPr>
              <a:t>Real-time Face Detection and Tracking</a:t>
            </a:r>
            <a:endParaRPr lang="en-IN" sz="1400" dirty="0" smtClean="0">
              <a:latin typeface="Squada One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955467" y="758757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Squada One" panose="02000000000000000000" charset="0"/>
              </a:rPr>
              <a:t>Announcement</a:t>
            </a:r>
            <a:endParaRPr sz="5400" dirty="0">
              <a:latin typeface="Squada One" panose="02000000000000000000" charset="0"/>
            </a:endParaRPr>
          </a:p>
        </p:txBody>
      </p:sp>
      <p:sp>
        <p:nvSpPr>
          <p:cNvPr id="751" name="Google Shape;751;p44"/>
          <p:cNvSpPr txBox="1">
            <a:spLocks noGrp="1"/>
          </p:cNvSpPr>
          <p:nvPr>
            <p:ph type="body" idx="1"/>
          </p:nvPr>
        </p:nvSpPr>
        <p:spPr>
          <a:xfrm>
            <a:off x="311700" y="2111365"/>
            <a:ext cx="85206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 smtClean="0">
                <a:latin typeface="Barlow" panose="00000500000000000000" charset="0"/>
              </a:rPr>
              <a:t>Attendance link will be available around 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 smtClean="0">
                <a:latin typeface="Barlow" panose="00000500000000000000" charset="0"/>
              </a:rPr>
              <a:t>8:30 PM. </a:t>
            </a:r>
            <a:endParaRPr sz="2400" dirty="0">
              <a:latin typeface="Barlow" panose="00000500000000000000" charset="0"/>
            </a:endParaRPr>
          </a:p>
        </p:txBody>
      </p:sp>
      <p:grpSp>
        <p:nvGrpSpPr>
          <p:cNvPr id="8" name="Google Shape;1190;p59"/>
          <p:cNvGrpSpPr/>
          <p:nvPr/>
        </p:nvGrpSpPr>
        <p:grpSpPr>
          <a:xfrm>
            <a:off x="524577" y="587304"/>
            <a:ext cx="342434" cy="342905"/>
            <a:chOff x="4910812" y="1677610"/>
            <a:chExt cx="342434" cy="342905"/>
          </a:xfrm>
        </p:grpSpPr>
        <p:sp>
          <p:nvSpPr>
            <p:cNvPr id="9" name="Google Shape;1191;p59"/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2;p59"/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3;p59"/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oogle Shape;1198;p59"/>
          <p:cNvGrpSpPr/>
          <p:nvPr/>
        </p:nvGrpSpPr>
        <p:grpSpPr>
          <a:xfrm>
            <a:off x="2607380" y="3228436"/>
            <a:ext cx="342434" cy="342905"/>
            <a:chOff x="4910815" y="3099836"/>
            <a:chExt cx="342434" cy="342905"/>
          </a:xfrm>
        </p:grpSpPr>
        <p:sp>
          <p:nvSpPr>
            <p:cNvPr id="18" name="Google Shape;1199;p59"/>
            <p:cNvSpPr/>
            <p:nvPr/>
          </p:nvSpPr>
          <p:spPr>
            <a:xfrm>
              <a:off x="4910815" y="3099836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2"/>
                    <a:pt x="1" y="1436"/>
                  </a:cubicBezTo>
                  <a:cubicBezTo>
                    <a:pt x="1" y="2226"/>
                    <a:pt x="642" y="2871"/>
                    <a:pt x="1436" y="2871"/>
                  </a:cubicBezTo>
                  <a:cubicBezTo>
                    <a:pt x="2226" y="2871"/>
                    <a:pt x="2867" y="2226"/>
                    <a:pt x="2867" y="1436"/>
                  </a:cubicBezTo>
                  <a:cubicBezTo>
                    <a:pt x="2867" y="642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Google Shape;1200;p59"/>
            <p:cNvSpPr/>
            <p:nvPr/>
          </p:nvSpPr>
          <p:spPr>
            <a:xfrm>
              <a:off x="4910815" y="3244355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50"/>
                    <a:pt x="1" y="226"/>
                  </a:cubicBezTo>
                  <a:cubicBezTo>
                    <a:pt x="1" y="1016"/>
                    <a:pt x="642" y="1661"/>
                    <a:pt x="1436" y="1661"/>
                  </a:cubicBezTo>
                  <a:cubicBezTo>
                    <a:pt x="2226" y="1661"/>
                    <a:pt x="2867" y="1016"/>
                    <a:pt x="2867" y="226"/>
                  </a:cubicBezTo>
                  <a:cubicBezTo>
                    <a:pt x="2867" y="150"/>
                    <a:pt x="2862" y="73"/>
                    <a:pt x="2848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Google Shape;1201;p59"/>
            <p:cNvSpPr/>
            <p:nvPr/>
          </p:nvSpPr>
          <p:spPr>
            <a:xfrm>
              <a:off x="4992750" y="3178067"/>
              <a:ext cx="180713" cy="153716"/>
            </a:xfrm>
            <a:custGeom>
              <a:avLst/>
              <a:gdLst/>
              <a:ahLst/>
              <a:cxnLst/>
              <a:rect l="l" t="t" r="r" b="b"/>
              <a:pathLst>
                <a:path w="1513" h="1287" extrusionOk="0">
                  <a:moveTo>
                    <a:pt x="754" y="636"/>
                  </a:moveTo>
                  <a:lnTo>
                    <a:pt x="890" y="849"/>
                  </a:lnTo>
                  <a:lnTo>
                    <a:pt x="623" y="849"/>
                  </a:lnTo>
                  <a:lnTo>
                    <a:pt x="754" y="636"/>
                  </a:lnTo>
                  <a:close/>
                  <a:moveTo>
                    <a:pt x="754" y="1"/>
                  </a:moveTo>
                  <a:cubicBezTo>
                    <a:pt x="683" y="1"/>
                    <a:pt x="610" y="41"/>
                    <a:pt x="569" y="104"/>
                  </a:cubicBezTo>
                  <a:lnTo>
                    <a:pt x="42" y="953"/>
                  </a:lnTo>
                  <a:cubicBezTo>
                    <a:pt x="0" y="1020"/>
                    <a:pt x="0" y="1101"/>
                    <a:pt x="37" y="1174"/>
                  </a:cubicBezTo>
                  <a:cubicBezTo>
                    <a:pt x="77" y="1241"/>
                    <a:pt x="150" y="1286"/>
                    <a:pt x="231" y="1286"/>
                  </a:cubicBezTo>
                  <a:lnTo>
                    <a:pt x="1283" y="1286"/>
                  </a:lnTo>
                  <a:cubicBezTo>
                    <a:pt x="1364" y="1286"/>
                    <a:pt x="1436" y="1241"/>
                    <a:pt x="1477" y="1174"/>
                  </a:cubicBezTo>
                  <a:cubicBezTo>
                    <a:pt x="1512" y="1101"/>
                    <a:pt x="1512" y="1020"/>
                    <a:pt x="1468" y="953"/>
                  </a:cubicBezTo>
                  <a:lnTo>
                    <a:pt x="944" y="104"/>
                  </a:lnTo>
                  <a:cubicBezTo>
                    <a:pt x="904" y="41"/>
                    <a:pt x="831" y="1"/>
                    <a:pt x="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oogle Shape;1194;p59"/>
          <p:cNvGrpSpPr/>
          <p:nvPr/>
        </p:nvGrpSpPr>
        <p:grpSpPr>
          <a:xfrm>
            <a:off x="7525475" y="3912015"/>
            <a:ext cx="343032" cy="342905"/>
            <a:chOff x="6749518" y="1677735"/>
            <a:chExt cx="343032" cy="342905"/>
          </a:xfrm>
        </p:grpSpPr>
        <p:sp>
          <p:nvSpPr>
            <p:cNvPr id="22" name="Google Shape;1195;p59"/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196;p59"/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197;p59"/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Day-3 Agenda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charset="0"/>
            </a:endParaRPr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 idx="2"/>
          </p:nvPr>
        </p:nvSpPr>
        <p:spPr>
          <a:xfrm>
            <a:off x="899576" y="2329938"/>
            <a:ext cx="2752491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Moving Object detection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99" name="Google Shape;299;p29"/>
          <p:cNvSpPr txBox="1">
            <a:spLocks noGrp="1"/>
          </p:cNvSpPr>
          <p:nvPr>
            <p:ph type="subTitle" idx="1"/>
          </p:nvPr>
        </p:nvSpPr>
        <p:spPr>
          <a:xfrm>
            <a:off x="768144" y="2810156"/>
            <a:ext cx="30153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rlow" panose="00000500000000000000" charset="0"/>
              </a:rPr>
              <a:t>Moving object detection &amp; its application</a:t>
            </a:r>
            <a:endParaRPr dirty="0">
              <a:latin typeface="Barlow" panose="00000500000000000000" charset="0"/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5705375" y="2323489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Moving Object detection 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3" name="Google Shape;303;p29"/>
          <p:cNvSpPr txBox="1">
            <a:spLocks noGrp="1"/>
          </p:cNvSpPr>
          <p:nvPr>
            <p:ph type="subTitle" idx="6"/>
          </p:nvPr>
        </p:nvSpPr>
        <p:spPr>
          <a:xfrm>
            <a:off x="6178919" y="279673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latin typeface="Barlow" panose="00000500000000000000" pitchFamily="2" charset="0"/>
              </a:rPr>
              <a:t>Python Program</a:t>
            </a:r>
            <a:endParaRPr dirty="0">
              <a:latin typeface="Barlow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 idx="7"/>
          </p:nvPr>
        </p:nvSpPr>
        <p:spPr>
          <a:xfrm>
            <a:off x="3598540" y="2329938"/>
            <a:ext cx="2395725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Basic CV Program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5" name="Google Shape;305;p29"/>
          <p:cNvSpPr txBox="1">
            <a:spLocks noGrp="1"/>
          </p:cNvSpPr>
          <p:nvPr>
            <p:ph type="subTitle" idx="8"/>
          </p:nvPr>
        </p:nvSpPr>
        <p:spPr>
          <a:xfrm>
            <a:off x="3607213" y="2848335"/>
            <a:ext cx="24871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Resize, Thresholding, Gaussian  Blur for an Image</a:t>
            </a:r>
            <a:endParaRPr dirty="0"/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14"/>
          </p:nvPr>
        </p:nvSpPr>
        <p:spPr>
          <a:xfrm>
            <a:off x="1360112" y="16831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0" name="Google Shape;310;p29"/>
          <p:cNvSpPr txBox="1">
            <a:spLocks noGrp="1"/>
          </p:cNvSpPr>
          <p:nvPr>
            <p:ph type="title" idx="16"/>
          </p:nvPr>
        </p:nvSpPr>
        <p:spPr>
          <a:xfrm>
            <a:off x="3904775" y="16831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6142316" y="1660172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3" grpId="0" build="p"/>
      <p:bldP spid="304" grpId="0"/>
      <p:bldP spid="305" grpId="0" build="p"/>
      <p:bldP spid="310" grpId="0"/>
      <p:bldP spid="3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48" y="1262658"/>
            <a:ext cx="5088371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Moving object detection is a technique used in computer vision and image processing. Multiple consecutive frames from a video are compared by various methods to determine if any moving object is detected.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Moving Object Detection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5" name="Google Shape;121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865121"/>
            <a:ext cx="4032069" cy="2278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955467" y="742882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Squada One" panose="02000000000000000000" charset="0"/>
              </a:rPr>
              <a:t>Practical session</a:t>
            </a:r>
            <a:endParaRPr sz="5400" dirty="0">
              <a:latin typeface="Squada One" panose="02000000000000000000" charset="0"/>
            </a:endParaRPr>
          </a:p>
        </p:txBody>
      </p:sp>
      <p:pic>
        <p:nvPicPr>
          <p:cNvPr id="257" name="Google Shape;121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2882"/>
            <a:ext cx="9144000" cy="4400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67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49" y="1262658"/>
            <a:ext cx="5136268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import cv2</a:t>
            </a:r>
          </a:p>
          <a:p>
            <a:pPr marL="127000" indent="0">
              <a:buNone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import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imutils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= cv2.imread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(‘sample2.jpg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')</a:t>
            </a:r>
          </a:p>
          <a:p>
            <a:pPr marL="127000" indent="0">
              <a:buNone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resizedImg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imutils.resize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width=500)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cv2.imwrite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(‘resizedImage.jpg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',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resizedImg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Image Resize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2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49" y="1262658"/>
            <a:ext cx="5136268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import cv2</a:t>
            </a:r>
          </a:p>
          <a:p>
            <a:pPr marL="127000" indent="0">
              <a:buNone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= cv2.imread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(‘sample2.jpg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')</a:t>
            </a:r>
          </a:p>
          <a:p>
            <a:pPr marL="127000" indent="0">
              <a:buNone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grayImg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= cv2.cvtColor(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cv2.COLOR_BGR2GRAY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#</a:t>
            </a:r>
            <a:r>
              <a:rPr lang="en-US" altLang="ko-KR" dirty="0" err="1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dst</a:t>
            </a: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= </a:t>
            </a: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cv2.GaussianBlur(</a:t>
            </a:r>
            <a:r>
              <a:rPr lang="en-US" altLang="ko-KR" dirty="0" err="1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src</a:t>
            </a: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, (kernel),</a:t>
            </a:r>
            <a:r>
              <a:rPr lang="en-US" altLang="ko-KR" dirty="0" err="1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borderType</a:t>
            </a: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gaussianImg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cv2.GaussianBlur(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grayImg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(21, 21), 0)</a:t>
            </a:r>
          </a:p>
          <a:p>
            <a:pPr marL="127000" indent="0">
              <a:buNone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cv2.imwrite(“GaussianBlur.jpg”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gaussianImg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Gaussian Blur - Smoothening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3422469"/>
            <a:ext cx="1530531" cy="153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282" y="3365862"/>
            <a:ext cx="1643743" cy="164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1114612"/>
            <a:ext cx="7966554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#</a:t>
            </a:r>
            <a:r>
              <a:rPr lang="en-US" altLang="ko-KR" dirty="0" err="1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dst</a:t>
            </a: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= </a:t>
            </a: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cv2.threshold(</a:t>
            </a:r>
            <a:r>
              <a:rPr lang="en-US" altLang="ko-KR" dirty="0" err="1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src</a:t>
            </a: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, threshold, </a:t>
            </a:r>
            <a:r>
              <a:rPr lang="en-US" altLang="ko-KR" dirty="0" err="1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maxValueForThreshold,binary,type</a:t>
            </a: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)[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1] </a:t>
            </a:r>
            <a:endParaRPr lang="en-US" altLang="ko-KR" dirty="0" smtClean="0">
              <a:solidFill>
                <a:srgbClr val="FF0000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import cv2</a:t>
            </a:r>
          </a:p>
          <a:p>
            <a:pPr marL="127000" indent="0">
              <a:buNone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=cv2.imread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("sample.jpg")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grayImg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cv2.cvtColor(img,cv2.COLOR_BGR2GRAY)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gaussBlur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cv2.GaussianBlur(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grayImg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,(21,21),0)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thresholdImg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cv2.threshold(grayImg,150,255,cv2.THRESH_BINARY)[1]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cv2.imwrite("threshold.jpg",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thresholdImg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threshold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6" y="3452921"/>
            <a:ext cx="1534900" cy="1534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777" y="3523584"/>
            <a:ext cx="1393573" cy="13935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179" y="3434741"/>
            <a:ext cx="1499035" cy="149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0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1114612"/>
            <a:ext cx="7966554" cy="1114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s-E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#cv2.rectangle(</a:t>
            </a:r>
            <a:r>
              <a:rPr lang="es-ES" altLang="ko-KR" dirty="0" err="1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src,startpoint,endpoint,color,thickness</a:t>
            </a:r>
            <a:r>
              <a:rPr lang="es-E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  <a:endParaRPr lang="en-US" altLang="ko-KR" dirty="0">
              <a:solidFill>
                <a:srgbClr val="FF0000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endParaRPr lang="es-E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s-E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cv2.rectangle(</a:t>
            </a:r>
            <a:r>
              <a:rPr lang="es-E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s-E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(x, y), (x + w, y + h), (0, 255, 0), 2)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Drawing Rectangle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4" name="Google Shape;317;p30"/>
          <p:cNvSpPr txBox="1">
            <a:spLocks/>
          </p:cNvSpPr>
          <p:nvPr/>
        </p:nvSpPr>
        <p:spPr>
          <a:xfrm>
            <a:off x="672350" y="3013018"/>
            <a:ext cx="7966554" cy="1114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127000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#cv2.putText(</a:t>
            </a:r>
            <a:r>
              <a:rPr lang="en-US" altLang="ko-KR" dirty="0" err="1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src</a:t>
            </a: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text, </a:t>
            </a:r>
            <a:r>
              <a:rPr lang="en-US" altLang="ko-KR" dirty="0" err="1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position,font,fontSize,color,thickness</a:t>
            </a:r>
            <a:r>
              <a:rPr lang="en-US" altLang="ko-KR" dirty="0" smtClean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  <a:endParaRPr lang="en-US" altLang="ko-KR" dirty="0">
              <a:solidFill>
                <a:srgbClr val="FF0000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Font typeface="Fira Sans Condensed"/>
              <a:buNone/>
            </a:pPr>
            <a:endParaRPr lang="es-E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cv2.putText(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text, (10, 20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), cv2.FONT_HERSHEY_SIMPLEX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0.5, (0, 0, 255), 2)</a:t>
            </a:r>
          </a:p>
        </p:txBody>
      </p:sp>
      <p:sp>
        <p:nvSpPr>
          <p:cNvPr id="5" name="Google Shape;318;p30"/>
          <p:cNvSpPr txBox="1">
            <a:spLocks/>
          </p:cNvSpPr>
          <p:nvPr/>
        </p:nvSpPr>
        <p:spPr>
          <a:xfrm>
            <a:off x="672350" y="2334856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IN" dirty="0" smtClean="0">
                <a:latin typeface="Squada One" panose="02000000000000000000" pitchFamily="2" charset="0"/>
              </a:rPr>
              <a:t>Putting Text in Image</a:t>
            </a:r>
            <a:r>
              <a:rPr lang="en-I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lang="en-IN"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8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392</Words>
  <Application>Microsoft Office PowerPoint</Application>
  <PresentationFormat>On-screen Show (16:9)</PresentationFormat>
  <Paragraphs>119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Barlow</vt:lpstr>
      <vt:lpstr>Fira Sans Condensed</vt:lpstr>
      <vt:lpstr>Squada One</vt:lpstr>
      <vt:lpstr>Arial</vt:lpstr>
      <vt:lpstr>Fira Sans Condensed ExtraBold</vt:lpstr>
      <vt:lpstr>Clinical Case in Neurology by Slidesgo</vt:lpstr>
      <vt:lpstr>AI Master Class series – Day 4</vt:lpstr>
      <vt:lpstr>Announcement</vt:lpstr>
      <vt:lpstr>Day-3 Agenda.</vt:lpstr>
      <vt:lpstr>Moving Object Detection.</vt:lpstr>
      <vt:lpstr>Practical session</vt:lpstr>
      <vt:lpstr>Image Resize.</vt:lpstr>
      <vt:lpstr>Gaussian Blur - Smoothening.</vt:lpstr>
      <vt:lpstr>threshold.</vt:lpstr>
      <vt:lpstr>Drawing Rectangle.</vt:lpstr>
      <vt:lpstr>findContours.</vt:lpstr>
      <vt:lpstr>Reading frame from camera – video streaming.</vt:lpstr>
      <vt:lpstr>Moving Object detection.</vt:lpstr>
      <vt:lpstr>PowerPoint Presentation</vt:lpstr>
      <vt:lpstr>Q &amp; A session</vt:lpstr>
      <vt:lpstr>AI News – Day 4.  SEP-2020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Sanjay D Champ</dc:creator>
  <cp:lastModifiedBy>ADMIN</cp:lastModifiedBy>
  <cp:revision>125</cp:revision>
  <dcterms:modified xsi:type="dcterms:W3CDTF">2020-10-08T10:03:02Z</dcterms:modified>
</cp:coreProperties>
</file>