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6"/>
  </p:notesMasterIdLst>
  <p:sldIdLst>
    <p:sldId id="321" r:id="rId2"/>
    <p:sldId id="382" r:id="rId3"/>
    <p:sldId id="406" r:id="rId4"/>
    <p:sldId id="404" r:id="rId5"/>
    <p:sldId id="420" r:id="rId6"/>
    <p:sldId id="419" r:id="rId7"/>
    <p:sldId id="421" r:id="rId8"/>
    <p:sldId id="422" r:id="rId9"/>
    <p:sldId id="418" r:id="rId10"/>
    <p:sldId id="351" r:id="rId11"/>
    <p:sldId id="423" r:id="rId12"/>
    <p:sldId id="413" r:id="rId13"/>
    <p:sldId id="409" r:id="rId14"/>
    <p:sldId id="402" r:id="rId15"/>
    <p:sldId id="410" r:id="rId16"/>
    <p:sldId id="412" r:id="rId17"/>
    <p:sldId id="424" r:id="rId18"/>
    <p:sldId id="414" r:id="rId19"/>
    <p:sldId id="415" r:id="rId20"/>
    <p:sldId id="416" r:id="rId21"/>
    <p:sldId id="417" r:id="rId22"/>
    <p:sldId id="392" r:id="rId23"/>
    <p:sldId id="280" r:id="rId24"/>
    <p:sldId id="258" r:id="rId25"/>
  </p:sldIdLst>
  <p:sldSz cx="9144000" cy="5143500" type="screen16x9"/>
  <p:notesSz cx="6858000" cy="9144000"/>
  <p:embeddedFontLst>
    <p:embeddedFont>
      <p:font typeface="Fira Sans Condensed ExtraBold" panose="020B0604020202020204" charset="0"/>
      <p:bold r:id="rId27"/>
      <p:boldItalic r:id="rId28"/>
    </p:embeddedFont>
    <p:embeddedFont>
      <p:font typeface="Squada One" panose="02000000000000000000" pitchFamily="2" charset="0"/>
      <p:regular r:id="rId29"/>
    </p:embeddedFont>
    <p:embeddedFont>
      <p:font typeface="Fira Sans Condensed" panose="020B0604020202020204" charset="0"/>
      <p:regular r:id="rId30"/>
      <p:bold r:id="rId31"/>
      <p:italic r:id="rId32"/>
      <p:boldItalic r:id="rId33"/>
    </p:embeddedFont>
    <p:embeddedFont>
      <p:font typeface="Barlow" panose="000005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C89"/>
    <a:srgbClr val="FFFFFF"/>
    <a:srgbClr val="FFC208"/>
    <a:srgbClr val="B60086"/>
    <a:srgbClr val="92D050"/>
    <a:srgbClr val="FD0098"/>
    <a:srgbClr val="5F2FB8"/>
    <a:srgbClr val="E17C78"/>
    <a:srgbClr val="87ADDB"/>
    <a:srgbClr val="73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5" autoAdjust="0"/>
    <p:restoredTop sz="91482" autoAdjust="0"/>
  </p:normalViewPr>
  <p:slideViewPr>
    <p:cSldViewPr snapToGrid="0">
      <p:cViewPr varScale="1">
        <p:scale>
          <a:sx n="95" d="100"/>
          <a:sy n="95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580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71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351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824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898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353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977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898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211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58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028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481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712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79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84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22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054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652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1162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28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91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sanjay@pantechmai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-7" y="798055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12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Image Classification using CNN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0" y="177003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Compiling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463170" y="781561"/>
            <a:ext cx="8499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classifier.compile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(optimizer = '</a:t>
            </a:r>
            <a:r>
              <a:rPr lang="en-US" altLang="ko-KR" sz="18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adam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', loss = '</a:t>
            </a:r>
            <a:r>
              <a:rPr lang="en-US" altLang="ko-KR" sz="18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binary_crossentropy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', </a:t>
            </a:r>
            <a:r>
              <a:rPr lang="en-US" altLang="ko-KR" sz="18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metrics 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= ['accuracy'])</a:t>
            </a:r>
            <a:endParaRPr lang="en-US" altLang="ko-KR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53605" y="1876170"/>
            <a:ext cx="275230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image_dataset_from_directory</a:t>
            </a:r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</a:p>
          <a:p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directory,</a:t>
            </a:r>
          </a:p>
          <a:p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labels="inferred",</a:t>
            </a:r>
          </a:p>
          <a:p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</a:t>
            </a:r>
            <a:r>
              <a:rPr lang="en-US" altLang="ko-KR" sz="11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label_mode</a:t>
            </a:r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="</a:t>
            </a:r>
            <a:r>
              <a:rPr lang="en-US" altLang="ko-KR" sz="11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int</a:t>
            </a:r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",</a:t>
            </a:r>
          </a:p>
          <a:p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</a:t>
            </a:r>
            <a:r>
              <a:rPr lang="en-US" altLang="ko-KR" sz="11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class_names</a:t>
            </a:r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=None,</a:t>
            </a:r>
          </a:p>
          <a:p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</a:t>
            </a:r>
            <a:r>
              <a:rPr lang="en-US" altLang="ko-KR" sz="11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color_mode</a:t>
            </a:r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="</a:t>
            </a:r>
            <a:r>
              <a:rPr lang="en-US" altLang="ko-KR" sz="11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rgb</a:t>
            </a:r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",</a:t>
            </a:r>
          </a:p>
          <a:p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</a:t>
            </a:r>
            <a:r>
              <a:rPr lang="en-US" altLang="ko-KR" sz="11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batch_size</a:t>
            </a:r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=32,</a:t>
            </a:r>
          </a:p>
          <a:p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</a:t>
            </a:r>
            <a:r>
              <a:rPr lang="en-US" altLang="ko-KR" sz="11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image_size</a:t>
            </a:r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=(256, 256),</a:t>
            </a:r>
          </a:p>
          <a:p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shuffle=True,</a:t>
            </a:r>
          </a:p>
          <a:p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seed=None,</a:t>
            </a:r>
          </a:p>
          <a:p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</a:t>
            </a:r>
            <a:r>
              <a:rPr lang="en-US" altLang="ko-KR" sz="11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validation_split</a:t>
            </a:r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=None,</a:t>
            </a:r>
          </a:p>
          <a:p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subset=None,</a:t>
            </a:r>
          </a:p>
          <a:p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interpolation="bilinear",</a:t>
            </a:r>
          </a:p>
          <a:p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</a:t>
            </a:r>
            <a:r>
              <a:rPr lang="en-US" altLang="ko-KR" sz="11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follow_links</a:t>
            </a:r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=False,</a:t>
            </a:r>
          </a:p>
          <a:p>
            <a:r>
              <a:rPr lang="en-US" altLang="ko-KR" sz="11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463170" y="1279563"/>
            <a:ext cx="6136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  <a:latin typeface="Squada One" panose="02000000000000000000" pitchFamily="2" charset="0"/>
                <a:cs typeface="Arial" pitchFamily="34" charset="0"/>
              </a:rPr>
              <a:t>Pre-Processing – Image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Squada One" panose="02000000000000000000" pitchFamily="2" charset="0"/>
                <a:cs typeface="Arial" pitchFamily="34" charset="0"/>
              </a:rPr>
              <a:t>Datagenerator</a:t>
            </a:r>
            <a:endParaRPr lang="en-US" altLang="ko-KR" sz="2000" dirty="0">
              <a:solidFill>
                <a:schemeClr val="accent2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668" y="1240331"/>
            <a:ext cx="4173490" cy="39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0" y="177003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Model Train - Fit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463170" y="781561"/>
            <a:ext cx="84999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model.fit_generator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8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training_set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,</a:t>
            </a:r>
          </a:p>
          <a:p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                     </a:t>
            </a:r>
            <a:r>
              <a:rPr lang="en-US" altLang="ko-KR" sz="18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steps_per_epoch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= 10,</a:t>
            </a:r>
          </a:p>
          <a:p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                     epochs = 25,</a:t>
            </a:r>
          </a:p>
          <a:p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                     </a:t>
            </a:r>
            <a:r>
              <a:rPr lang="en-US" altLang="ko-KR" sz="18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validation_data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= </a:t>
            </a:r>
            <a:r>
              <a:rPr lang="en-US" altLang="ko-KR" sz="18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val_set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,</a:t>
            </a:r>
          </a:p>
          <a:p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                        </a:t>
            </a:r>
            <a:r>
              <a:rPr lang="en-US" altLang="ko-KR" sz="18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validation_steps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= 2</a:t>
            </a:r>
            <a:r>
              <a:rPr lang="en-US" altLang="ko-KR" sz="18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)</a:t>
            </a:r>
          </a:p>
          <a:p>
            <a:endParaRPr lang="en-US" altLang="ko-KR" sz="18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Steps_per_epoch</a:t>
            </a:r>
            <a:r>
              <a:rPr lang="en-US" altLang="ko-KR" sz="18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– No. of Image in Training Dataset / Batch Size</a:t>
            </a:r>
          </a:p>
          <a:p>
            <a:endParaRPr lang="en-US" altLang="ko-KR" sz="18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Epoch – Iteration </a:t>
            </a:r>
          </a:p>
          <a:p>
            <a:endParaRPr lang="en-US" altLang="ko-KR" sz="1800" dirty="0" smtClean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Validation_steps</a:t>
            </a:r>
            <a:r>
              <a:rPr lang="en-US" altLang="ko-KR" sz="18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– No. of Image in </a:t>
            </a:r>
            <a:r>
              <a:rPr lang="en-US" altLang="ko-KR" sz="18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Validation Dataset </a:t>
            </a:r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/ Batch Size</a:t>
            </a:r>
          </a:p>
          <a:p>
            <a:endParaRPr lang="en-US" altLang="ko-KR" sz="1800" dirty="0" smtClean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9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583378" y="587304"/>
            <a:ext cx="618978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>
                <a:latin typeface="Squada One" panose="02000000000000000000" charset="0"/>
              </a:rPr>
              <a:t>Image Classification of </a:t>
            </a:r>
            <a:br>
              <a:rPr lang="en-US" sz="3200" dirty="0" smtClean="0">
                <a:latin typeface="Squada One" panose="02000000000000000000" charset="0"/>
              </a:rPr>
            </a:br>
            <a:r>
              <a:rPr lang="en-US" sz="3200" dirty="0" smtClean="0">
                <a:latin typeface="Squada One" panose="02000000000000000000" charset="0"/>
              </a:rPr>
              <a:t>THANOS &amp; JOKER </a:t>
            </a:r>
            <a:endParaRPr lang="en-US" sz="3200" dirty="0">
              <a:latin typeface="Squada One" panose="02000000000000000000" charset="0"/>
            </a:endParaRPr>
          </a:p>
        </p:txBody>
      </p:sp>
      <p:pic>
        <p:nvPicPr>
          <p:cNvPr id="1026" name="Picture 2" descr="Supervillains were often Cliche but not anymore. JOKER AND THANOS are the  best example.. : thanosdidnothingwro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1"/>
          <a:stretch/>
        </p:blipFill>
        <p:spPr bwMode="auto">
          <a:xfrm>
            <a:off x="7275135" y="876994"/>
            <a:ext cx="1868865" cy="285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upervillains were often Cliche but not anymore. JOKER AND THANOS are the  best example.. : thanosdidnothingwro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" t="1449" r="50620"/>
          <a:stretch/>
        </p:blipFill>
        <p:spPr bwMode="auto">
          <a:xfrm>
            <a:off x="0" y="918340"/>
            <a:ext cx="1818409" cy="28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04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472846" y="1071137"/>
            <a:ext cx="618978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Squada One" panose="02000000000000000000" charset="0"/>
              </a:rPr>
              <a:t>Collecting Dataset Image From Google based on Keyword</a:t>
            </a: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8328993" y="653070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617251" y="3074436"/>
            <a:ext cx="5900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  <a:latin typeface="Squada One" panose="02000000000000000000" charset="0"/>
              </a:rPr>
              <a:t>Simple Image Download: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pip install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simple_image_download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87" y="3962504"/>
            <a:ext cx="7239000" cy="5143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592950" y="2246301"/>
            <a:ext cx="1949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Installing Libraries</a:t>
            </a:r>
          </a:p>
        </p:txBody>
      </p:sp>
      <p:sp>
        <p:nvSpPr>
          <p:cNvPr id="14" name="Google Shape;750;p44"/>
          <p:cNvSpPr txBox="1">
            <a:spLocks/>
          </p:cNvSpPr>
          <p:nvPr/>
        </p:nvSpPr>
        <p:spPr>
          <a:xfrm>
            <a:off x="1328442" y="0"/>
            <a:ext cx="6189783" cy="100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US" sz="3200" dirty="0" smtClean="0">
                <a:solidFill>
                  <a:srgbClr val="0070C0"/>
                </a:solidFill>
                <a:latin typeface="Squada One" panose="02000000000000000000" charset="0"/>
              </a:rPr>
              <a:t>! BONUS !</a:t>
            </a:r>
            <a:endParaRPr lang="en-US" sz="3200" dirty="0">
              <a:solidFill>
                <a:srgbClr val="0070C0"/>
              </a:solidFill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2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4" y="345687"/>
            <a:ext cx="72785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Source Code for Collecting Image from Google &amp; </a:t>
            </a:r>
            <a:br>
              <a:rPr lang="en-IN" dirty="0" smtClean="0">
                <a:latin typeface="Squada One" panose="02000000000000000000" pitchFamily="2" charset="0"/>
              </a:rPr>
            </a:br>
            <a:r>
              <a:rPr lang="en-IN" dirty="0" smtClean="0">
                <a:latin typeface="Squada One" panose="02000000000000000000" pitchFamily="2" charset="0"/>
              </a:rPr>
              <a:t>Save it in Local directory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064" y="1631148"/>
            <a:ext cx="79710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6"/>
            <a:r>
              <a:rPr lang="en-US" altLang="ko-KR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from </a:t>
            </a:r>
            <a:r>
              <a:rPr lang="en-US" altLang="ko-KR" b="1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simple_image_download</a:t>
            </a:r>
            <a:r>
              <a:rPr lang="en-US" altLang="ko-KR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import </a:t>
            </a:r>
            <a:r>
              <a:rPr lang="en-US" altLang="ko-KR" b="1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simple_image_download</a:t>
            </a:r>
            <a:r>
              <a:rPr lang="en-US" altLang="ko-KR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as </a:t>
            </a:r>
            <a:r>
              <a:rPr lang="en-US" altLang="ko-KR" b="1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simp</a:t>
            </a:r>
            <a:endParaRPr lang="en-US" altLang="ko-KR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response =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simp.simple_image_download</a:t>
            </a: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response().download('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batmanjoker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', 5)</a:t>
            </a:r>
          </a:p>
          <a:p>
            <a:pPr lvl="6"/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print(response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().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urls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('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batmanjoker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', 45))</a:t>
            </a:r>
          </a:p>
          <a:p>
            <a:pPr lvl="6"/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#response().download('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batmanjoker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', 5,extensions={'.jpg'})</a:t>
            </a:r>
          </a:p>
          <a:p>
            <a:pPr lvl="6"/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#print(response().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urls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('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batmanjoker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', 5,extensions={'.jpg'}))</a:t>
            </a: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583378" y="1925247"/>
            <a:ext cx="618978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>
                <a:latin typeface="Squada One" panose="02000000000000000000" charset="0"/>
              </a:rPr>
              <a:t>Renaming Complete Images present in the Folder to specific Format</a:t>
            </a:r>
            <a:endParaRPr lang="en-US" sz="32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8328993" y="653070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7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4" y="345687"/>
            <a:ext cx="72785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Source Code to rename images present in directory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064" y="1490471"/>
            <a:ext cx="797109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6"/>
            <a:r>
              <a:rPr lang="en-US" altLang="ko-KR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import </a:t>
            </a:r>
            <a:r>
              <a:rPr lang="en-US" altLang="ko-KR" b="1" dirty="0" err="1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os</a:t>
            </a:r>
            <a:endParaRPr lang="en-US" altLang="ko-KR" b="1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os.chdir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('D:\\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MasterClass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\\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Artificial_Intelligence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\\Day12\\Dataset\\test\\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IronMan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\\')</a:t>
            </a:r>
          </a:p>
          <a:p>
            <a:pPr lvl="6"/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dirty="0" err="1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=1</a:t>
            </a: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for file in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os.listdir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():</a:t>
            </a:r>
          </a:p>
          <a:p>
            <a:pPr lvl="6"/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src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=file</a:t>
            </a:r>
          </a:p>
          <a:p>
            <a:pPr lvl="6"/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dst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="1"+"_"+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)+".jpg"</a:t>
            </a:r>
          </a:p>
          <a:p>
            <a:pPr lvl="6"/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os.rename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src,dst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lvl="6"/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+=1</a:t>
            </a:r>
          </a:p>
          <a:p>
            <a:pPr lvl="6"/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583378" y="587304"/>
            <a:ext cx="618978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>
                <a:latin typeface="Squada One" panose="02000000000000000000" charset="0"/>
              </a:rPr>
              <a:t>Image Classification of </a:t>
            </a:r>
            <a:br>
              <a:rPr lang="en-US" sz="3200" dirty="0" smtClean="0">
                <a:latin typeface="Squada One" panose="02000000000000000000" charset="0"/>
              </a:rPr>
            </a:br>
            <a:r>
              <a:rPr lang="en-US" sz="3200" dirty="0" smtClean="0">
                <a:latin typeface="Squada One" panose="02000000000000000000" charset="0"/>
              </a:rPr>
              <a:t>THANOS &amp; JOKER </a:t>
            </a:r>
            <a:endParaRPr lang="en-US" sz="3200" dirty="0">
              <a:latin typeface="Squada One" panose="02000000000000000000" charset="0"/>
            </a:endParaRPr>
          </a:p>
        </p:txBody>
      </p:sp>
      <p:pic>
        <p:nvPicPr>
          <p:cNvPr id="1026" name="Picture 2" descr="Supervillains were often Cliche but not anymore. JOKER AND THANOS are the  best example.. : thanosdidnothingwro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1"/>
          <a:stretch/>
        </p:blipFill>
        <p:spPr bwMode="auto">
          <a:xfrm>
            <a:off x="7275135" y="876994"/>
            <a:ext cx="1868865" cy="285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upervillains were often Cliche but not anymore. JOKER AND THANOS are the  best example.. : thanosdidnothingwro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" t="1449" r="50620"/>
          <a:stretch/>
        </p:blipFill>
        <p:spPr bwMode="auto">
          <a:xfrm>
            <a:off x="0" y="918340"/>
            <a:ext cx="1818409" cy="281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4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883228" y="2301805"/>
            <a:ext cx="7502998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>
                <a:latin typeface="Squada One" panose="02000000000000000000" charset="0"/>
              </a:rPr>
              <a:t>TRAINING IMAGE CLASSIFICATION USING CONVOLUTONAL NEURAL NETWORK</a:t>
            </a:r>
            <a:endParaRPr lang="en-US" sz="4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673" y="126742"/>
            <a:ext cx="785679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6"/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from </a:t>
            </a:r>
            <a:r>
              <a:rPr lang="en-US" altLang="ko-KR" sz="800" b="1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keras.models</a:t>
            </a:r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import Sequential</a:t>
            </a:r>
          </a:p>
          <a:p>
            <a:pPr lvl="6"/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from </a:t>
            </a:r>
            <a:r>
              <a:rPr lang="en-US" altLang="ko-KR" sz="800" b="1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keras.layers</a:t>
            </a:r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import Conv2D</a:t>
            </a:r>
          </a:p>
          <a:p>
            <a:pPr lvl="6"/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from </a:t>
            </a:r>
            <a:r>
              <a:rPr lang="en-US" altLang="ko-KR" sz="800" b="1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keras.layers</a:t>
            </a:r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import MaxPooling2D</a:t>
            </a:r>
          </a:p>
          <a:p>
            <a:pPr lvl="6"/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from </a:t>
            </a:r>
            <a:r>
              <a:rPr lang="en-US" altLang="ko-KR" sz="800" b="1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keras.layers</a:t>
            </a:r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import Flatten</a:t>
            </a:r>
          </a:p>
          <a:p>
            <a:pPr lvl="6"/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from </a:t>
            </a:r>
            <a:r>
              <a:rPr lang="en-US" altLang="ko-KR" sz="800" b="1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keras.layers</a:t>
            </a:r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import Dense</a:t>
            </a:r>
          </a:p>
          <a:p>
            <a:pPr lvl="6"/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from </a:t>
            </a:r>
            <a:r>
              <a:rPr lang="en-US" altLang="ko-KR" sz="800" b="1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keras.preprocessing.image</a:t>
            </a:r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import </a:t>
            </a:r>
            <a:r>
              <a:rPr lang="en-US" altLang="ko-KR" sz="800" b="1" dirty="0" err="1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ImageDataGeneratoN</a:t>
            </a:r>
            <a:endParaRPr lang="en-US" altLang="ko-KR" sz="800" b="1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endParaRPr lang="en-US" altLang="ko-KR" sz="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 = Sequential()</a:t>
            </a: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model.add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(Conv2D(32, (3, 3),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input_shape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(64, 64, 3), activation = '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relu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'))</a:t>
            </a: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model.add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(MaxPooling2D(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pool_size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(2, 2)))</a:t>
            </a: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model.add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(Flatten())</a:t>
            </a: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model.add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(Dense(units = 128, activation = '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relu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'))</a:t>
            </a: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model.add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(Dense(units = 1, activation = 'sigmoid'))</a:t>
            </a: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model.compile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(optimizer = '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adam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', loss = '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binary_crossentropy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', metrics = ['accuracy</a:t>
            </a:r>
            <a:r>
              <a:rPr lang="en-US" altLang="ko-KR" sz="8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'])</a:t>
            </a:r>
          </a:p>
          <a:p>
            <a:pPr lvl="6"/>
            <a:endParaRPr lang="en-US" altLang="ko-KR" sz="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train_datagen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ImageDataGenerator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(rescale = 1./255,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shear_range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0.2,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zoom_range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0.2,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horizontal_flip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True)</a:t>
            </a: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test_datagen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ImageDataGenerator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(rescale = 1./255)</a:t>
            </a: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training_set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train_datagen.flow_from_directory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('Dataset/train',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             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target_size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(64, 64),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             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batch_size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8,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             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class_mode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'binary')</a:t>
            </a: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val_set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test_datagen.flow_from_directory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('Dataset/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val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',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        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target_size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(64, 64),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        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batch_size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8,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        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class_mode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'binary')</a:t>
            </a:r>
          </a:p>
          <a:p>
            <a:pPr lvl="6"/>
            <a:endParaRPr lang="en-US" altLang="ko-KR" sz="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model.fit_generator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training_set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         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steps_per_epoch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10,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             epochs = 25,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         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validation_data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val_set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             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validation_steps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2)</a:t>
            </a:r>
          </a:p>
          <a:p>
            <a:pPr lvl="6"/>
            <a:endParaRPr lang="en-US" altLang="ko-KR" sz="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model_json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model.to_json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with open("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model.json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", "w") as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json_file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: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json_file.write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model_json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model.save_weights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("model.h5")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print("Saved model to disk")</a:t>
            </a:r>
          </a:p>
        </p:txBody>
      </p:sp>
    </p:spTree>
    <p:extLst>
      <p:ext uri="{BB962C8B-B14F-4D97-AF65-F5344CB8AC3E}">
        <p14:creationId xmlns:p14="http://schemas.microsoft.com/office/powerpoint/2010/main" val="11805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315543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Image Classification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957405"/>
            <a:ext cx="48804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Image classification is a supervised learning problem: define a set of target classes (objects to identify in images), and train a model to recognize them using labeled example photos.</a:t>
            </a:r>
          </a:p>
        </p:txBody>
      </p:sp>
      <p:pic>
        <p:nvPicPr>
          <p:cNvPr id="2050" name="Picture 2" descr="Simple Image Classification using Convolutional Neural Network — Deep  Learning in python. | by Venkatesh Tata | Becoming Human: Artificial  Intelligence Magazine"/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1980674"/>
            <a:ext cx="5235191" cy="294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18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933470" y="1879774"/>
            <a:ext cx="7502998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>
                <a:latin typeface="Squada One" panose="02000000000000000000" charset="0"/>
              </a:rPr>
              <a:t>TESTING TRAINED MODEL</a:t>
            </a:r>
            <a:endParaRPr lang="en-US" sz="4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673" y="126742"/>
            <a:ext cx="785679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6"/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from </a:t>
            </a:r>
            <a:r>
              <a:rPr lang="en-US" altLang="ko-KR" sz="800" b="1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keras.models</a:t>
            </a:r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import </a:t>
            </a:r>
            <a:r>
              <a:rPr lang="en-US" altLang="ko-KR" sz="800" b="1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model_from_json</a:t>
            </a:r>
            <a:endParaRPr lang="en-US" altLang="ko-KR" sz="800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import </a:t>
            </a:r>
            <a:r>
              <a:rPr lang="en-US" altLang="ko-KR" sz="800" b="1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numpy</a:t>
            </a:r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as np</a:t>
            </a:r>
          </a:p>
          <a:p>
            <a:pPr lvl="6"/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from </a:t>
            </a:r>
            <a:r>
              <a:rPr lang="en-US" altLang="ko-KR" sz="800" b="1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keras.preprocessing</a:t>
            </a:r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import </a:t>
            </a:r>
            <a:r>
              <a:rPr lang="en-US" altLang="ko-KR" sz="800" b="1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image</a:t>
            </a:r>
          </a:p>
          <a:p>
            <a:pPr lvl="6"/>
            <a:r>
              <a:rPr lang="en-US" altLang="ko-KR" sz="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import </a:t>
            </a:r>
            <a:r>
              <a:rPr lang="en-US" altLang="ko-KR" sz="800" b="1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os</a:t>
            </a:r>
            <a:endParaRPr lang="en-US" altLang="ko-KR" sz="800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endParaRPr lang="en-US" altLang="ko-KR" sz="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json_file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open('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model.json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', 'r')</a:t>
            </a: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loaded_model_json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json_file.read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json_file.close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 =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model_from_json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loaded_model_json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model.load_weights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("model.h5")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print("Loaded model from disk")</a:t>
            </a:r>
          </a:p>
          <a:p>
            <a:pPr lvl="6"/>
            <a:endParaRPr lang="en-US" altLang="ko-KR" sz="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def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classify(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img_file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):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img_name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img_file</a:t>
            </a:r>
            <a:endParaRPr lang="en-US" altLang="ko-KR" sz="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test_image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image.load_img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img_name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target_size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(64, 64</a:t>
            </a:r>
            <a:r>
              <a:rPr lang="en-US" altLang="ko-KR" sz="8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))</a:t>
            </a:r>
            <a:endParaRPr lang="en-US" altLang="ko-KR" sz="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test_image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image.img_to_array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test_image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test_image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np.expand_dims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test_image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 axis=0)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result =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model.predict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test_image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lvl="6"/>
            <a:endParaRPr lang="en-US" altLang="ko-KR" sz="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if result[0][0] == 1: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prediction = '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Thanos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'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else: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 prediction = 'Joker'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print(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prediction,img_name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lvl="6"/>
            <a:endParaRPr lang="en-US" altLang="ko-KR" sz="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endParaRPr lang="en-US" altLang="ko-KR" sz="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sz="8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path 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= 'D:/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MasterClass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Artificial_Intelligence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/Day12/Dataset/test'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files = []</a:t>
            </a:r>
          </a:p>
          <a:p>
            <a:pPr lvl="6"/>
            <a:r>
              <a:rPr lang="en-US" altLang="ko-KR" sz="800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for 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r, d, f in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os.walk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(path):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for file in f: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if '.jpeg' in file: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   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files.append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os.path.join</a:t>
            </a:r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(r, file))</a:t>
            </a:r>
          </a:p>
          <a:p>
            <a:pPr lvl="6"/>
            <a:endParaRPr lang="en-US" altLang="ko-KR" sz="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for f in files: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classify(f)</a:t>
            </a:r>
          </a:p>
          <a:p>
            <a:pPr lvl="6"/>
            <a:r>
              <a:rPr lang="en-US" altLang="ko-KR" sz="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print('\n')</a:t>
            </a:r>
          </a:p>
        </p:txBody>
      </p:sp>
    </p:spTree>
    <p:extLst>
      <p:ext uri="{BB962C8B-B14F-4D97-AF65-F5344CB8AC3E}">
        <p14:creationId xmlns:p14="http://schemas.microsoft.com/office/powerpoint/2010/main" val="19506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30"/>
          <p:cNvSpPr txBox="1">
            <a:spLocks noGrp="1"/>
          </p:cNvSpPr>
          <p:nvPr>
            <p:ph type="title"/>
          </p:nvPr>
        </p:nvSpPr>
        <p:spPr>
          <a:xfrm>
            <a:off x="374640" y="7274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12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June - 2020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9" name="Google Shape;317;p30"/>
          <p:cNvSpPr txBox="1">
            <a:spLocks noGrp="1"/>
          </p:cNvSpPr>
          <p:nvPr>
            <p:ph type="body" idx="1"/>
          </p:nvPr>
        </p:nvSpPr>
        <p:spPr>
          <a:xfrm>
            <a:off x="200078" y="2082080"/>
            <a:ext cx="4448290" cy="2049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Music gesture artificial intelligence tool developed at the MIT-IBM Watson AI Lab uses body movements to isolate the sounds of individual instruments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.</a:t>
            </a:r>
          </a:p>
          <a:p>
            <a:pPr marL="12700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 new artificial intelligence tool developed by the MIT-IBM Watson AI Lab leverages the virtual eyes and ears of a computer to separate similar sounds that are tricky even for humans to differentiate. The tool improves on earlier iterations by matching the movements of individual musicians, via their skeletal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keypoints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to the tempo of individual parts, allowing listeners to isolate a single flute or violin among multiple flutes or violins.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8583"/>
          <a:stretch/>
        </p:blipFill>
        <p:spPr>
          <a:xfrm>
            <a:off x="304301" y="989071"/>
            <a:ext cx="7422881" cy="8900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451" y="2082080"/>
            <a:ext cx="3708627" cy="25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1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" panose="00000500000000000000" pitchFamily="2" charset="0"/>
              </a:rPr>
              <a:t>Do you have any questions?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Barlow" panose="00000500000000000000" pitchFamily="2" charset="0"/>
                <a:hlinkClick r:id="rId3"/>
              </a:rPr>
              <a:t>sanjay@pantechmail.com</a:t>
            </a: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www.pantechsolutions.net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" panose="00000500000000000000" pitchFamily="2" charset="0"/>
            </a:endParaRPr>
          </a:p>
        </p:txBody>
      </p:sp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2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Hand Gesture Recognition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550430" y="19888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Squada One" panose="02000000000000000000" charset="0"/>
              </a:rPr>
              <a:t>Day-11 </a:t>
            </a:r>
            <a:r>
              <a:rPr lang="en" dirty="0" smtClean="0">
                <a:latin typeface="Squada One" panose="02000000000000000000" charset="0"/>
              </a:rPr>
              <a:t>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490631" y="165598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Squada One" panose="02000000000000000000" charset="0"/>
              </a:rPr>
              <a:t>Image Classification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359197" y="2176687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rlow" panose="00000500000000000000" charset="0"/>
              </a:rPr>
              <a:t>Image Classification &amp; its Types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545144" y="1683997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Image Classification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5863276" y="2170652"/>
            <a:ext cx="22829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Training &amp; Testing Image classification of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err="1" smtClean="0">
                <a:latin typeface="Barlow" panose="00000500000000000000" pitchFamily="2" charset="0"/>
              </a:rPr>
              <a:t>Thanos</a:t>
            </a:r>
            <a:r>
              <a:rPr lang="en-IN" dirty="0" smtClean="0">
                <a:latin typeface="Barlow" panose="00000500000000000000" pitchFamily="2" charset="0"/>
              </a:rPr>
              <a:t> &amp; Joker</a:t>
            </a:r>
            <a:endParaRPr dirty="0"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2874788" y="1672534"/>
            <a:ext cx="311461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Basic Syntax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104220" y="2185161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>
                <a:latin typeface="Barlow" panose="00000500000000000000" pitchFamily="2" charset="0"/>
              </a:rPr>
              <a:t>Basic Syntax for Image classification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951167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495830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089038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24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2974888" y="3541101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Q &amp; A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26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3518782" y="2866254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10" grpId="0"/>
      <p:bldP spid="311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5" y="261860"/>
            <a:ext cx="76257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Block Diagram – Workflow of Image Classification CNN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1841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CNN Design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0309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Pre-Processing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8777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Training - Model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33735" y="143587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Dataset Creation</a:t>
            </a:r>
          </a:p>
          <a:p>
            <a:pPr algn="ctr"/>
            <a:r>
              <a:rPr lang="en-IN" dirty="0" smtClean="0">
                <a:latin typeface="Squada One" panose="02000000000000000000" pitchFamily="2" charset="0"/>
              </a:rPr>
              <a:t>Train, Test, Val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3129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Load Model - Test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1597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Pre-process Input Image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0065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Classification</a:t>
            </a:r>
            <a:endParaRPr lang="en-IN" dirty="0">
              <a:latin typeface="Squada One" panose="02000000000000000000" pitchFamily="2" charset="0"/>
            </a:endParaRPr>
          </a:p>
        </p:txBody>
      </p:sp>
      <p:cxnSp>
        <p:nvCxnSpPr>
          <p:cNvPr id="5" name="Straight Arrow Connector 4"/>
          <p:cNvCxnSpPr>
            <a:stCxn id="9" idx="3"/>
            <a:endCxn id="3" idx="1"/>
          </p:cNvCxnSpPr>
          <p:nvPr/>
        </p:nvCxnSpPr>
        <p:spPr>
          <a:xfrm flipV="1">
            <a:off x="2728855" y="173393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04270" y="172377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07480" y="174409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10" idx="1"/>
          </p:cNvCxnSpPr>
          <p:nvPr/>
        </p:nvCxnSpPr>
        <p:spPr>
          <a:xfrm flipH="1">
            <a:off x="1931295" y="1733935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1"/>
          </p:cNvCxnSpPr>
          <p:nvPr/>
        </p:nvCxnSpPr>
        <p:spPr>
          <a:xfrm>
            <a:off x="3526415" y="34408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411095" y="34408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49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5" y="261860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CNN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grpSp>
        <p:nvGrpSpPr>
          <p:cNvPr id="8198" name="Group 8197"/>
          <p:cNvGrpSpPr/>
          <p:nvPr/>
        </p:nvGrpSpPr>
        <p:grpSpPr>
          <a:xfrm>
            <a:off x="1008058" y="1424850"/>
            <a:ext cx="7278808" cy="2323915"/>
            <a:chOff x="1018107" y="1421176"/>
            <a:chExt cx="7278808" cy="2323915"/>
          </a:xfrm>
        </p:grpSpPr>
        <p:grpSp>
          <p:nvGrpSpPr>
            <p:cNvPr id="6" name="Group 5"/>
            <p:cNvGrpSpPr/>
            <p:nvPr/>
          </p:nvGrpSpPr>
          <p:grpSpPr>
            <a:xfrm>
              <a:off x="1018107" y="2006006"/>
              <a:ext cx="2392790" cy="1121694"/>
              <a:chOff x="660277" y="2708856"/>
              <a:chExt cx="3641266" cy="1996225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60277" y="3480664"/>
                <a:ext cx="965916" cy="9787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2279560" y="2708856"/>
                <a:ext cx="2021983" cy="1996225"/>
                <a:chOff x="2434107" y="2292439"/>
                <a:chExt cx="2665927" cy="2601532"/>
              </a:xfrm>
              <a:solidFill>
                <a:schemeClr val="bg1"/>
              </a:solidFill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2434107" y="22924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586507" y="24448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2738907" y="25972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891307" y="27496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43707" y="29020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96107" y="30544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3348507" y="32068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3837029" y="1642098"/>
              <a:ext cx="2307940" cy="1958688"/>
              <a:chOff x="8461420" y="3484585"/>
              <a:chExt cx="2940676" cy="2961043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461420" y="3484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13820" y="3636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766220" y="37893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8918620" y="39417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9071020" y="40941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9223420" y="4246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9375820" y="4398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9528220" y="45513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9680620" y="47037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9833020" y="48561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9985420" y="5008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137820" y="5160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290220" y="53133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0442620" y="54657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0595020" y="56181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0747420" y="5770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899820" y="5922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6584207" y="1512416"/>
              <a:ext cx="182000" cy="15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6584207" y="2032735"/>
              <a:ext cx="182000" cy="15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6584207" y="2553055"/>
              <a:ext cx="182000" cy="15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7338699" y="1830763"/>
              <a:ext cx="182000" cy="15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7338699" y="2351083"/>
              <a:ext cx="182000" cy="15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3" idx="5"/>
              <a:endCxn id="17" idx="2"/>
            </p:cNvCxnSpPr>
            <p:nvPr/>
          </p:nvCxnSpPr>
          <p:spPr>
            <a:xfrm>
              <a:off x="6739553" y="1642988"/>
              <a:ext cx="599145" cy="26426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3" idx="5"/>
              <a:endCxn id="19" idx="2"/>
            </p:cNvCxnSpPr>
            <p:nvPr/>
          </p:nvCxnSpPr>
          <p:spPr>
            <a:xfrm>
              <a:off x="6739553" y="1642988"/>
              <a:ext cx="599145" cy="78458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 flipV="1">
              <a:off x="6766207" y="1907251"/>
              <a:ext cx="572492" cy="20197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6766207" y="1907251"/>
              <a:ext cx="572492" cy="72229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4" idx="6"/>
              <a:endCxn id="19" idx="2"/>
            </p:cNvCxnSpPr>
            <p:nvPr/>
          </p:nvCxnSpPr>
          <p:spPr>
            <a:xfrm>
              <a:off x="6766207" y="2109222"/>
              <a:ext cx="572492" cy="31834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5" idx="6"/>
              <a:endCxn id="19" idx="2"/>
            </p:cNvCxnSpPr>
            <p:nvPr/>
          </p:nvCxnSpPr>
          <p:spPr>
            <a:xfrm flipV="1">
              <a:off x="6766207" y="2427570"/>
              <a:ext cx="572492" cy="20197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677835" y="3188587"/>
              <a:ext cx="6190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Output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6604335" y="3038435"/>
              <a:ext cx="182000" cy="15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6610860" y="3592117"/>
              <a:ext cx="182000" cy="15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47" idx="6"/>
              <a:endCxn id="17" idx="2"/>
            </p:cNvCxnSpPr>
            <p:nvPr/>
          </p:nvCxnSpPr>
          <p:spPr>
            <a:xfrm flipV="1">
              <a:off x="6786336" y="1907250"/>
              <a:ext cx="552363" cy="120767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V="1">
              <a:off x="6792861" y="1983738"/>
              <a:ext cx="508609" cy="168486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47" idx="7"/>
              <a:endCxn id="19" idx="2"/>
            </p:cNvCxnSpPr>
            <p:nvPr/>
          </p:nvCxnSpPr>
          <p:spPr>
            <a:xfrm flipV="1">
              <a:off x="6759682" y="2427570"/>
              <a:ext cx="579017" cy="63326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73222" y="3166315"/>
              <a:ext cx="52450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Input</a:t>
              </a:r>
            </a:p>
            <a:p>
              <a:pPr algn="ctr"/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778824" y="1421176"/>
              <a:ext cx="41710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0" b="1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0</a:t>
              </a:r>
              <a:endParaRPr lang="en-US" sz="40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28517" y="2084432"/>
              <a:ext cx="31771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0" b="1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1</a:t>
              </a:r>
              <a:endParaRPr lang="en-US" sz="40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35427" y="1560731"/>
              <a:ext cx="14847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Convolutional Layer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79785" y="2398043"/>
              <a:ext cx="6767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Pooling</a:t>
              </a:r>
            </a:p>
          </p:txBody>
        </p:sp>
        <p:cxnSp>
          <p:nvCxnSpPr>
            <p:cNvPr id="3" name="Straight Arrow Connector 2"/>
            <p:cNvCxnSpPr>
              <a:stCxn id="120" idx="3"/>
            </p:cNvCxnSpPr>
            <p:nvPr/>
          </p:nvCxnSpPr>
          <p:spPr>
            <a:xfrm>
              <a:off x="1652841" y="2714687"/>
              <a:ext cx="356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2" name="Straight Arrow Connector 8191"/>
            <p:cNvCxnSpPr>
              <a:stCxn id="132" idx="3"/>
            </p:cNvCxnSpPr>
            <p:nvPr/>
          </p:nvCxnSpPr>
          <p:spPr>
            <a:xfrm flipV="1">
              <a:off x="3410897" y="2761674"/>
              <a:ext cx="1024175" cy="2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4" name="Straight Arrow Connector 8193"/>
            <p:cNvCxnSpPr/>
            <p:nvPr/>
          </p:nvCxnSpPr>
          <p:spPr>
            <a:xfrm>
              <a:off x="5519932" y="2650202"/>
              <a:ext cx="794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5424759" y="2288341"/>
              <a:ext cx="8451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Flattening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48" idx="6"/>
              <a:endCxn id="19" idx="2"/>
            </p:cNvCxnSpPr>
            <p:nvPr/>
          </p:nvCxnSpPr>
          <p:spPr>
            <a:xfrm flipV="1">
              <a:off x="6792860" y="2427570"/>
              <a:ext cx="545839" cy="124103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640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5" y="261860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Convolution - Process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5122" name="Picture 2" descr="https://blog.edugrad.com/wp-content/uploads/2019/11/IMC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04"/>
          <a:stretch/>
        </p:blipFill>
        <p:spPr bwMode="auto">
          <a:xfrm>
            <a:off x="2672862" y="975232"/>
            <a:ext cx="3422436" cy="67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https://blog.edugrad.com/wp-content/uploads/2019/11/IMC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58"/>
          <a:stretch/>
        </p:blipFill>
        <p:spPr bwMode="auto">
          <a:xfrm>
            <a:off x="2672862" y="1648055"/>
            <a:ext cx="3422436" cy="10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15217"/>
          <a:stretch/>
        </p:blipFill>
        <p:spPr>
          <a:xfrm>
            <a:off x="2417167" y="3092742"/>
            <a:ext cx="3933825" cy="13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5" y="261860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Convolution - Filter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6146" name="Picture 2" descr="https://blog.edugrad.com/wp-content/uploads/2019/11/IMC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05"/>
          <a:stretch/>
        </p:blipFill>
        <p:spPr bwMode="auto">
          <a:xfrm>
            <a:off x="875128" y="1120471"/>
            <a:ext cx="2954215" cy="90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https://blog.edugrad.com/wp-content/uploads/2019/11/IMC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t="84984" r="1756" b="1336"/>
          <a:stretch/>
        </p:blipFill>
        <p:spPr bwMode="auto">
          <a:xfrm>
            <a:off x="4961286" y="1373013"/>
            <a:ext cx="2863780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ttps://blog.edugrad.com/wp-content/uploads/2019/11/IMC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72531" r="1815" b="15262"/>
          <a:stretch/>
        </p:blipFill>
        <p:spPr bwMode="auto">
          <a:xfrm>
            <a:off x="875128" y="3739722"/>
            <a:ext cx="2863781" cy="58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s://blog.edugrad.com/wp-content/uploads/2019/11/IMC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t="58815" r="1870" b="27925"/>
          <a:stretch/>
        </p:blipFill>
        <p:spPr bwMode="auto">
          <a:xfrm>
            <a:off x="875129" y="2564610"/>
            <a:ext cx="2863780" cy="6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https://blog.edugrad.com/wp-content/uploads/2019/11/IMC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" t="32050" r="-1" b="41244"/>
          <a:stretch/>
        </p:blipFill>
        <p:spPr bwMode="auto">
          <a:xfrm>
            <a:off x="4946214" y="3047526"/>
            <a:ext cx="2893925" cy="12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27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5" y="261860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Pooling – Max Pooling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241" t="12531" r="56659" b="16895"/>
          <a:stretch/>
        </p:blipFill>
        <p:spPr>
          <a:xfrm>
            <a:off x="1758461" y="1607737"/>
            <a:ext cx="2069961" cy="1929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78578" t="12531" b="16895"/>
          <a:stretch/>
        </p:blipFill>
        <p:spPr>
          <a:xfrm>
            <a:off x="5496448" y="1607737"/>
            <a:ext cx="1228324" cy="1929284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3828422" y="2572379"/>
            <a:ext cx="1668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5" y="261860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Flattening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359" t="18510" r="60974" b="35936"/>
          <a:stretch/>
        </p:blipFill>
        <p:spPr>
          <a:xfrm>
            <a:off x="2124139" y="812913"/>
            <a:ext cx="1758462" cy="13364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411958" y="1495198"/>
            <a:ext cx="1765466" cy="1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3"/>
          <a:srcRect l="76674" t="3782" r="4788" b="3739"/>
          <a:stretch/>
        </p:blipFill>
        <p:spPr>
          <a:xfrm>
            <a:off x="5170420" y="261860"/>
            <a:ext cx="1137138" cy="271305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4"/>
          <a:srcRect l="36977" r="10253"/>
          <a:stretch/>
        </p:blipFill>
        <p:spPr>
          <a:xfrm>
            <a:off x="3003370" y="2974915"/>
            <a:ext cx="2964265" cy="18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0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5" y="261860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Fully Connected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463175" y="1168659"/>
            <a:ext cx="62290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model.add</a:t>
            </a:r>
            <a:r>
              <a:rPr lang="en-US" altLang="ko-KR" sz="18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(Dense(units 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= 128, activation = '</a:t>
            </a:r>
            <a:r>
              <a:rPr lang="en-US" altLang="ko-KR" sz="18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relu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'))</a:t>
            </a:r>
          </a:p>
          <a:p>
            <a:endParaRPr lang="en-US" altLang="ko-KR" sz="18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Dense - Fully </a:t>
            </a:r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connected layer</a:t>
            </a:r>
            <a:r>
              <a:rPr lang="en-US" altLang="ko-KR" sz="18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,</a:t>
            </a:r>
            <a:endParaRPr lang="en-US" altLang="ko-KR" sz="18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Units - Number </a:t>
            </a:r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of nodes present in a hidden </a:t>
            </a:r>
            <a:r>
              <a:rPr lang="en-US" altLang="ko-KR" sz="18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layer</a:t>
            </a:r>
            <a:endParaRPr lang="en-US" altLang="ko-KR" sz="18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Activation function: rectifier function.</a:t>
            </a:r>
            <a:endParaRPr lang="en-US" altLang="ko-KR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463175" y="801555"/>
            <a:ext cx="6136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  <a:latin typeface="Squada One" panose="02000000000000000000" pitchFamily="2" charset="0"/>
                <a:cs typeface="Arial" pitchFamily="34" charset="0"/>
              </a:rPr>
              <a:t>Dense </a:t>
            </a:r>
            <a:endParaRPr lang="en-US" altLang="ko-KR" sz="2000" dirty="0">
              <a:solidFill>
                <a:schemeClr val="accent2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sp>
        <p:nvSpPr>
          <p:cNvPr id="7" name="Google Shape;318;p30"/>
          <p:cNvSpPr txBox="1">
            <a:spLocks/>
          </p:cNvSpPr>
          <p:nvPr/>
        </p:nvSpPr>
        <p:spPr>
          <a:xfrm>
            <a:off x="463175" y="2645987"/>
            <a:ext cx="713580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dirty="0" smtClean="0">
                <a:latin typeface="Squada One" panose="02000000000000000000" pitchFamily="2" charset="0"/>
              </a:rPr>
              <a:t>Output Layer</a:t>
            </a:r>
            <a:r>
              <a:rPr lang="en-I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lang="en-IN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463175" y="3384651"/>
            <a:ext cx="62290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classifier.add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(Dense(units = 1, activation = 'sigmoid'))</a:t>
            </a:r>
          </a:p>
          <a:p>
            <a:endParaRPr lang="en-US" altLang="ko-KR" sz="1800" dirty="0">
              <a:solidFill>
                <a:srgbClr val="507C89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Units = 1 - Binary classification</a:t>
            </a:r>
          </a:p>
          <a:p>
            <a:endParaRPr lang="en-US" altLang="ko-KR" sz="18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Activation function -  Sigmoid, </a:t>
            </a:r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gives binary output ‘0’ or ‘1’.</a:t>
            </a:r>
            <a:endParaRPr lang="en-US" altLang="ko-KR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5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974</Words>
  <Application>Microsoft Office PowerPoint</Application>
  <PresentationFormat>On-screen Show (16:9)</PresentationFormat>
  <Paragraphs>197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Fira Sans Condensed ExtraBold</vt:lpstr>
      <vt:lpstr>Squada One</vt:lpstr>
      <vt:lpstr>Arial</vt:lpstr>
      <vt:lpstr>Fira Sans Condensed</vt:lpstr>
      <vt:lpstr>Barlow</vt:lpstr>
      <vt:lpstr>Clinical Case in Neurology by Slidesgo</vt:lpstr>
      <vt:lpstr>AI Master Class series – Day 12</vt:lpstr>
      <vt:lpstr>Image Classification.</vt:lpstr>
      <vt:lpstr>Block Diagram – Workflow of Image Classification CNN.</vt:lpstr>
      <vt:lpstr>CNN.</vt:lpstr>
      <vt:lpstr>Convolution - Process.</vt:lpstr>
      <vt:lpstr>Convolution - Filter.</vt:lpstr>
      <vt:lpstr>Pooling – Max Pooling.</vt:lpstr>
      <vt:lpstr>Flattening.</vt:lpstr>
      <vt:lpstr>Fully Connected.</vt:lpstr>
      <vt:lpstr>Compiling.</vt:lpstr>
      <vt:lpstr>Model Train - Fit.</vt:lpstr>
      <vt:lpstr>Image Classification of  THANOS &amp; JOKER </vt:lpstr>
      <vt:lpstr>Collecting Dataset Image From Google based on Keyword</vt:lpstr>
      <vt:lpstr>Source Code for Collecting Image from Google &amp;  Save it in Local directory</vt:lpstr>
      <vt:lpstr>Renaming Complete Images present in the Folder to specific Format</vt:lpstr>
      <vt:lpstr>Source Code to rename images present in directory</vt:lpstr>
      <vt:lpstr>Image Classification of  THANOS &amp; JOKER </vt:lpstr>
      <vt:lpstr>TRAINING IMAGE CLASSIFICATION USING CONVOLUTONAL NEURAL NETWORK</vt:lpstr>
      <vt:lpstr>PowerPoint Presentation</vt:lpstr>
      <vt:lpstr>TESTING TRAINED MODEL</vt:lpstr>
      <vt:lpstr>PowerPoint Presentation</vt:lpstr>
      <vt:lpstr>AI News – Day 12.  June - 2020</vt:lpstr>
      <vt:lpstr>Thanks!</vt:lpstr>
      <vt:lpstr>Day-11 Agenda.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308</cp:revision>
  <dcterms:modified xsi:type="dcterms:W3CDTF">2020-10-16T09:05:35Z</dcterms:modified>
</cp:coreProperties>
</file>