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321" r:id="rId2"/>
    <p:sldId id="258" r:id="rId3"/>
    <p:sldId id="382" r:id="rId4"/>
    <p:sldId id="406" r:id="rId5"/>
    <p:sldId id="429" r:id="rId6"/>
    <p:sldId id="430" r:id="rId7"/>
    <p:sldId id="431" r:id="rId8"/>
    <p:sldId id="392" r:id="rId9"/>
    <p:sldId id="280" r:id="rId10"/>
  </p:sldIdLst>
  <p:sldSz cx="9144000" cy="5143500" type="screen16x9"/>
  <p:notesSz cx="6858000" cy="9144000"/>
  <p:embeddedFontLst>
    <p:embeddedFont>
      <p:font typeface="Squada One" panose="02000000000000000000" pitchFamily="2" charset="0"/>
      <p:regular r:id="rId12"/>
    </p:embeddedFont>
    <p:embeddedFont>
      <p:font typeface="Barlow" panose="00000500000000000000" pitchFamily="2" charset="0"/>
      <p:regular r:id="rId13"/>
      <p:bold r:id="rId14"/>
      <p:italic r:id="rId15"/>
      <p:boldItalic r:id="rId16"/>
    </p:embeddedFont>
    <p:embeddedFont>
      <p:font typeface="Fira Sans Condensed ExtraBold" panose="020B0604020202020204" charset="0"/>
      <p:bold r:id="rId17"/>
      <p:boldItalic r:id="rId18"/>
    </p:embeddedFont>
    <p:embeddedFont>
      <p:font typeface="Fira Sans Condense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5F2FB8"/>
    <a:srgbClr val="FFFFFF"/>
    <a:srgbClr val="FFC208"/>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5" d="100"/>
          <a:sy n="95" d="100"/>
        </p:scale>
        <p:origin x="8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302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84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65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92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11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sanjay@pantechmail.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14</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Leaf Disease Detection</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Day-14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490631" y="1655988"/>
            <a:ext cx="2752491" cy="521100"/>
          </a:xfrm>
          <a:prstGeom prst="rect">
            <a:avLst/>
          </a:prstGeom>
        </p:spPr>
        <p:txBody>
          <a:bodyPr spcFirstLastPara="1" wrap="square" lIns="91425" tIns="91425" rIns="91425" bIns="91425" anchor="b" anchorCtr="0">
            <a:noAutofit/>
          </a:bodyPr>
          <a:lstStyle/>
          <a:p>
            <a:pPr lvl="0"/>
            <a:r>
              <a:rPr lang="en" dirty="0" smtClean="0">
                <a:latin typeface="Squada One" panose="02000000000000000000" charset="0"/>
              </a:rPr>
              <a:t>Leaf Disease </a:t>
            </a:r>
            <a:endParaRPr dirty="0">
              <a:latin typeface="Squada One" panose="02000000000000000000" charset="0"/>
            </a:endParaRPr>
          </a:p>
        </p:txBody>
      </p:sp>
      <p:sp>
        <p:nvSpPr>
          <p:cNvPr id="299" name="Google Shape;299;p29"/>
          <p:cNvSpPr txBox="1">
            <a:spLocks noGrp="1"/>
          </p:cNvSpPr>
          <p:nvPr>
            <p:ph type="subTitle" idx="1"/>
          </p:nvPr>
        </p:nvSpPr>
        <p:spPr>
          <a:xfrm>
            <a:off x="359197" y="2176687"/>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rlow" panose="00000500000000000000" charset="0"/>
              </a:rPr>
              <a:t>Leaf disease &amp; its Application</a:t>
            </a:r>
            <a:endParaRPr dirty="0">
              <a:latin typeface="Barlow" panose="00000500000000000000" charset="0"/>
            </a:endParaRPr>
          </a:p>
        </p:txBody>
      </p:sp>
      <p:sp>
        <p:nvSpPr>
          <p:cNvPr id="302" name="Google Shape;302;p29"/>
          <p:cNvSpPr txBox="1">
            <a:spLocks noGrp="1"/>
          </p:cNvSpPr>
          <p:nvPr>
            <p:ph type="title" idx="5"/>
          </p:nvPr>
        </p:nvSpPr>
        <p:spPr>
          <a:xfrm>
            <a:off x="5545144" y="1683997"/>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Leaf Disease </a:t>
            </a:r>
            <a:endParaRPr dirty="0">
              <a:latin typeface="Squada One" panose="02000000000000000000" pitchFamily="2" charset="0"/>
            </a:endParaRPr>
          </a:p>
        </p:txBody>
      </p:sp>
      <p:sp>
        <p:nvSpPr>
          <p:cNvPr id="303" name="Google Shape;303;p29"/>
          <p:cNvSpPr txBox="1">
            <a:spLocks noGrp="1"/>
          </p:cNvSpPr>
          <p:nvPr>
            <p:ph type="subTitle" idx="6"/>
          </p:nvPr>
        </p:nvSpPr>
        <p:spPr>
          <a:xfrm>
            <a:off x="5863276" y="2170652"/>
            <a:ext cx="22829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Leaf disease detection</a:t>
            </a:r>
            <a:endParaRPr dirty="0"/>
          </a:p>
        </p:txBody>
      </p:sp>
      <p:sp>
        <p:nvSpPr>
          <p:cNvPr id="304" name="Google Shape;304;p29"/>
          <p:cNvSpPr txBox="1">
            <a:spLocks noGrp="1"/>
          </p:cNvSpPr>
          <p:nvPr>
            <p:ph type="title" idx="7"/>
          </p:nvPr>
        </p:nvSpPr>
        <p:spPr>
          <a:xfrm>
            <a:off x="2874788" y="1672534"/>
            <a:ext cx="311461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Basic Syntax</a:t>
            </a:r>
            <a:endParaRPr dirty="0">
              <a:latin typeface="Squada One" panose="02000000000000000000" pitchFamily="2" charset="0"/>
            </a:endParaRPr>
          </a:p>
        </p:txBody>
      </p:sp>
      <p:sp>
        <p:nvSpPr>
          <p:cNvPr id="305" name="Google Shape;305;p29"/>
          <p:cNvSpPr txBox="1">
            <a:spLocks noGrp="1"/>
          </p:cNvSpPr>
          <p:nvPr>
            <p:ph type="subTitle" idx="8"/>
          </p:nvPr>
        </p:nvSpPr>
        <p:spPr>
          <a:xfrm>
            <a:off x="3104220" y="2185161"/>
            <a:ext cx="2487109" cy="572700"/>
          </a:xfrm>
          <a:prstGeom prst="rect">
            <a:avLst/>
          </a:prstGeom>
        </p:spPr>
        <p:txBody>
          <a:bodyPr spcFirstLastPara="1" wrap="square" lIns="91425" tIns="91425" rIns="91425" bIns="91425" anchor="t" anchorCtr="0">
            <a:noAutofit/>
          </a:bodyPr>
          <a:lstStyle/>
          <a:p>
            <a:pPr marL="0" lvl="0" indent="0"/>
            <a:r>
              <a:rPr lang="en-IN" dirty="0" smtClean="0">
                <a:latin typeface="Barlow" panose="00000500000000000000" pitchFamily="2" charset="0"/>
              </a:rPr>
              <a:t>Basic Syntax for </a:t>
            </a:r>
            <a:r>
              <a:rPr lang="en-IN" dirty="0" smtClean="0">
                <a:latin typeface="Barlow" panose="00000500000000000000" pitchFamily="2" charset="0"/>
              </a:rPr>
              <a:t>Leaf disease detection</a:t>
            </a:r>
            <a:endParaRPr dirty="0">
              <a:latin typeface="Barlow" panose="00000500000000000000" pitchFamily="2" charset="0"/>
            </a:endParaRPr>
          </a:p>
        </p:txBody>
      </p:sp>
      <p:sp>
        <p:nvSpPr>
          <p:cNvPr id="308" name="Google Shape;308;p29"/>
          <p:cNvSpPr txBox="1">
            <a:spLocks noGrp="1"/>
          </p:cNvSpPr>
          <p:nvPr>
            <p:ph type="title" idx="14"/>
          </p:nvPr>
        </p:nvSpPr>
        <p:spPr>
          <a:xfrm>
            <a:off x="951167"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495830"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89038"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24" name="Google Shape;302;p29"/>
          <p:cNvSpPr txBox="1">
            <a:spLocks noGrp="1"/>
          </p:cNvSpPr>
          <p:nvPr>
            <p:ph type="title" idx="5"/>
          </p:nvPr>
        </p:nvSpPr>
        <p:spPr>
          <a:xfrm>
            <a:off x="2923430" y="3667047"/>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smtClean="0">
                <a:latin typeface="Squada One" panose="02000000000000000000" pitchFamily="2" charset="0"/>
              </a:rPr>
              <a:t>Q &amp; A</a:t>
            </a:r>
            <a:endParaRPr sz="3200" dirty="0">
              <a:latin typeface="Squada One" panose="02000000000000000000" pitchFamily="2" charset="0"/>
            </a:endParaRPr>
          </a:p>
        </p:txBody>
      </p:sp>
      <p:sp>
        <p:nvSpPr>
          <p:cNvPr id="26" name="Google Shape;311;p29"/>
          <p:cNvSpPr txBox="1">
            <a:spLocks noGrp="1"/>
          </p:cNvSpPr>
          <p:nvPr>
            <p:ph type="title" idx="17"/>
          </p:nvPr>
        </p:nvSpPr>
        <p:spPr>
          <a:xfrm>
            <a:off x="3518782" y="2866254"/>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10" grpId="0"/>
      <p:bldP spid="311"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15543"/>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Leaf disease detection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957405"/>
            <a:ext cx="4880489" cy="2031325"/>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Plant disease identification by visual way is more laborious task and at the same time less accurate and can be done only in limited areas. </a:t>
            </a:r>
            <a:endParaRPr lang="en-US" altLang="ko-KR" dirty="0" smtClean="0">
              <a:solidFill>
                <a:schemeClr val="tx1"/>
              </a:solidFill>
              <a:latin typeface="Barlow" panose="00000500000000000000" pitchFamily="2" charset="0"/>
              <a:cs typeface="Arial" pitchFamily="34" charset="0"/>
            </a:endParaRPr>
          </a:p>
          <a:p>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Whereas </a:t>
            </a:r>
            <a:r>
              <a:rPr lang="en-US" altLang="ko-KR" dirty="0">
                <a:solidFill>
                  <a:schemeClr val="tx1"/>
                </a:solidFill>
                <a:latin typeface="Barlow" panose="00000500000000000000" pitchFamily="2" charset="0"/>
                <a:cs typeface="Arial" pitchFamily="34" charset="0"/>
              </a:rPr>
              <a:t>if automatic detection technique is used it will take less efforts, less time and more accurately. In plants, some general diseases are brown and yellow spots, or early and late scorch, and other fungal, viral and bacterial diseases.</a:t>
            </a:r>
            <a:endParaRPr lang="en-US" altLang="ko-KR" dirty="0">
              <a:solidFill>
                <a:schemeClr val="tx1"/>
              </a:solidFill>
              <a:latin typeface="Barlow" panose="00000500000000000000" pitchFamily="2" charset="0"/>
              <a:cs typeface="Arial" pitchFamily="34" charset="0"/>
            </a:endParaRPr>
          </a:p>
        </p:txBody>
      </p:sp>
      <p:pic>
        <p:nvPicPr>
          <p:cNvPr id="1026" name="Picture 2" descr="Plant Disease Detection Web Application using Fastai | by Shubham Kumar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344" y="888243"/>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8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625748"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Block Diagram – Workflow of </a:t>
            </a:r>
            <a:r>
              <a:rPr lang="en-IN" dirty="0" smtClean="0">
                <a:latin typeface="Squada One" panose="02000000000000000000" pitchFamily="2" charset="0"/>
              </a:rPr>
              <a:t>Leaf disease detection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 name="Rounded Rectangle 2"/>
          <p:cNvSpPr/>
          <p:nvPr/>
        </p:nvSpPr>
        <p:spPr>
          <a:xfrm>
            <a:off x="301841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CNN Design</a:t>
            </a:r>
            <a:endParaRPr lang="en-IN" dirty="0">
              <a:latin typeface="Squada One" panose="02000000000000000000" pitchFamily="2" charset="0"/>
            </a:endParaRPr>
          </a:p>
        </p:txBody>
      </p:sp>
      <p:sp>
        <p:nvSpPr>
          <p:cNvPr id="7" name="Rounded Rectangle 6"/>
          <p:cNvSpPr/>
          <p:nvPr/>
        </p:nvSpPr>
        <p:spPr>
          <a:xfrm>
            <a:off x="490309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a:t>
            </a:r>
            <a:endParaRPr lang="en-IN" dirty="0">
              <a:latin typeface="Squada One" panose="02000000000000000000" pitchFamily="2" charset="0"/>
            </a:endParaRPr>
          </a:p>
        </p:txBody>
      </p:sp>
      <p:sp>
        <p:nvSpPr>
          <p:cNvPr id="8" name="Rounded Rectangle 7"/>
          <p:cNvSpPr/>
          <p:nvPr/>
        </p:nvSpPr>
        <p:spPr>
          <a:xfrm>
            <a:off x="678777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Training - Model</a:t>
            </a:r>
            <a:endParaRPr lang="en-IN" dirty="0">
              <a:latin typeface="Squada One" panose="02000000000000000000" pitchFamily="2" charset="0"/>
            </a:endParaRPr>
          </a:p>
        </p:txBody>
      </p:sp>
      <p:sp>
        <p:nvSpPr>
          <p:cNvPr id="9" name="Rounded Rectangle 8"/>
          <p:cNvSpPr/>
          <p:nvPr/>
        </p:nvSpPr>
        <p:spPr>
          <a:xfrm>
            <a:off x="1133735" y="143587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Dataset Creation</a:t>
            </a:r>
          </a:p>
          <a:p>
            <a:pPr algn="ctr"/>
            <a:r>
              <a:rPr lang="en-IN" dirty="0" smtClean="0">
                <a:latin typeface="Squada One" panose="02000000000000000000" pitchFamily="2" charset="0"/>
              </a:rPr>
              <a:t>Train, Test, Val</a:t>
            </a:r>
            <a:endParaRPr lang="en-IN" dirty="0">
              <a:latin typeface="Squada One" panose="02000000000000000000" pitchFamily="2" charset="0"/>
            </a:endParaRPr>
          </a:p>
        </p:txBody>
      </p:sp>
      <p:sp>
        <p:nvSpPr>
          <p:cNvPr id="10" name="Rounded Rectangle 9"/>
          <p:cNvSpPr/>
          <p:nvPr/>
        </p:nvSpPr>
        <p:spPr>
          <a:xfrm>
            <a:off x="193129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Load Model - Test</a:t>
            </a:r>
            <a:endParaRPr lang="en-IN" dirty="0">
              <a:latin typeface="Squada One" panose="02000000000000000000" pitchFamily="2" charset="0"/>
            </a:endParaRPr>
          </a:p>
        </p:txBody>
      </p:sp>
      <p:sp>
        <p:nvSpPr>
          <p:cNvPr id="11" name="Rounded Rectangle 10"/>
          <p:cNvSpPr/>
          <p:nvPr/>
        </p:nvSpPr>
        <p:spPr>
          <a:xfrm>
            <a:off x="381597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 Input Image</a:t>
            </a:r>
            <a:endParaRPr lang="en-IN" dirty="0">
              <a:latin typeface="Squada One" panose="02000000000000000000" pitchFamily="2" charset="0"/>
            </a:endParaRPr>
          </a:p>
        </p:txBody>
      </p:sp>
      <p:sp>
        <p:nvSpPr>
          <p:cNvPr id="12" name="Rounded Rectangle 11"/>
          <p:cNvSpPr/>
          <p:nvPr/>
        </p:nvSpPr>
        <p:spPr>
          <a:xfrm>
            <a:off x="570065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Classification</a:t>
            </a:r>
            <a:endParaRPr lang="en-IN" dirty="0">
              <a:latin typeface="Squada One" panose="02000000000000000000" pitchFamily="2" charset="0"/>
            </a:endParaRPr>
          </a:p>
        </p:txBody>
      </p:sp>
      <p:cxnSp>
        <p:nvCxnSpPr>
          <p:cNvPr id="5" name="Straight Arrow Connector 4"/>
          <p:cNvCxnSpPr>
            <a:stCxn id="9" idx="3"/>
            <a:endCxn id="3" idx="1"/>
          </p:cNvCxnSpPr>
          <p:nvPr/>
        </p:nvCxnSpPr>
        <p:spPr>
          <a:xfrm flipV="1">
            <a:off x="2728855" y="173393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04270" y="172377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507480" y="174409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0" idx="1"/>
          </p:cNvCxnSpPr>
          <p:nvPr/>
        </p:nvCxnSpPr>
        <p:spPr>
          <a:xfrm flipH="1">
            <a:off x="1931295" y="1733935"/>
            <a:ext cx="6451600" cy="1706880"/>
          </a:xfrm>
          <a:prstGeom prst="bentConnector5">
            <a:avLst>
              <a:gd name="adj1" fmla="val -3543"/>
              <a:gd name="adj2" fmla="val 50000"/>
              <a:gd name="adj3" fmla="val 103543"/>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1" idx="1"/>
          </p:cNvCxnSpPr>
          <p:nvPr/>
        </p:nvCxnSpPr>
        <p:spPr>
          <a:xfrm>
            <a:off x="352641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a:off x="541109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0" name="Google Shape;750;p44"/>
          <p:cNvSpPr txBox="1">
            <a:spLocks noGrp="1"/>
          </p:cNvSpPr>
          <p:nvPr>
            <p:ph type="title"/>
          </p:nvPr>
        </p:nvSpPr>
        <p:spPr>
          <a:xfrm>
            <a:off x="1583378" y="587304"/>
            <a:ext cx="6189783"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 PRACTICAL SESSION !</a:t>
            </a:r>
            <a:endParaRPr lang="en-US" sz="4400" dirty="0">
              <a:latin typeface="Squada One" panose="02000000000000000000" charset="0"/>
            </a:endParaRPr>
          </a:p>
        </p:txBody>
      </p:sp>
    </p:spTree>
    <p:extLst>
      <p:ext uri="{BB962C8B-B14F-4D97-AF65-F5344CB8AC3E}">
        <p14:creationId xmlns:p14="http://schemas.microsoft.com/office/powerpoint/2010/main" val="1485519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506226" y="1919967"/>
            <a:ext cx="6371682"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
            </a:r>
            <a:br>
              <a:rPr lang="en-US" sz="4400" dirty="0" smtClean="0">
                <a:latin typeface="Squada One" panose="02000000000000000000" charset="0"/>
              </a:rPr>
            </a:br>
            <a:r>
              <a:rPr lang="en-US" sz="4400" dirty="0">
                <a:latin typeface="Squada One" panose="02000000000000000000" charset="0"/>
              </a:rPr>
              <a:t/>
            </a:r>
            <a:br>
              <a:rPr lang="en-US" sz="4400" dirty="0">
                <a:latin typeface="Squada One" panose="02000000000000000000" charset="0"/>
              </a:rPr>
            </a:br>
            <a:r>
              <a:rPr lang="en-US" sz="4400" dirty="0" smtClean="0">
                <a:latin typeface="Squada One" panose="02000000000000000000" charset="0"/>
              </a:rPr>
              <a:t/>
            </a:r>
            <a:br>
              <a:rPr lang="en-US" sz="4400" dirty="0" smtClean="0">
                <a:latin typeface="Squada One" panose="02000000000000000000" charset="0"/>
              </a:rPr>
            </a:br>
            <a:r>
              <a:rPr lang="en-US" sz="4400" dirty="0" smtClean="0">
                <a:latin typeface="Squada One" panose="02000000000000000000" charset="0"/>
              </a:rPr>
              <a:t>Leaf disease detection </a:t>
            </a:r>
            <a:r>
              <a:rPr lang="en-US" sz="4400" dirty="0" smtClean="0">
                <a:latin typeface="Squada One" panose="02000000000000000000" charset="0"/>
              </a:rPr>
              <a:t>using Deep Learning</a:t>
            </a:r>
            <a:endParaRPr lang="en-US" sz="4400" dirty="0">
              <a:latin typeface="Squada One" panose="02000000000000000000" charset="0"/>
            </a:endParaRPr>
          </a:p>
        </p:txBody>
      </p:sp>
    </p:spTree>
    <p:extLst>
      <p:ext uri="{BB962C8B-B14F-4D97-AF65-F5344CB8AC3E}">
        <p14:creationId xmlns:p14="http://schemas.microsoft.com/office/powerpoint/2010/main" val="3322256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 name="Rectangle 3"/>
          <p:cNvSpPr/>
          <p:nvPr/>
        </p:nvSpPr>
        <p:spPr>
          <a:xfrm>
            <a:off x="548769" y="367903"/>
            <a:ext cx="7856791" cy="3985706"/>
          </a:xfrm>
          <a:prstGeom prst="rect">
            <a:avLst/>
          </a:prstGeom>
        </p:spPr>
        <p:txBody>
          <a:bodyPr wrap="square">
            <a:spAutoFit/>
          </a:bodyPr>
          <a:lstStyle/>
          <a:p>
            <a:pPr lvl="6"/>
            <a:endParaRPr lang="en-US" altLang="ko-KR" sz="1100" dirty="0" smtClean="0">
              <a:solidFill>
                <a:schemeClr val="tx1"/>
              </a:solidFill>
              <a:latin typeface="Barlow" panose="00000500000000000000" pitchFamily="2" charset="0"/>
              <a:cs typeface="Arial" pitchFamily="34" charset="0"/>
            </a:endParaRPr>
          </a:p>
          <a:p>
            <a:pPr lvl="6"/>
            <a:endParaRPr lang="en-US" altLang="ko-KR" sz="1100" dirty="0">
              <a:solidFill>
                <a:schemeClr val="tx1"/>
              </a:solidFill>
              <a:latin typeface="Barlow" panose="00000500000000000000" pitchFamily="2" charset="0"/>
              <a:cs typeface="Arial" pitchFamily="34" charset="0"/>
            </a:endParaRPr>
          </a:p>
          <a:p>
            <a:pPr lvl="6"/>
            <a:r>
              <a:rPr lang="en-US" altLang="ko-KR" sz="1100" dirty="0" smtClean="0">
                <a:solidFill>
                  <a:schemeClr val="tx1"/>
                </a:solidFill>
                <a:latin typeface="Barlow" panose="00000500000000000000" pitchFamily="2" charset="0"/>
                <a:cs typeface="Arial" pitchFamily="34" charset="0"/>
              </a:rPr>
              <a:t>model </a:t>
            </a:r>
            <a:r>
              <a:rPr lang="en-US" altLang="ko-KR" sz="1100" dirty="0">
                <a:solidFill>
                  <a:schemeClr val="tx1"/>
                </a:solidFill>
                <a:latin typeface="Barlow" panose="00000500000000000000" pitchFamily="2" charset="0"/>
                <a:cs typeface="Arial" pitchFamily="34" charset="0"/>
              </a:rPr>
              <a:t>= Sequential()</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(Conv2D(32, </a:t>
            </a:r>
            <a:r>
              <a:rPr lang="en-US" altLang="ko-KR" sz="1100" dirty="0" err="1">
                <a:solidFill>
                  <a:schemeClr val="tx1"/>
                </a:solidFill>
                <a:latin typeface="Barlow" panose="00000500000000000000" pitchFamily="2" charset="0"/>
                <a:cs typeface="Arial" pitchFamily="34" charset="0"/>
              </a:rPr>
              <a:t>kernel_size</a:t>
            </a:r>
            <a:r>
              <a:rPr lang="en-US" altLang="ko-KR" sz="1100" dirty="0">
                <a:solidFill>
                  <a:schemeClr val="tx1"/>
                </a:solidFill>
                <a:latin typeface="Barlow" panose="00000500000000000000" pitchFamily="2" charset="0"/>
                <a:cs typeface="Arial" pitchFamily="34" charset="0"/>
              </a:rPr>
              <a:t> = (3, 3),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 </a:t>
            </a:r>
            <a:r>
              <a:rPr lang="en-US" altLang="ko-KR" sz="1100" dirty="0" err="1">
                <a:solidFill>
                  <a:schemeClr val="tx1"/>
                </a:solidFill>
                <a:latin typeface="Barlow" panose="00000500000000000000" pitchFamily="2" charset="0"/>
                <a:cs typeface="Arial" pitchFamily="34" charset="0"/>
              </a:rPr>
              <a:t>input_shape</a:t>
            </a:r>
            <a:r>
              <a:rPr lang="en-US" altLang="ko-KR" sz="1100" dirty="0">
                <a:solidFill>
                  <a:schemeClr val="tx1"/>
                </a:solidFill>
                <a:latin typeface="Barlow" panose="00000500000000000000" pitchFamily="2" charset="0"/>
                <a:cs typeface="Arial" pitchFamily="34" charset="0"/>
              </a:rPr>
              <a:t>=(128,128, 3)))</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(MaxPooling2D(</a:t>
            </a:r>
            <a:r>
              <a:rPr lang="en-US" altLang="ko-KR" sz="1100" dirty="0" err="1">
                <a:solidFill>
                  <a:schemeClr val="tx1"/>
                </a:solidFill>
                <a:latin typeface="Barlow" panose="00000500000000000000" pitchFamily="2" charset="0"/>
                <a:cs typeface="Arial" pitchFamily="34" charset="0"/>
              </a:rPr>
              <a:t>pool_size</a:t>
            </a:r>
            <a:r>
              <a:rPr lang="en-US" altLang="ko-KR" sz="1100" dirty="0">
                <a:solidFill>
                  <a:schemeClr val="tx1"/>
                </a:solidFill>
                <a:latin typeface="Barlow" panose="00000500000000000000" pitchFamily="2" charset="0"/>
                <a:cs typeface="Arial" pitchFamily="34" charset="0"/>
              </a:rPr>
              <a:t>=(2,2)))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a:t>
            </a:r>
            <a:r>
              <a:rPr lang="en-US" altLang="ko-KR" sz="1100" dirty="0" err="1">
                <a:solidFill>
                  <a:schemeClr val="tx1"/>
                </a:solidFill>
                <a:latin typeface="Barlow" panose="00000500000000000000" pitchFamily="2" charset="0"/>
                <a:cs typeface="Arial" pitchFamily="34" charset="0"/>
              </a:rPr>
              <a:t>BatchNormalization</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(Conv2D(64, </a:t>
            </a:r>
            <a:r>
              <a:rPr lang="en-US" altLang="ko-KR" sz="1100" dirty="0" err="1">
                <a:solidFill>
                  <a:schemeClr val="tx1"/>
                </a:solidFill>
                <a:latin typeface="Barlow" panose="00000500000000000000" pitchFamily="2" charset="0"/>
                <a:cs typeface="Arial" pitchFamily="34" charset="0"/>
              </a:rPr>
              <a:t>kernel_size</a:t>
            </a:r>
            <a:r>
              <a:rPr lang="en-US" altLang="ko-KR" sz="1100" dirty="0">
                <a:solidFill>
                  <a:schemeClr val="tx1"/>
                </a:solidFill>
                <a:latin typeface="Barlow" panose="00000500000000000000" pitchFamily="2" charset="0"/>
                <a:cs typeface="Arial" pitchFamily="34" charset="0"/>
              </a:rPr>
              <a:t>=(3,3),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(MaxPooling2D(</a:t>
            </a:r>
            <a:r>
              <a:rPr lang="en-US" altLang="ko-KR" sz="1100" dirty="0" err="1">
                <a:solidFill>
                  <a:schemeClr val="tx1"/>
                </a:solidFill>
                <a:latin typeface="Barlow" panose="00000500000000000000" pitchFamily="2" charset="0"/>
                <a:cs typeface="Arial" pitchFamily="34" charset="0"/>
              </a:rPr>
              <a:t>pool_size</a:t>
            </a:r>
            <a:r>
              <a:rPr lang="en-US" altLang="ko-KR" sz="1100" dirty="0">
                <a:solidFill>
                  <a:schemeClr val="tx1"/>
                </a:solidFill>
                <a:latin typeface="Barlow" panose="00000500000000000000" pitchFamily="2" charset="0"/>
                <a:cs typeface="Arial" pitchFamily="34" charset="0"/>
              </a:rPr>
              <a:t>=(2,2)))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a:t>
            </a:r>
            <a:r>
              <a:rPr lang="en-US" altLang="ko-KR" sz="1100" dirty="0" err="1">
                <a:solidFill>
                  <a:schemeClr val="tx1"/>
                </a:solidFill>
                <a:latin typeface="Barlow" panose="00000500000000000000" pitchFamily="2" charset="0"/>
                <a:cs typeface="Arial" pitchFamily="34" charset="0"/>
              </a:rPr>
              <a:t>BatchNormalization</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(Conv2D(64, </a:t>
            </a:r>
            <a:r>
              <a:rPr lang="en-US" altLang="ko-KR" sz="1100" dirty="0" err="1">
                <a:solidFill>
                  <a:schemeClr val="tx1"/>
                </a:solidFill>
                <a:latin typeface="Barlow" panose="00000500000000000000" pitchFamily="2" charset="0"/>
                <a:cs typeface="Arial" pitchFamily="34" charset="0"/>
              </a:rPr>
              <a:t>kernel_size</a:t>
            </a:r>
            <a:r>
              <a:rPr lang="en-US" altLang="ko-KR" sz="1100" dirty="0">
                <a:solidFill>
                  <a:schemeClr val="tx1"/>
                </a:solidFill>
                <a:latin typeface="Barlow" panose="00000500000000000000" pitchFamily="2" charset="0"/>
                <a:cs typeface="Arial" pitchFamily="34" charset="0"/>
              </a:rPr>
              <a:t>=(3,3),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(MaxPooling2D(</a:t>
            </a:r>
            <a:r>
              <a:rPr lang="en-US" altLang="ko-KR" sz="1100" dirty="0" err="1">
                <a:solidFill>
                  <a:schemeClr val="tx1"/>
                </a:solidFill>
                <a:latin typeface="Barlow" panose="00000500000000000000" pitchFamily="2" charset="0"/>
                <a:cs typeface="Arial" pitchFamily="34" charset="0"/>
              </a:rPr>
              <a:t>pool_size</a:t>
            </a:r>
            <a:r>
              <a:rPr lang="en-US" altLang="ko-KR" sz="1100" dirty="0">
                <a:solidFill>
                  <a:schemeClr val="tx1"/>
                </a:solidFill>
                <a:latin typeface="Barlow" panose="00000500000000000000" pitchFamily="2" charset="0"/>
                <a:cs typeface="Arial" pitchFamily="34" charset="0"/>
              </a:rPr>
              <a:t>=(2,2)))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a:t>
            </a:r>
            <a:r>
              <a:rPr lang="en-US" altLang="ko-KR" sz="1100" dirty="0" err="1">
                <a:solidFill>
                  <a:schemeClr val="tx1"/>
                </a:solidFill>
                <a:latin typeface="Barlow" panose="00000500000000000000" pitchFamily="2" charset="0"/>
                <a:cs typeface="Arial" pitchFamily="34" charset="0"/>
              </a:rPr>
              <a:t>BatchNormalization</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(Conv2D(96, </a:t>
            </a:r>
            <a:r>
              <a:rPr lang="en-US" altLang="ko-KR" sz="1100" dirty="0" err="1">
                <a:solidFill>
                  <a:schemeClr val="tx1"/>
                </a:solidFill>
                <a:latin typeface="Barlow" panose="00000500000000000000" pitchFamily="2" charset="0"/>
                <a:cs typeface="Arial" pitchFamily="34" charset="0"/>
              </a:rPr>
              <a:t>kernel_size</a:t>
            </a:r>
            <a:r>
              <a:rPr lang="en-US" altLang="ko-KR" sz="1100" dirty="0">
                <a:solidFill>
                  <a:schemeClr val="tx1"/>
                </a:solidFill>
                <a:latin typeface="Barlow" panose="00000500000000000000" pitchFamily="2" charset="0"/>
                <a:cs typeface="Arial" pitchFamily="34" charset="0"/>
              </a:rPr>
              <a:t>=(3,3),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(MaxPooling2D(</a:t>
            </a:r>
            <a:r>
              <a:rPr lang="en-US" altLang="ko-KR" sz="1100" dirty="0" err="1">
                <a:solidFill>
                  <a:schemeClr val="tx1"/>
                </a:solidFill>
                <a:latin typeface="Barlow" panose="00000500000000000000" pitchFamily="2" charset="0"/>
                <a:cs typeface="Arial" pitchFamily="34" charset="0"/>
              </a:rPr>
              <a:t>pool_size</a:t>
            </a:r>
            <a:r>
              <a:rPr lang="en-US" altLang="ko-KR" sz="1100" dirty="0">
                <a:solidFill>
                  <a:schemeClr val="tx1"/>
                </a:solidFill>
                <a:latin typeface="Barlow" panose="00000500000000000000" pitchFamily="2" charset="0"/>
                <a:cs typeface="Arial" pitchFamily="34" charset="0"/>
              </a:rPr>
              <a:t>=(2,2)))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a:t>
            </a:r>
            <a:r>
              <a:rPr lang="en-US" altLang="ko-KR" sz="1100" dirty="0" err="1">
                <a:solidFill>
                  <a:schemeClr val="tx1"/>
                </a:solidFill>
                <a:latin typeface="Barlow" panose="00000500000000000000" pitchFamily="2" charset="0"/>
                <a:cs typeface="Arial" pitchFamily="34" charset="0"/>
              </a:rPr>
              <a:t>BatchNormalization</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(Conv2D(32, </a:t>
            </a:r>
            <a:r>
              <a:rPr lang="en-US" altLang="ko-KR" sz="1100" dirty="0" err="1">
                <a:solidFill>
                  <a:schemeClr val="tx1"/>
                </a:solidFill>
                <a:latin typeface="Barlow" panose="00000500000000000000" pitchFamily="2" charset="0"/>
                <a:cs typeface="Arial" pitchFamily="34" charset="0"/>
              </a:rPr>
              <a:t>kernel_size</a:t>
            </a:r>
            <a:r>
              <a:rPr lang="en-US" altLang="ko-KR" sz="1100" dirty="0">
                <a:solidFill>
                  <a:schemeClr val="tx1"/>
                </a:solidFill>
                <a:latin typeface="Barlow" panose="00000500000000000000" pitchFamily="2" charset="0"/>
                <a:cs typeface="Arial" pitchFamily="34" charset="0"/>
              </a:rPr>
              <a:t>=(3,3),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(MaxPooling2D(</a:t>
            </a:r>
            <a:r>
              <a:rPr lang="en-US" altLang="ko-KR" sz="1100" dirty="0" err="1">
                <a:solidFill>
                  <a:schemeClr val="tx1"/>
                </a:solidFill>
                <a:latin typeface="Barlow" panose="00000500000000000000" pitchFamily="2" charset="0"/>
                <a:cs typeface="Arial" pitchFamily="34" charset="0"/>
              </a:rPr>
              <a:t>pool_size</a:t>
            </a:r>
            <a:r>
              <a:rPr lang="en-US" altLang="ko-KR" sz="1100" dirty="0">
                <a:solidFill>
                  <a:schemeClr val="tx1"/>
                </a:solidFill>
                <a:latin typeface="Barlow" panose="00000500000000000000" pitchFamily="2" charset="0"/>
                <a:cs typeface="Arial" pitchFamily="34" charset="0"/>
              </a:rPr>
              <a:t>=(2,2)))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a:t>
            </a:r>
            <a:r>
              <a:rPr lang="en-US" altLang="ko-KR" sz="1100" dirty="0" err="1">
                <a:solidFill>
                  <a:schemeClr val="tx1"/>
                </a:solidFill>
                <a:latin typeface="Barlow" panose="00000500000000000000" pitchFamily="2" charset="0"/>
                <a:cs typeface="Arial" pitchFamily="34" charset="0"/>
              </a:rPr>
              <a:t>BatchNormalization</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(Dropout(0.2))</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(Flatten())</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(Dense(128, activation='</a:t>
            </a:r>
            <a:r>
              <a:rPr lang="en-US" altLang="ko-KR" sz="1100" dirty="0" err="1">
                <a:solidFill>
                  <a:schemeClr val="tx1"/>
                </a:solidFill>
                <a:latin typeface="Barlow" panose="00000500000000000000" pitchFamily="2" charset="0"/>
                <a:cs typeface="Arial" pitchFamily="34" charset="0"/>
              </a:rPr>
              <a:t>relu</a:t>
            </a:r>
            <a:r>
              <a:rPr lang="en-US" altLang="ko-KR" sz="1100" dirty="0">
                <a:solidFill>
                  <a:schemeClr val="tx1"/>
                </a:solidFill>
                <a:latin typeface="Barlow" panose="00000500000000000000" pitchFamily="2" charset="0"/>
                <a:cs typeface="Arial" pitchFamily="34" charset="0"/>
              </a:rPr>
              <a:t>'))</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(Dropout(0.3))</a:t>
            </a:r>
          </a:p>
          <a:p>
            <a:pPr lvl="6"/>
            <a:r>
              <a:rPr lang="en-US" altLang="ko-KR" sz="1100" dirty="0" err="1">
                <a:solidFill>
                  <a:schemeClr val="tx1"/>
                </a:solidFill>
                <a:latin typeface="Barlow" panose="00000500000000000000" pitchFamily="2" charset="0"/>
                <a:cs typeface="Arial" pitchFamily="34" charset="0"/>
              </a:rPr>
              <a:t>model.add</a:t>
            </a:r>
            <a:r>
              <a:rPr lang="en-US" altLang="ko-KR" sz="1100" dirty="0">
                <a:solidFill>
                  <a:schemeClr val="tx1"/>
                </a:solidFill>
                <a:latin typeface="Barlow" panose="00000500000000000000" pitchFamily="2" charset="0"/>
                <a:cs typeface="Arial" pitchFamily="34" charset="0"/>
              </a:rPr>
              <a:t>(Dense(25, activation = '</a:t>
            </a:r>
            <a:r>
              <a:rPr lang="en-US" altLang="ko-KR" sz="1100" dirty="0" err="1">
                <a:solidFill>
                  <a:schemeClr val="tx1"/>
                </a:solidFill>
                <a:latin typeface="Barlow" panose="00000500000000000000" pitchFamily="2" charset="0"/>
                <a:cs typeface="Arial" pitchFamily="34" charset="0"/>
              </a:rPr>
              <a:t>softmax</a:t>
            </a:r>
            <a:r>
              <a:rPr lang="en-US" altLang="ko-KR" sz="1100" dirty="0">
                <a:solidFill>
                  <a:schemeClr val="tx1"/>
                </a:solidFill>
                <a:latin typeface="Barlow" panose="00000500000000000000" pitchFamily="2" charset="0"/>
                <a:cs typeface="Arial" pitchFamily="34" charset="0"/>
              </a:rPr>
              <a:t>'))</a:t>
            </a:r>
            <a:endParaRPr lang="en-US" altLang="ko-KR" sz="1100"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336362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a:t>
            </a:r>
            <a:r>
              <a:rPr lang="en" dirty="0" smtClean="0">
                <a:latin typeface="Squada One" panose="02000000000000000000" pitchFamily="2" charset="0"/>
              </a:rPr>
              <a:t>14</a:t>
            </a:r>
            <a:r>
              <a:rPr lang="en" dirty="0" smtClean="0">
                <a:solidFill>
                  <a:schemeClr val="dk1"/>
                </a:solidFill>
                <a:latin typeface="Squada One" panose="02000000000000000000" pitchFamily="2" charset="0"/>
              </a:rPr>
              <a:t>. </a:t>
            </a:r>
            <a:r>
              <a:rPr lang="en" dirty="0" smtClean="0">
                <a:solidFill>
                  <a:schemeClr val="dk1"/>
                </a:solidFill>
                <a:latin typeface="Squada One" panose="02000000000000000000" pitchFamily="2" charset="0"/>
              </a:rPr>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286144" y="1137894"/>
            <a:ext cx="4448290" cy="2049290"/>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An AI pilot has defeated a US Air Force pilot in a virtual F-16 dogfight in a "coming of age" moment for artificial intelligence.</a:t>
            </a:r>
          </a:p>
          <a:p>
            <a:pPr marL="127000" indent="0">
              <a:buNone/>
            </a:pPr>
            <a:endParaRPr lang="en-US" altLang="ko-KR" dirty="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The US military's </a:t>
            </a:r>
            <a:r>
              <a:rPr lang="en-US" altLang="ko-KR" dirty="0" err="1">
                <a:solidFill>
                  <a:schemeClr val="tx1">
                    <a:lumMod val="75000"/>
                    <a:lumOff val="25000"/>
                  </a:schemeClr>
                </a:solidFill>
                <a:latin typeface="Squada One" panose="02000000000000000000" pitchFamily="2" charset="0"/>
                <a:cs typeface="Arial" pitchFamily="34" charset="0"/>
              </a:rPr>
              <a:t>AlphaDogfight</a:t>
            </a:r>
            <a:r>
              <a:rPr lang="en-US" altLang="ko-KR" dirty="0">
                <a:solidFill>
                  <a:schemeClr val="tx1">
                    <a:lumMod val="75000"/>
                    <a:lumOff val="25000"/>
                  </a:schemeClr>
                </a:solidFill>
                <a:latin typeface="Squada One" panose="02000000000000000000" pitchFamily="2" charset="0"/>
                <a:cs typeface="Arial" pitchFamily="34" charset="0"/>
              </a:rPr>
              <a:t> Trials was </a:t>
            </a:r>
            <a:r>
              <a:rPr lang="en-US" altLang="ko-KR" dirty="0" err="1">
                <a:solidFill>
                  <a:schemeClr val="tx1">
                    <a:lumMod val="75000"/>
                    <a:lumOff val="25000"/>
                  </a:schemeClr>
                </a:solidFill>
                <a:latin typeface="Squada One" panose="02000000000000000000" pitchFamily="2" charset="0"/>
                <a:cs typeface="Arial" pitchFamily="34" charset="0"/>
              </a:rPr>
              <a:t>organised</a:t>
            </a:r>
            <a:r>
              <a:rPr lang="en-US" altLang="ko-KR" dirty="0">
                <a:solidFill>
                  <a:schemeClr val="tx1">
                    <a:lumMod val="75000"/>
                    <a:lumOff val="25000"/>
                  </a:schemeClr>
                </a:solidFill>
                <a:latin typeface="Squada One" panose="02000000000000000000" pitchFamily="2" charset="0"/>
                <a:cs typeface="Arial" pitchFamily="34" charset="0"/>
              </a:rPr>
              <a:t> by the Defense Advanced Research Projects Agency (</a:t>
            </a:r>
            <a:r>
              <a:rPr lang="en-US" altLang="ko-KR" dirty="0" err="1">
                <a:solidFill>
                  <a:schemeClr val="tx1">
                    <a:lumMod val="75000"/>
                    <a:lumOff val="25000"/>
                  </a:schemeClr>
                </a:solidFill>
                <a:latin typeface="Squada One" panose="02000000000000000000" pitchFamily="2" charset="0"/>
                <a:cs typeface="Arial" pitchFamily="34" charset="0"/>
              </a:rPr>
              <a:t>Darpa</a:t>
            </a:r>
            <a:r>
              <a:rPr lang="en-US" altLang="ko-KR" dirty="0">
                <a:solidFill>
                  <a:schemeClr val="tx1">
                    <a:lumMod val="75000"/>
                    <a:lumOff val="25000"/>
                  </a:schemeClr>
                </a:solidFill>
                <a:latin typeface="Squada One" panose="02000000000000000000" pitchFamily="2" charset="0"/>
                <a:cs typeface="Arial" pitchFamily="34" charset="0"/>
              </a:rPr>
              <a:t>) - a secretive branch of the US Department of Defense responsible for the development of futuristic technologies</a:t>
            </a:r>
            <a:r>
              <a:rPr lang="en-US" altLang="ko-KR" dirty="0" smtClean="0">
                <a:solidFill>
                  <a:schemeClr val="tx1">
                    <a:lumMod val="75000"/>
                    <a:lumOff val="25000"/>
                  </a:schemeClr>
                </a:solidFill>
                <a:latin typeface="Squada One" panose="02000000000000000000" pitchFamily="2" charset="0"/>
                <a:cs typeface="Arial" pitchFamily="34" charset="0"/>
              </a:rPr>
              <a:t>.</a:t>
            </a:r>
          </a:p>
          <a:p>
            <a:pPr marL="127000" indent="0">
              <a:buNone/>
            </a:pPr>
            <a:endParaRPr lang="en-US" altLang="ko-KR" dirty="0" smtClean="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The winning AI pilot, developed by Heron Systems, defeated other AI adversaries before going on to beat a human pilot wearing a VR helmet by a score of 5 - 0 in the final.</a:t>
            </a:r>
            <a:endParaRPr lang="en-US" altLang="ko-KR" dirty="0" smtClean="0">
              <a:solidFill>
                <a:schemeClr val="tx1">
                  <a:lumMod val="75000"/>
                  <a:lumOff val="25000"/>
                </a:schemeClr>
              </a:solidFill>
              <a:latin typeface="Squada One" panose="02000000000000000000" pitchFamily="2" charset="0"/>
              <a:cs typeface="Arial" pitchFamily="34" charset="0"/>
            </a:endParaRPr>
          </a:p>
          <a:p>
            <a:pPr marL="127000" indent="0">
              <a:buNone/>
            </a:pPr>
            <a:endParaRPr lang="en-US" altLang="ko-KR" sz="1400" dirty="0">
              <a:solidFill>
                <a:schemeClr val="tx1">
                  <a:lumMod val="75000"/>
                  <a:lumOff val="25000"/>
                </a:schemeClr>
              </a:solidFill>
              <a:latin typeface="Barlow" panose="00000500000000000000" pitchFamily="2" charset="0"/>
              <a:cs typeface="Arial" pitchFamily="34" charset="0"/>
            </a:endParaRPr>
          </a:p>
        </p:txBody>
      </p:sp>
      <p:pic>
        <p:nvPicPr>
          <p:cNvPr id="3" name="Picture 2"/>
          <p:cNvPicPr>
            <a:picLocks noChangeAspect="1"/>
          </p:cNvPicPr>
          <p:nvPr/>
        </p:nvPicPr>
        <p:blipFill>
          <a:blip r:embed="rId3"/>
          <a:stretch>
            <a:fillRect/>
          </a:stretch>
        </p:blipFill>
        <p:spPr>
          <a:xfrm>
            <a:off x="4734434" y="934496"/>
            <a:ext cx="4247745" cy="1872709"/>
          </a:xfrm>
          <a:prstGeom prst="rect">
            <a:avLst/>
          </a:prstGeom>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rlow" panose="00000500000000000000" pitchFamily="2" charset="0"/>
              </a:rPr>
              <a:t>Do you have any questions?</a:t>
            </a:r>
            <a:endParaRPr dirty="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 dirty="0" smtClean="0">
                <a:latin typeface="Barlow" panose="00000500000000000000" pitchFamily="2" charset="0"/>
                <a:hlinkClick r:id="rId3"/>
              </a:rPr>
              <a:t>sanjay@pantechmail.com</a:t>
            </a: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IN" dirty="0" smtClean="0">
                <a:latin typeface="Barlow" panose="00000500000000000000" pitchFamily="2" charset="0"/>
              </a:rPr>
              <a:t>www.pantechsolutions.net</a:t>
            </a:r>
            <a:endParaRPr dirty="0">
              <a:latin typeface="Barlow" panose="00000500000000000000" pitchFamily="2" charset="0"/>
            </a:endParaRPr>
          </a:p>
          <a:p>
            <a:pPr marL="0" lvl="0" indent="0" algn="l" rtl="0">
              <a:spcBef>
                <a:spcPts val="0"/>
              </a:spcBef>
              <a:spcAft>
                <a:spcPts val="0"/>
              </a:spcAft>
              <a:buNone/>
            </a:pPr>
            <a:endParaRPr dirty="0">
              <a:latin typeface="Barlow" panose="00000500000000000000" pitchFamily="2" charset="0"/>
            </a:endParaRPr>
          </a:p>
        </p:txBody>
      </p:sp>
      <p:sp>
        <p:nvSpPr>
          <p:cNvPr id="897" name="Google Shape;897;p5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215;p59"/>
          <p:cNvPicPr preferRelativeResize="0"/>
          <p:nvPr/>
        </p:nvPicPr>
        <p:blipFill>
          <a:blip r:embed="rId4">
            <a:alphaModFix/>
          </a:blip>
          <a:stretch>
            <a:fillRect/>
          </a:stretch>
        </p:blipFill>
        <p:spPr>
          <a:xfrm>
            <a:off x="0" y="484929"/>
            <a:ext cx="9144000" cy="4658572"/>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Character recognition using CNN</a:t>
            </a:r>
            <a:endParaRPr lang="en-IN" sz="1400" dirty="0" smtClean="0">
              <a:latin typeface="Squada One" panose="02000000000000000000"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3835</TotalTime>
  <Words>386</Words>
  <Application>Microsoft Office PowerPoint</Application>
  <PresentationFormat>On-screen Show (16:9)</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Squada One</vt:lpstr>
      <vt:lpstr>Barlow</vt:lpstr>
      <vt:lpstr>Fira Sans Condensed ExtraBold</vt:lpstr>
      <vt:lpstr>Arial</vt:lpstr>
      <vt:lpstr>Fira Sans Condensed</vt:lpstr>
      <vt:lpstr>Clinical Case in Neurology by Slidesgo</vt:lpstr>
      <vt:lpstr>AI Master Class series – Day 14</vt:lpstr>
      <vt:lpstr>Day-14 Agenda.</vt:lpstr>
      <vt:lpstr>Leaf disease detection.</vt:lpstr>
      <vt:lpstr>Block Diagram – Workflow of Leaf disease detection.</vt:lpstr>
      <vt:lpstr>! PRACTICAL SESSION !</vt:lpstr>
      <vt:lpstr>   Leaf disease detection using Deep Learning</vt:lpstr>
      <vt:lpstr>PowerPoint Presentation</vt:lpstr>
      <vt:lpstr>AI News – Day 14.  2020</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331</cp:revision>
  <dcterms:modified xsi:type="dcterms:W3CDTF">2020-10-18T06:02:32Z</dcterms:modified>
</cp:coreProperties>
</file>