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321" r:id="rId2"/>
    <p:sldId id="439" r:id="rId3"/>
    <p:sldId id="440" r:id="rId4"/>
    <p:sldId id="438" r:id="rId5"/>
    <p:sldId id="429" r:id="rId6"/>
    <p:sldId id="432" r:id="rId7"/>
    <p:sldId id="435" r:id="rId8"/>
    <p:sldId id="436" r:id="rId9"/>
    <p:sldId id="437" r:id="rId10"/>
    <p:sldId id="392" r:id="rId11"/>
    <p:sldId id="280" r:id="rId12"/>
    <p:sldId id="258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Fira Sans Condensed" panose="020B0604020202020204" charset="0"/>
      <p:regular r:id="rId19"/>
      <p:bold r:id="rId20"/>
      <p:italic r:id="rId21"/>
      <p:boldItalic r:id="rId22"/>
    </p:embeddedFont>
    <p:embeddedFont>
      <p:font typeface="Squada One" panose="02000000000000000000" pitchFamily="2" charset="0"/>
      <p:regular r:id="rId23"/>
    </p:embeddedFont>
    <p:embeddedFont>
      <p:font typeface="맑은 고딕" panose="020B0503020000020004" pitchFamily="34" charset="-127"/>
      <p:regular r:id="rId24"/>
      <p:bold r:id="rId25"/>
    </p:embeddedFont>
    <p:embeddedFont>
      <p:font typeface="Fira Sans Condensed ExtraBold" panose="020B060402020202020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89"/>
    <a:srgbClr val="5F2FB8"/>
    <a:srgbClr val="FFFFFF"/>
    <a:srgbClr val="FFC208"/>
    <a:srgbClr val="B60086"/>
    <a:srgbClr val="92D050"/>
    <a:srgbClr val="FD0098"/>
    <a:srgbClr val="E17C78"/>
    <a:srgbClr val="87ADDB"/>
    <a:srgbClr val="73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5" autoAdjust="0"/>
    <p:restoredTop sz="91482" autoAdjust="0"/>
  </p:normalViewPr>
  <p:slideViewPr>
    <p:cSldViewPr snapToGrid="0">
      <p:cViewPr varScale="1">
        <p:scale>
          <a:sx n="95" d="100"/>
          <a:sy n="95" d="100"/>
        </p:scale>
        <p:origin x="81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79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90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65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75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65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308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963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732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9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anjay@pantech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798055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16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Optical Character Recognition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0"/>
          <p:cNvSpPr txBox="1">
            <a:spLocks noGrp="1"/>
          </p:cNvSpPr>
          <p:nvPr>
            <p:ph type="title"/>
          </p:nvPr>
        </p:nvSpPr>
        <p:spPr>
          <a:xfrm>
            <a:off x="374640" y="7274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16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Aug - 2020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9" name="Google Shape;317;p30"/>
          <p:cNvSpPr txBox="1">
            <a:spLocks noGrp="1"/>
          </p:cNvSpPr>
          <p:nvPr>
            <p:ph type="body" idx="1"/>
          </p:nvPr>
        </p:nvSpPr>
        <p:spPr>
          <a:xfrm>
            <a:off x="195708" y="2119965"/>
            <a:ext cx="4448290" cy="2049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Musk said that his company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Neuralink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 had built a self-contained neural implant that can wirelessly transmit detailed brain activity without the aid of external hardware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.</a:t>
            </a:r>
          </a:p>
          <a:p>
            <a:pPr marL="127000" indent="0">
              <a:buNone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Musk demonstrated the device with live pigs, one of which had the implant in its brain. A screen above the pig streamed the electrical brain activity being registered by the device. “It’s like a Fitbit in your skull with tiny wires,” Musk said in his presentation. “You need an electrical thing to solve an electrical problem.”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8" y="1012898"/>
            <a:ext cx="4397201" cy="10532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0" y="2433578"/>
            <a:ext cx="3735876" cy="2105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028" y="359091"/>
            <a:ext cx="3013099" cy="18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1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</a:rPr>
              <a:t>Do you have any questions?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Barlow" panose="00000500000000000000" pitchFamily="2" charset="0"/>
                <a:hlinkClick r:id="rId3"/>
              </a:rPr>
              <a:t>sanjay@pantechmail.com</a:t>
            </a: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www.pantechsolutions.net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 panose="00000500000000000000" pitchFamily="2" charset="0"/>
            </a:endParaRPr>
          </a:p>
        </p:txBody>
      </p:sp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2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Smart Attendance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550430" y="19888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Day-16 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490631" y="165598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Squada One" panose="02000000000000000000" charset="0"/>
              </a:rPr>
              <a:t>Label Reading &amp; Methedology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359197" y="2176687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rlow" panose="00000500000000000000" charset="0"/>
              </a:rPr>
              <a:t>Overview on Label reading &amp; Methods to deploy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545144" y="1683997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Installing OCR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5579853" y="2201707"/>
            <a:ext cx="28189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Installing &amp; Configuring Optical Character Recognition</a:t>
            </a:r>
            <a:endParaRPr dirty="0"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2874788" y="1672534"/>
            <a:ext cx="311461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OCR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104220" y="2185161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>
                <a:latin typeface="Barlow" panose="00000500000000000000" pitchFamily="2" charset="0"/>
              </a:rPr>
              <a:t>Optical Character Recognition 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951167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495830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089038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24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1851467" y="3464129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Reading Text from Image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26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2395361" y="2923886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4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1886176" y="4020314"/>
            <a:ext cx="28189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Converting Text from Image</a:t>
            </a:r>
            <a:endParaRPr dirty="0"/>
          </a:p>
        </p:txBody>
      </p:sp>
      <p:sp>
        <p:nvSpPr>
          <p:cNvPr id="15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4195961" y="3461430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Q &amp; A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16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4739855" y="2921187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10" grpId="0"/>
      <p:bldP spid="311" grpId="0"/>
      <p:bldP spid="24" grpId="0"/>
      <p:bldP spid="26" grpId="0"/>
      <p:bldP spid="14" grpId="0" build="p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345687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Label Reading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1774438"/>
            <a:ext cx="397059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Label-reading skills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are intended to make it easier 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for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you to use the Nutrition Facts labels to make quick, informed food decisions to help you choose a healthy diet. Overview | Serving Information | Calories | Nutrients | The Percent Daily Value (%DV) | Nutrition Facts Label Variations.</a:t>
            </a:r>
            <a:endParaRPr lang="en-US" altLang="ko-KR" sz="20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1030" name="Picture 6" descr="Amazon.com : The 5 Mistakes of Label Reading Poster : Office Product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6" b="7588"/>
          <a:stretch/>
        </p:blipFill>
        <p:spPr bwMode="auto">
          <a:xfrm>
            <a:off x="5419554" y="820882"/>
            <a:ext cx="3609687" cy="37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15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13467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Optical Character Recognition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707372"/>
            <a:ext cx="488048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Optical character recognition or optical character reader is the electronic or mechanical conversion of images of typed, handwritten or printed text into machine-encoded text, whether from a scanned document, a photo of a document, a scene-photo or from subtitle text superimposed on an image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first step of OCR is using a scanner to process the physical form of a document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Once all pages are copied, OCR software converts the document into a two-color, or black and white, 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scanned-in image or bitmap is analyzed for light and dark areas, where the dark areas are identified as characters that need to be recognized and light areas are identified as 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Pattern Recognition &amp; Feature Detection</a:t>
            </a:r>
            <a:endParaRPr lang="en-US" altLang="ko-KR" sz="20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54" y="2110862"/>
            <a:ext cx="3246464" cy="9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0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4" y="134672"/>
            <a:ext cx="65890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solidFill>
                  <a:schemeClr val="accent2"/>
                </a:solidFill>
                <a:latin typeface="Squada One" panose="02000000000000000000" pitchFamily="2" charset="0"/>
              </a:rPr>
              <a:t>Methodology of deploying Label reading</a:t>
            </a:r>
            <a:r>
              <a:rPr lang="en" dirty="0" smtClean="0">
                <a:solidFill>
                  <a:schemeClr val="tx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tx1"/>
              </a:solidFill>
              <a:latin typeface="Squada One" panose="02000000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5811" y="916839"/>
            <a:ext cx="4529969" cy="1191789"/>
            <a:chOff x="696512" y="1841156"/>
            <a:chExt cx="5815499" cy="1586288"/>
          </a:xfrm>
          <a:solidFill>
            <a:srgbClr val="507C89"/>
          </a:soli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2B01AF1-2CDA-4354-B3E1-214ED3A4313A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1" name="Parallelogram 39">
              <a:extLst>
                <a:ext uri="{FF2B5EF4-FFF2-40B4-BE49-F238E27FC236}">
                  <a16:creationId xmlns:a16="http://schemas.microsoft.com/office/drawing/2014/main" id="{B16150B8-D205-4208-AA18-3E6084E97383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A51743-BA29-4103-AD6B-63D0A3CF1B3C}"/>
                </a:ext>
              </a:extLst>
            </p:cNvPr>
            <p:cNvSpPr txBox="1"/>
            <p:nvPr/>
          </p:nvSpPr>
          <p:spPr>
            <a:xfrm>
              <a:off x="1200272" y="1990114"/>
              <a:ext cx="4507352" cy="860276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altLang="ko-KR" sz="1800" dirty="0" smtClean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Google Vision, Amazon </a:t>
              </a:r>
              <a:r>
                <a:rPr lang="en-IN" altLang="ko-KR" sz="1800" dirty="0" err="1" smtClean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Rekognition</a:t>
              </a:r>
              <a:endParaRPr lang="en-IN" altLang="ko-KR" sz="18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  <a:p>
              <a:pPr algn="ctr"/>
              <a:r>
                <a:rPr lang="en-IN" altLang="ko-KR" sz="1800" dirty="0" smtClean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PAID</a:t>
              </a:r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2368D8-FFDA-4374-8134-3DC6BF280270}"/>
                </a:ext>
              </a:extLst>
            </p:cNvPr>
            <p:cNvSpPr/>
            <p:nvPr/>
          </p:nvSpPr>
          <p:spPr>
            <a:xfrm>
              <a:off x="696512" y="2050623"/>
              <a:ext cx="777316" cy="777316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97F6D1-B2DC-4ABF-AD2A-F04E10C7A26D}"/>
                </a:ext>
              </a:extLst>
            </p:cNvPr>
            <p:cNvSpPr/>
            <p:nvPr/>
          </p:nvSpPr>
          <p:spPr>
            <a:xfrm>
              <a:off x="788134" y="2142245"/>
              <a:ext cx="594072" cy="594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74DCF7-D86A-4841-9266-BC95DC6A923D}"/>
                </a:ext>
              </a:extLst>
            </p:cNvPr>
            <p:cNvSpPr txBox="1"/>
            <p:nvPr/>
          </p:nvSpPr>
          <p:spPr>
            <a:xfrm>
              <a:off x="797138" y="2211326"/>
              <a:ext cx="576064" cy="45062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3AFE997-4902-4F36-8E03-42657E90924A}"/>
              </a:ext>
            </a:extLst>
          </p:cNvPr>
          <p:cNvSpPr txBox="1"/>
          <p:nvPr/>
        </p:nvSpPr>
        <p:spPr>
          <a:xfrm flipH="1">
            <a:off x="9093239" y="6363031"/>
            <a:ext cx="260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400" dirty="0" smtClean="0">
                <a:solidFill>
                  <a:schemeClr val="bg1"/>
                </a:solidFill>
                <a:latin typeface="Squada One" panose="02000000000000000000" pitchFamily="2" charset="0"/>
              </a:rPr>
              <a:t>www.pantechsolutions.net</a:t>
            </a:r>
            <a:endParaRPr lang="ko-KR" altLang="en-US" sz="1400" dirty="0">
              <a:solidFill>
                <a:schemeClr val="bg1"/>
              </a:solidFill>
              <a:latin typeface="Squada One" panose="02000000000000000000" pitchFamily="2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62238" y="2181837"/>
            <a:ext cx="4529969" cy="1191789"/>
            <a:chOff x="696512" y="1841156"/>
            <a:chExt cx="5815499" cy="1586288"/>
          </a:xfrm>
          <a:solidFill>
            <a:srgbClr val="507C89"/>
          </a:solidFill>
        </p:grpSpPr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12B01AF1-2CDA-4354-B3E1-214ED3A4313A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3" name="Parallelogram 39">
              <a:extLst>
                <a:ext uri="{FF2B5EF4-FFF2-40B4-BE49-F238E27FC236}">
                  <a16:creationId xmlns:a16="http://schemas.microsoft.com/office/drawing/2014/main" id="{B16150B8-D205-4208-AA18-3E6084E97383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4A51743-BA29-4103-AD6B-63D0A3CF1B3C}"/>
                </a:ext>
              </a:extLst>
            </p:cNvPr>
            <p:cNvSpPr txBox="1"/>
            <p:nvPr/>
          </p:nvSpPr>
          <p:spPr>
            <a:xfrm>
              <a:off x="1770509" y="1968179"/>
              <a:ext cx="3864173" cy="942206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altLang="ko-KR" sz="2000" dirty="0" err="1" smtClean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PyTesseract</a:t>
              </a:r>
              <a:endParaRPr lang="en-IN" altLang="ko-KR" sz="2000" dirty="0" smtClean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  <a:p>
              <a:pPr algn="ctr"/>
              <a:r>
                <a:rPr lang="en-IN" altLang="ko-KR" sz="2000" dirty="0" smtClean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FREE</a:t>
              </a:r>
              <a:endParaRPr lang="ko-KR" altLang="en-US" sz="20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B2368D8-FFDA-4374-8134-3DC6BF280270}"/>
                </a:ext>
              </a:extLst>
            </p:cNvPr>
            <p:cNvSpPr/>
            <p:nvPr/>
          </p:nvSpPr>
          <p:spPr>
            <a:xfrm>
              <a:off x="696512" y="2050623"/>
              <a:ext cx="777316" cy="777316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297F6D1-B2DC-4ABF-AD2A-F04E10C7A26D}"/>
                </a:ext>
              </a:extLst>
            </p:cNvPr>
            <p:cNvSpPr/>
            <p:nvPr/>
          </p:nvSpPr>
          <p:spPr>
            <a:xfrm>
              <a:off x="788134" y="2142245"/>
              <a:ext cx="594072" cy="594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74DCF7-D86A-4841-9266-BC95DC6A923D}"/>
                </a:ext>
              </a:extLst>
            </p:cNvPr>
            <p:cNvSpPr txBox="1"/>
            <p:nvPr/>
          </p:nvSpPr>
          <p:spPr>
            <a:xfrm>
              <a:off x="797138" y="2211326"/>
              <a:ext cx="576064" cy="45062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02</a:t>
              </a:r>
              <a:endParaRPr lang="ko-KR" altLang="en-US" sz="16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4193" y="3753133"/>
            <a:ext cx="4529969" cy="1191789"/>
            <a:chOff x="696512" y="1841156"/>
            <a:chExt cx="5815499" cy="1586288"/>
          </a:xfrm>
          <a:solidFill>
            <a:srgbClr val="507C89"/>
          </a:solidFill>
        </p:grpSpPr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12B01AF1-2CDA-4354-B3E1-214ED3A4313A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2" name="Parallelogram 39">
              <a:extLst>
                <a:ext uri="{FF2B5EF4-FFF2-40B4-BE49-F238E27FC236}">
                  <a16:creationId xmlns:a16="http://schemas.microsoft.com/office/drawing/2014/main" id="{B16150B8-D205-4208-AA18-3E6084E97383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A51743-BA29-4103-AD6B-63D0A3CF1B3C}"/>
                </a:ext>
              </a:extLst>
            </p:cNvPr>
            <p:cNvSpPr txBox="1"/>
            <p:nvPr/>
          </p:nvSpPr>
          <p:spPr>
            <a:xfrm>
              <a:off x="1770509" y="2050109"/>
              <a:ext cx="3864173" cy="77834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altLang="ko-KR" sz="1600" dirty="0" smtClean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Custom Training from Scratch with ROI</a:t>
              </a:r>
              <a:endParaRPr lang="ko-KR" altLang="en-US" sz="16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B2368D8-FFDA-4374-8134-3DC6BF280270}"/>
                </a:ext>
              </a:extLst>
            </p:cNvPr>
            <p:cNvSpPr/>
            <p:nvPr/>
          </p:nvSpPr>
          <p:spPr>
            <a:xfrm>
              <a:off x="696512" y="2050623"/>
              <a:ext cx="777316" cy="777316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97F6D1-B2DC-4ABF-AD2A-F04E10C7A26D}"/>
                </a:ext>
              </a:extLst>
            </p:cNvPr>
            <p:cNvSpPr/>
            <p:nvPr/>
          </p:nvSpPr>
          <p:spPr>
            <a:xfrm>
              <a:off x="788134" y="2142245"/>
              <a:ext cx="594072" cy="594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74DCF7-D86A-4841-9266-BC95DC6A923D}"/>
                </a:ext>
              </a:extLst>
            </p:cNvPr>
            <p:cNvSpPr txBox="1"/>
            <p:nvPr/>
          </p:nvSpPr>
          <p:spPr>
            <a:xfrm>
              <a:off x="797138" y="2211326"/>
              <a:ext cx="576064" cy="45062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3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583378" y="0"/>
            <a:ext cx="618978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>
                <a:latin typeface="Squada One" panose="02000000000000000000" charset="0"/>
              </a:rPr>
              <a:t>! PRACTICAL SESSION !</a:t>
            </a:r>
            <a:endParaRPr lang="en-US" sz="4400" dirty="0">
              <a:latin typeface="Squada One" panose="02000000000000000000" charset="0"/>
            </a:endParaRPr>
          </a:p>
        </p:txBody>
      </p:sp>
      <p:sp>
        <p:nvSpPr>
          <p:cNvPr id="4" name="Google Shape;750;p44"/>
          <p:cNvSpPr txBox="1">
            <a:spLocks/>
          </p:cNvSpPr>
          <p:nvPr/>
        </p:nvSpPr>
        <p:spPr>
          <a:xfrm>
            <a:off x="2813006" y="924448"/>
            <a:ext cx="3730525" cy="4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US" sz="2400" dirty="0" smtClean="0">
                <a:solidFill>
                  <a:srgbClr val="507C89"/>
                </a:solidFill>
                <a:latin typeface="Squada One" panose="02000000000000000000" charset="0"/>
              </a:rPr>
              <a:t>Label Reading</a:t>
            </a:r>
            <a:endParaRPr lang="en-US" sz="2400" dirty="0">
              <a:solidFill>
                <a:srgbClr val="507C89"/>
              </a:solidFill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067226" y="255075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Installing Libraries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8328993" y="653070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783265" y="2041880"/>
            <a:ext cx="6545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  <a:latin typeface="Squada One" panose="02000000000000000000" charset="0"/>
              </a:rPr>
              <a:t>Tesseract-OCR Executable: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https://www.pantechsolutions.net/media/attachment/file/t/e/tesseract-ocr-w64-setup-v5.0.0-alpha.20200328.exe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067226" y="255075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Installing Libraries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8328993" y="653070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867360" y="2001687"/>
            <a:ext cx="3632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  <a:latin typeface="Squada One" panose="02000000000000000000" charset="0"/>
              </a:rPr>
              <a:t>Pytesseract: </a:t>
            </a:r>
            <a:r>
              <a:rPr lang="en-US" altLang="ko-KR" sz="2000" dirty="0" smtClean="0">
                <a:solidFill>
                  <a:schemeClr val="tx1"/>
                </a:solidFill>
                <a:latin typeface="Squada One" panose="02000000000000000000" charset="0"/>
              </a:rPr>
              <a:t>pip install </a:t>
            </a:r>
            <a:r>
              <a:rPr lang="en-US" altLang="ko-KR" sz="2000" dirty="0" err="1" smtClean="0">
                <a:solidFill>
                  <a:schemeClr val="tx1"/>
                </a:solidFill>
                <a:latin typeface="Squada One" panose="02000000000000000000" charset="0"/>
              </a:rPr>
              <a:t>pytesseract</a:t>
            </a:r>
            <a:endParaRPr lang="en-US" altLang="ko-KR" sz="2000" b="1" dirty="0" smtClean="0">
              <a:solidFill>
                <a:schemeClr val="tx1"/>
              </a:solidFill>
              <a:latin typeface="Squada One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9" y="3141048"/>
            <a:ext cx="478221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631304" y="2023586"/>
            <a:ext cx="615232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Extracting Text from Image - Pytesseract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7705995" y="3778107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89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7736140" y="4019268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213606" y="391854"/>
            <a:ext cx="72041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try:</a:t>
            </a: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    from PIL import Image</a:t>
            </a: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except 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charset="0"/>
              </a:rPr>
              <a:t>ImportError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:</a:t>
            </a: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    import Image</a:t>
            </a:r>
          </a:p>
          <a:p>
            <a:endParaRPr lang="en-US" altLang="ko-KR" dirty="0">
              <a:solidFill>
                <a:schemeClr val="tx1"/>
              </a:solidFill>
              <a:latin typeface="Squada One" panose="02000000000000000000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import 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charset="0"/>
              </a:rPr>
              <a:t>pytesseract</a:t>
            </a:r>
            <a:endParaRPr lang="en-US" altLang="ko-KR" dirty="0">
              <a:solidFill>
                <a:schemeClr val="tx1"/>
              </a:solidFill>
              <a:latin typeface="Squada One" panose="02000000000000000000" charset="0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Squada One" panose="02000000000000000000" charset="0"/>
              </a:rPr>
              <a:t>pytesseract.pytesseract.tesseract_cmd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charset="0"/>
              </a:rPr>
              <a:t>r'C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:\Program Files\Tesseract-OCR\tesseract.exe'</a:t>
            </a:r>
          </a:p>
          <a:p>
            <a:endParaRPr lang="en-US" altLang="ko-KR" dirty="0">
              <a:solidFill>
                <a:schemeClr val="tx1"/>
              </a:solidFill>
              <a:latin typeface="Squada One" panose="02000000000000000000" charset="0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Squada One" panose="02000000000000000000" charset="0"/>
              </a:rPr>
              <a:t>def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charset="0"/>
              </a:rPr>
              <a:t>recText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(filename):</a:t>
            </a: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    text = 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charset="0"/>
              </a:rPr>
              <a:t>pytesseract.image_to_string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charset="0"/>
              </a:rPr>
              <a:t>Image.open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(filename)) </a:t>
            </a: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    return text</a:t>
            </a:r>
          </a:p>
          <a:p>
            <a:endParaRPr lang="en-US" altLang="ko-KR" dirty="0">
              <a:solidFill>
                <a:schemeClr val="tx1"/>
              </a:solidFill>
              <a:latin typeface="Squada One" panose="02000000000000000000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info = 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charset="0"/>
              </a:rPr>
              <a:t>recText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('test.png')</a:t>
            </a: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print(info)</a:t>
            </a: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file = open("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charset="0"/>
              </a:rPr>
              <a:t>result.txt","w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")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Squada One" panose="02000000000000000000" charset="0"/>
              </a:rPr>
              <a:t>file.write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(info)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Squada One" panose="02000000000000000000" charset="0"/>
              </a:rPr>
              <a:t>file.close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()</a:t>
            </a: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charset="0"/>
              </a:rPr>
              <a:t>print("Written Successful")</a:t>
            </a:r>
          </a:p>
        </p:txBody>
      </p:sp>
    </p:spTree>
    <p:extLst>
      <p:ext uri="{BB962C8B-B14F-4D97-AF65-F5344CB8AC3E}">
        <p14:creationId xmlns:p14="http://schemas.microsoft.com/office/powerpoint/2010/main" val="6607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464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Barlow</vt:lpstr>
      <vt:lpstr>Fira Sans Condensed</vt:lpstr>
      <vt:lpstr>Squada One</vt:lpstr>
      <vt:lpstr>맑은 고딕</vt:lpstr>
      <vt:lpstr>Fira Sans Condensed ExtraBold</vt:lpstr>
      <vt:lpstr>Arial</vt:lpstr>
      <vt:lpstr>Clinical Case in Neurology by Slidesgo</vt:lpstr>
      <vt:lpstr>AI Master Class series – Day 16</vt:lpstr>
      <vt:lpstr>Label Reading.</vt:lpstr>
      <vt:lpstr>Optical Character Recognition.</vt:lpstr>
      <vt:lpstr>Methodology of deploying Label reading.</vt:lpstr>
      <vt:lpstr>! PRACTICAL SESSION !</vt:lpstr>
      <vt:lpstr>Installing Libraries</vt:lpstr>
      <vt:lpstr>Installing Libraries</vt:lpstr>
      <vt:lpstr>Extracting Text from Image - Pytesseract</vt:lpstr>
      <vt:lpstr>PowerPoint Presentation</vt:lpstr>
      <vt:lpstr>AI News – Day 16.  Aug - 2020</vt:lpstr>
      <vt:lpstr>Thanks!</vt:lpstr>
      <vt:lpstr>Day-16 Agenda.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367</cp:revision>
  <dcterms:modified xsi:type="dcterms:W3CDTF">2020-10-20T07:38:19Z</dcterms:modified>
</cp:coreProperties>
</file>