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321" r:id="rId2"/>
    <p:sldId id="439" r:id="rId3"/>
    <p:sldId id="445" r:id="rId4"/>
    <p:sldId id="441" r:id="rId5"/>
    <p:sldId id="432" r:id="rId6"/>
    <p:sldId id="429" r:id="rId7"/>
    <p:sldId id="436" r:id="rId8"/>
    <p:sldId id="442" r:id="rId9"/>
    <p:sldId id="443" r:id="rId10"/>
    <p:sldId id="444" r:id="rId11"/>
    <p:sldId id="392" r:id="rId12"/>
    <p:sldId id="280" r:id="rId13"/>
    <p:sldId id="258" r:id="rId14"/>
  </p:sldIdLst>
  <p:sldSz cx="9144000" cy="5143500" type="screen16x9"/>
  <p:notesSz cx="6858000" cy="9144000"/>
  <p:embeddedFontLst>
    <p:embeddedFont>
      <p:font typeface="Fira Sans Condensed" panose="020B0604020202020204" charset="0"/>
      <p:regular r:id="rId16"/>
      <p:bold r:id="rId17"/>
      <p:italic r:id="rId18"/>
      <p:boldItalic r:id="rId19"/>
    </p:embeddedFont>
    <p:embeddedFont>
      <p:font typeface="Fira Sans Condensed ExtraBold" panose="020B0604020202020204" charset="0"/>
      <p:bold r:id="rId20"/>
      <p:boldItalic r:id="rId21"/>
    </p:embeddedFont>
    <p:embeddedFont>
      <p:font typeface="Barlow" panose="00000500000000000000" pitchFamily="2" charset="0"/>
      <p:regular r:id="rId22"/>
      <p:bold r:id="rId23"/>
      <p:italic r:id="rId24"/>
      <p:boldItalic r:id="rId25"/>
    </p:embeddedFont>
    <p:embeddedFont>
      <p:font typeface="Squada One" panose="02000000000000000000" pitchFamily="2"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7C89"/>
    <a:srgbClr val="5F2FB8"/>
    <a:srgbClr val="FFFFFF"/>
    <a:srgbClr val="FFC208"/>
    <a:srgbClr val="B60086"/>
    <a:srgbClr val="92D050"/>
    <a:srgbClr val="FD0098"/>
    <a:srgbClr val="E17C78"/>
    <a:srgbClr val="87ADDB"/>
    <a:srgbClr val="73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5" autoAdjust="0"/>
    <p:restoredTop sz="91482" autoAdjust="0"/>
  </p:normalViewPr>
  <p:slideViewPr>
    <p:cSldViewPr snapToGrid="0">
      <p:cViewPr varScale="1">
        <p:scale>
          <a:sx n="95" d="100"/>
          <a:sy n="95"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21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1179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901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694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122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30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65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732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147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48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0"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mailto:sanjay@pantechmail.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41" name="Google Shape;461;p30"/>
          <p:cNvPicPr preferRelativeResize="0"/>
          <p:nvPr/>
        </p:nvPicPr>
        <p:blipFill rotWithShape="1">
          <a:blip r:embed="rId3">
            <a:alphaModFix/>
          </a:blip>
          <a:srcRect t="14712"/>
          <a:stretch/>
        </p:blipFill>
        <p:spPr>
          <a:xfrm>
            <a:off x="-7" y="798055"/>
            <a:ext cx="9144005" cy="4386650"/>
          </a:xfrm>
          <a:prstGeom prst="rect">
            <a:avLst/>
          </a:prstGeom>
          <a:noFill/>
          <a:ln>
            <a:noFill/>
          </a:ln>
        </p:spPr>
      </p:pic>
      <p:sp>
        <p:nvSpPr>
          <p:cNvPr id="249" name="Google Shape;249;p27"/>
          <p:cNvSpPr txBox="1">
            <a:spLocks noGrp="1"/>
          </p:cNvSpPr>
          <p:nvPr>
            <p:ph type="ctrTitle"/>
          </p:nvPr>
        </p:nvSpPr>
        <p:spPr>
          <a:xfrm>
            <a:off x="1084590" y="416156"/>
            <a:ext cx="7166400" cy="8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charset="0"/>
              </a:rPr>
              <a:t>AI Master Class series – Day 17</a:t>
            </a:r>
            <a:endParaRPr dirty="0">
              <a:latin typeface="Squada One" panose="02000000000000000000" charset="0"/>
            </a:endParaRPr>
          </a:p>
        </p:txBody>
      </p:sp>
      <p:sp>
        <p:nvSpPr>
          <p:cNvPr id="250" name="Google Shape;250;p27"/>
          <p:cNvSpPr txBox="1">
            <a:spLocks noGrp="1"/>
          </p:cNvSpPr>
          <p:nvPr>
            <p:ph type="subTitle" idx="1"/>
          </p:nvPr>
        </p:nvSpPr>
        <p:spPr>
          <a:xfrm>
            <a:off x="1430395" y="1035053"/>
            <a:ext cx="6283202" cy="792600"/>
          </a:xfrm>
          <a:prstGeom prst="rect">
            <a:avLst/>
          </a:prstGeom>
        </p:spPr>
        <p:txBody>
          <a:bodyPr spcFirstLastPara="1" wrap="square" lIns="91425" tIns="91425" rIns="91425" bIns="91425" anchor="t" anchorCtr="0">
            <a:noAutofit/>
          </a:bodyPr>
          <a:lstStyle/>
          <a:p>
            <a:pPr marL="0" lvl="0" indent="0"/>
            <a:r>
              <a:rPr lang="en" sz="2000" b="1" dirty="0" smtClean="0">
                <a:solidFill>
                  <a:schemeClr val="accent1"/>
                </a:solidFill>
                <a:latin typeface="Barlow" panose="00000500000000000000" charset="0"/>
                <a:sym typeface="Squada One"/>
              </a:rPr>
              <a:t>Smart Attendance </a:t>
            </a:r>
            <a:r>
              <a:rPr lang="en" sz="2000" b="1" dirty="0" smtClean="0">
                <a:solidFill>
                  <a:schemeClr val="accent1"/>
                </a:solidFill>
                <a:latin typeface="Barlow" panose="00000500000000000000" charset="0"/>
                <a:sym typeface="Squada One"/>
              </a:rPr>
              <a:t>system using ML &amp; DL</a:t>
            </a:r>
            <a:endParaRPr sz="500" b="1" dirty="0">
              <a:latin typeface="Barlow" panose="00000500000000000000" charset="0"/>
            </a:endParaRP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84" y="290620"/>
            <a:ext cx="1731110" cy="399487"/>
          </a:xfrm>
          <a:prstGeom prst="rect">
            <a:avLst/>
          </a:prstGeom>
        </p:spPr>
      </p:pic>
      <p:pic>
        <p:nvPicPr>
          <p:cNvPr id="5" name="Picture 4"/>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7993" y="268813"/>
            <a:ext cx="531604" cy="529242"/>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631304" y="1919677"/>
            <a:ext cx="615232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ATTENDANCE SYSTEM</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705995" y="3778107"/>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354205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8" name="Google Shape;318;p30"/>
          <p:cNvSpPr txBox="1">
            <a:spLocks noGrp="1"/>
          </p:cNvSpPr>
          <p:nvPr>
            <p:ph type="title"/>
          </p:nvPr>
        </p:nvSpPr>
        <p:spPr>
          <a:xfrm>
            <a:off x="374640" y="72741"/>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pitchFamily="2" charset="0"/>
              </a:rPr>
              <a:t>AI News – Day </a:t>
            </a:r>
            <a:r>
              <a:rPr lang="en" dirty="0" smtClean="0">
                <a:latin typeface="Squada One" panose="02000000000000000000" pitchFamily="2" charset="0"/>
              </a:rPr>
              <a:t>17</a:t>
            </a:r>
            <a:r>
              <a:rPr lang="en" dirty="0" smtClean="0">
                <a:solidFill>
                  <a:schemeClr val="dk1"/>
                </a:solidFill>
                <a:latin typeface="Squada One" panose="02000000000000000000" pitchFamily="2" charset="0"/>
              </a:rPr>
              <a:t>. </a:t>
            </a:r>
            <a:r>
              <a:rPr lang="en" dirty="0" smtClean="0">
                <a:solidFill>
                  <a:schemeClr val="dk1"/>
                </a:solidFill>
                <a:latin typeface="Squada One" panose="02000000000000000000" pitchFamily="2" charset="0"/>
              </a:rPr>
              <a:t/>
            </a:r>
            <a:br>
              <a:rPr lang="en" dirty="0" smtClean="0">
                <a:solidFill>
                  <a:schemeClr val="dk1"/>
                </a:solidFill>
                <a:latin typeface="Squada One" panose="02000000000000000000" pitchFamily="2" charset="0"/>
              </a:rPr>
            </a:br>
            <a:r>
              <a:rPr lang="en" dirty="0" smtClean="0">
                <a:solidFill>
                  <a:schemeClr val="dk1"/>
                </a:solidFill>
                <a:latin typeface="Squada One" panose="02000000000000000000" pitchFamily="2" charset="0"/>
              </a:rPr>
              <a:t>2020</a:t>
            </a:r>
            <a:endParaRPr dirty="0">
              <a:solidFill>
                <a:schemeClr val="dk1"/>
              </a:solidFill>
              <a:latin typeface="Squada One" panose="02000000000000000000" pitchFamily="2" charset="0"/>
            </a:endParaRPr>
          </a:p>
        </p:txBody>
      </p:sp>
      <p:sp>
        <p:nvSpPr>
          <p:cNvPr id="9" name="Google Shape;317;p30"/>
          <p:cNvSpPr txBox="1">
            <a:spLocks noGrp="1"/>
          </p:cNvSpPr>
          <p:nvPr>
            <p:ph type="body" idx="1"/>
          </p:nvPr>
        </p:nvSpPr>
        <p:spPr>
          <a:xfrm>
            <a:off x="182531" y="1878803"/>
            <a:ext cx="4448290" cy="1179743"/>
          </a:xfrm>
          <a:prstGeom prst="rect">
            <a:avLst/>
          </a:prstGeom>
        </p:spPr>
        <p:txBody>
          <a:bodyPr spcFirstLastPara="1" wrap="square" lIns="91425" tIns="91425" rIns="91425" bIns="91425" anchor="t" anchorCtr="0">
            <a:noAutofit/>
          </a:bodyPr>
          <a:lstStyle/>
          <a:p>
            <a:pPr marL="127000" indent="0">
              <a:buNone/>
            </a:pPr>
            <a:r>
              <a:rPr lang="en-US" altLang="ko-KR" dirty="0">
                <a:solidFill>
                  <a:schemeClr val="tx1">
                    <a:lumMod val="75000"/>
                    <a:lumOff val="25000"/>
                  </a:schemeClr>
                </a:solidFill>
                <a:latin typeface="Squada One" panose="02000000000000000000" pitchFamily="2" charset="0"/>
                <a:cs typeface="Arial" pitchFamily="34" charset="0"/>
              </a:rPr>
              <a:t>Amazon has used its AI expertise to create what it calls the Distance Assistant. Using a time-of-flight sensor, often found in modern smartphones, the AI measures the distance between employees</a:t>
            </a:r>
            <a:r>
              <a:rPr lang="en-US" altLang="ko-KR" dirty="0" smtClean="0">
                <a:solidFill>
                  <a:schemeClr val="tx1">
                    <a:lumMod val="75000"/>
                    <a:lumOff val="25000"/>
                  </a:schemeClr>
                </a:solidFill>
                <a:latin typeface="Squada One" panose="02000000000000000000" pitchFamily="2" charset="0"/>
                <a:cs typeface="Arial" pitchFamily="34" charset="0"/>
              </a:rPr>
              <a:t>.</a:t>
            </a:r>
          </a:p>
          <a:p>
            <a:pPr marL="127000" indent="0">
              <a:buNone/>
            </a:pPr>
            <a:endParaRPr lang="en-US" altLang="ko-KR" dirty="0" smtClean="0">
              <a:solidFill>
                <a:schemeClr val="tx1">
                  <a:lumMod val="75000"/>
                  <a:lumOff val="25000"/>
                </a:schemeClr>
              </a:solidFill>
              <a:latin typeface="Squada One" panose="02000000000000000000" pitchFamily="2" charset="0"/>
              <a:cs typeface="Arial" pitchFamily="34" charset="0"/>
            </a:endParaRPr>
          </a:p>
        </p:txBody>
      </p:sp>
      <p:pic>
        <p:nvPicPr>
          <p:cNvPr id="2" name="Picture 1"/>
          <p:cNvPicPr>
            <a:picLocks noChangeAspect="1"/>
          </p:cNvPicPr>
          <p:nvPr/>
        </p:nvPicPr>
        <p:blipFill>
          <a:blip r:embed="rId3"/>
          <a:stretch>
            <a:fillRect/>
          </a:stretch>
        </p:blipFill>
        <p:spPr>
          <a:xfrm>
            <a:off x="374640" y="1187022"/>
            <a:ext cx="6428666" cy="581487"/>
          </a:xfrm>
          <a:prstGeom prst="rect">
            <a:avLst/>
          </a:prstGeom>
        </p:spPr>
      </p:pic>
      <p:pic>
        <p:nvPicPr>
          <p:cNvPr id="4" name="Picture 3"/>
          <p:cNvPicPr>
            <a:picLocks noChangeAspect="1"/>
          </p:cNvPicPr>
          <p:nvPr/>
        </p:nvPicPr>
        <p:blipFill>
          <a:blip r:embed="rId4"/>
          <a:stretch>
            <a:fillRect/>
          </a:stretch>
        </p:blipFill>
        <p:spPr>
          <a:xfrm>
            <a:off x="575155" y="3202017"/>
            <a:ext cx="2921671" cy="1734909"/>
          </a:xfrm>
          <a:prstGeom prst="rect">
            <a:avLst/>
          </a:prstGeom>
        </p:spPr>
      </p:pic>
      <p:pic>
        <p:nvPicPr>
          <p:cNvPr id="7" name="Picture 6"/>
          <p:cNvPicPr>
            <a:picLocks noChangeAspect="1"/>
          </p:cNvPicPr>
          <p:nvPr/>
        </p:nvPicPr>
        <p:blipFill>
          <a:blip r:embed="rId5"/>
          <a:stretch>
            <a:fillRect/>
          </a:stretch>
        </p:blipFill>
        <p:spPr>
          <a:xfrm>
            <a:off x="5453347" y="1514551"/>
            <a:ext cx="2977864" cy="2384176"/>
          </a:xfrm>
          <a:prstGeom prst="rect">
            <a:avLst/>
          </a:prstGeom>
        </p:spPr>
      </p:pic>
    </p:spTree>
    <p:extLst>
      <p:ext uri="{BB962C8B-B14F-4D97-AF65-F5344CB8AC3E}">
        <p14:creationId xmlns:p14="http://schemas.microsoft.com/office/powerpoint/2010/main" val="1862035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51"/>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Barlow" panose="00000500000000000000" pitchFamily="2" charset="0"/>
              </a:rPr>
              <a:t>Do you have any questions?</a:t>
            </a:r>
            <a:endParaRPr dirty="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 dirty="0" smtClean="0">
                <a:latin typeface="Barlow" panose="00000500000000000000" pitchFamily="2" charset="0"/>
                <a:hlinkClick r:id="rId3"/>
              </a:rPr>
              <a:t>sanjay@pantechmail.com</a:t>
            </a: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endParaRPr lang="en" dirty="0" smtClean="0">
              <a:latin typeface="Barlow" panose="00000500000000000000" pitchFamily="2" charset="0"/>
            </a:endParaRPr>
          </a:p>
          <a:p>
            <a:pPr marL="0" lvl="0" indent="0" algn="l" rtl="0">
              <a:spcBef>
                <a:spcPts val="0"/>
              </a:spcBef>
              <a:spcAft>
                <a:spcPts val="0"/>
              </a:spcAft>
              <a:buClr>
                <a:schemeClr val="dk1"/>
              </a:buClr>
              <a:buSzPts val="1100"/>
              <a:buFont typeface="Arial"/>
              <a:buNone/>
            </a:pPr>
            <a:r>
              <a:rPr lang="en-IN" dirty="0" smtClean="0">
                <a:latin typeface="Barlow" panose="00000500000000000000" pitchFamily="2" charset="0"/>
              </a:rPr>
              <a:t>www.pantechsolutions.net</a:t>
            </a:r>
            <a:endParaRPr dirty="0">
              <a:latin typeface="Barlow" panose="00000500000000000000" pitchFamily="2" charset="0"/>
            </a:endParaRPr>
          </a:p>
          <a:p>
            <a:pPr marL="0" lvl="0" indent="0" algn="l" rtl="0">
              <a:spcBef>
                <a:spcPts val="0"/>
              </a:spcBef>
              <a:spcAft>
                <a:spcPts val="0"/>
              </a:spcAft>
              <a:buNone/>
            </a:pPr>
            <a:endParaRPr dirty="0">
              <a:latin typeface="Barlow" panose="00000500000000000000" pitchFamily="2" charset="0"/>
            </a:endParaRPr>
          </a:p>
        </p:txBody>
      </p:sp>
      <p:sp>
        <p:nvSpPr>
          <p:cNvPr id="897" name="Google Shape;897;p51"/>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quada One" panose="02000000000000000000" pitchFamily="2" charset="0"/>
              </a:rPr>
              <a:t>Thanks!</a:t>
            </a:r>
            <a:endParaRPr dirty="0">
              <a:latin typeface="Squada One" panose="02000000000000000000" pitchFamily="2" charset="0"/>
            </a:endParaRPr>
          </a:p>
        </p:txBody>
      </p:sp>
      <p:sp>
        <p:nvSpPr>
          <p:cNvPr id="898" name="Google Shape;898;p51"/>
          <p:cNvSpPr/>
          <p:nvPr/>
        </p:nvSpPr>
        <p:spPr>
          <a:xfrm>
            <a:off x="6827250"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7427316"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1"/>
          <p:cNvSpPr/>
          <p:nvPr/>
        </p:nvSpPr>
        <p:spPr>
          <a:xfrm>
            <a:off x="8027382" y="183420"/>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1"/>
          <p:cNvSpPr/>
          <p:nvPr/>
        </p:nvSpPr>
        <p:spPr>
          <a:xfrm>
            <a:off x="6989626" y="302705"/>
            <a:ext cx="161005" cy="387906"/>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51"/>
          <p:cNvGrpSpPr/>
          <p:nvPr/>
        </p:nvGrpSpPr>
        <p:grpSpPr>
          <a:xfrm>
            <a:off x="7547880" y="297186"/>
            <a:ext cx="258143" cy="258148"/>
            <a:chOff x="935197" y="1793977"/>
            <a:chExt cx="256451" cy="256430"/>
          </a:xfrm>
        </p:grpSpPr>
        <p:sp>
          <p:nvSpPr>
            <p:cNvPr id="903" name="Google Shape;903;p51"/>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1"/>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51"/>
          <p:cNvSpPr/>
          <p:nvPr/>
        </p:nvSpPr>
        <p:spPr>
          <a:xfrm>
            <a:off x="8139057" y="317530"/>
            <a:ext cx="291610" cy="237839"/>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215;p59"/>
          <p:cNvPicPr preferRelativeResize="0"/>
          <p:nvPr/>
        </p:nvPicPr>
        <p:blipFill>
          <a:blip r:embed="rId4">
            <a:alphaModFix/>
          </a:blip>
          <a:stretch>
            <a:fillRect/>
          </a:stretch>
        </p:blipFill>
        <p:spPr>
          <a:xfrm>
            <a:off x="0" y="484929"/>
            <a:ext cx="9144000" cy="4658572"/>
          </a:xfrm>
          <a:prstGeom prst="rect">
            <a:avLst/>
          </a:prstGeom>
          <a:noFill/>
          <a:ln>
            <a:noFill/>
          </a:ln>
        </p:spPr>
      </p:pic>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IN" sz="3200" dirty="0" smtClean="0">
                <a:latin typeface="Squada One" panose="02000000000000000000" charset="0"/>
              </a:rPr>
              <a:t>Tomorrow session</a:t>
            </a:r>
            <a:endParaRPr lang="en-IN" sz="3200" dirty="0">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IN" sz="1400" dirty="0" smtClean="0">
                <a:latin typeface="Squada One" panose="02000000000000000000" pitchFamily="2" charset="0"/>
              </a:rPr>
              <a:t>Vehicle Detection</a:t>
            </a:r>
            <a:endParaRPr lang="en-IN" sz="1400" dirty="0" smtClean="0">
              <a:latin typeface="Squada One" panose="02000000000000000000"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550430" y="198882"/>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Squada One" panose="02000000000000000000" charset="0"/>
              </a:rPr>
              <a:t>Day-17 </a:t>
            </a:r>
            <a:r>
              <a:rPr lang="en" dirty="0" smtClean="0">
                <a:latin typeface="Squada One" panose="02000000000000000000" charset="0"/>
              </a:rPr>
              <a:t>Agenda</a:t>
            </a:r>
            <a:r>
              <a:rPr lang="en" dirty="0" smtClean="0">
                <a:solidFill>
                  <a:schemeClr val="dk1"/>
                </a:solidFill>
                <a:latin typeface="Squada One" panose="02000000000000000000" charset="0"/>
              </a:rPr>
              <a:t>.</a:t>
            </a:r>
            <a:endParaRPr dirty="0">
              <a:solidFill>
                <a:schemeClr val="dk1"/>
              </a:solidFill>
              <a:latin typeface="Squada One" panose="02000000000000000000" charset="0"/>
            </a:endParaRPr>
          </a:p>
        </p:txBody>
      </p:sp>
      <p:sp>
        <p:nvSpPr>
          <p:cNvPr id="298" name="Google Shape;298;p29"/>
          <p:cNvSpPr txBox="1">
            <a:spLocks noGrp="1"/>
          </p:cNvSpPr>
          <p:nvPr>
            <p:ph type="title" idx="2"/>
          </p:nvPr>
        </p:nvSpPr>
        <p:spPr>
          <a:xfrm>
            <a:off x="490631" y="1655988"/>
            <a:ext cx="2752491" cy="521100"/>
          </a:xfrm>
          <a:prstGeom prst="rect">
            <a:avLst/>
          </a:prstGeom>
        </p:spPr>
        <p:txBody>
          <a:bodyPr spcFirstLastPara="1" wrap="square" lIns="91425" tIns="91425" rIns="91425" bIns="91425" anchor="b" anchorCtr="0">
            <a:noAutofit/>
          </a:bodyPr>
          <a:lstStyle/>
          <a:p>
            <a:pPr lvl="0"/>
            <a:r>
              <a:rPr lang="en" dirty="0" smtClean="0">
                <a:latin typeface="Squada One" panose="02000000000000000000" charset="0"/>
              </a:rPr>
              <a:t>Attendance System</a:t>
            </a:r>
            <a:endParaRPr dirty="0">
              <a:latin typeface="Squada One" panose="02000000000000000000" charset="0"/>
            </a:endParaRPr>
          </a:p>
        </p:txBody>
      </p:sp>
      <p:sp>
        <p:nvSpPr>
          <p:cNvPr id="299" name="Google Shape;299;p29"/>
          <p:cNvSpPr txBox="1">
            <a:spLocks noGrp="1"/>
          </p:cNvSpPr>
          <p:nvPr>
            <p:ph type="subTitle" idx="1"/>
          </p:nvPr>
        </p:nvSpPr>
        <p:spPr>
          <a:xfrm>
            <a:off x="359197" y="2176687"/>
            <a:ext cx="30153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latin typeface="Barlow" panose="00000500000000000000" charset="0"/>
              </a:rPr>
              <a:t>Face Recognition with Attendance system</a:t>
            </a:r>
            <a:endParaRPr dirty="0">
              <a:latin typeface="Barlow" panose="00000500000000000000" charset="0"/>
            </a:endParaRPr>
          </a:p>
        </p:txBody>
      </p:sp>
      <p:sp>
        <p:nvSpPr>
          <p:cNvPr id="302" name="Google Shape;302;p29"/>
          <p:cNvSpPr txBox="1">
            <a:spLocks noGrp="1"/>
          </p:cNvSpPr>
          <p:nvPr>
            <p:ph type="title" idx="5"/>
          </p:nvPr>
        </p:nvSpPr>
        <p:spPr>
          <a:xfrm>
            <a:off x="5545144" y="1683997"/>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Workflow</a:t>
            </a:r>
            <a:endParaRPr dirty="0">
              <a:latin typeface="Squada One" panose="02000000000000000000" pitchFamily="2" charset="0"/>
            </a:endParaRPr>
          </a:p>
        </p:txBody>
      </p:sp>
      <p:sp>
        <p:nvSpPr>
          <p:cNvPr id="303" name="Google Shape;303;p29"/>
          <p:cNvSpPr txBox="1">
            <a:spLocks noGrp="1"/>
          </p:cNvSpPr>
          <p:nvPr>
            <p:ph type="subTitle" idx="6"/>
          </p:nvPr>
        </p:nvSpPr>
        <p:spPr>
          <a:xfrm>
            <a:off x="5579853" y="2201707"/>
            <a:ext cx="281897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Workflow of Attendance system</a:t>
            </a:r>
            <a:endParaRPr dirty="0"/>
          </a:p>
        </p:txBody>
      </p:sp>
      <p:sp>
        <p:nvSpPr>
          <p:cNvPr id="304" name="Google Shape;304;p29"/>
          <p:cNvSpPr txBox="1">
            <a:spLocks noGrp="1"/>
          </p:cNvSpPr>
          <p:nvPr>
            <p:ph type="title" idx="7"/>
          </p:nvPr>
        </p:nvSpPr>
        <p:spPr>
          <a:xfrm>
            <a:off x="2874788" y="1672534"/>
            <a:ext cx="311461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latin typeface="Squada One" panose="02000000000000000000" pitchFamily="2" charset="0"/>
              </a:rPr>
              <a:t>ML - SVM</a:t>
            </a:r>
            <a:endParaRPr dirty="0">
              <a:latin typeface="Squada One" panose="02000000000000000000" pitchFamily="2" charset="0"/>
            </a:endParaRPr>
          </a:p>
        </p:txBody>
      </p:sp>
      <p:sp>
        <p:nvSpPr>
          <p:cNvPr id="305" name="Google Shape;305;p29"/>
          <p:cNvSpPr txBox="1">
            <a:spLocks noGrp="1"/>
          </p:cNvSpPr>
          <p:nvPr>
            <p:ph type="subTitle" idx="8"/>
          </p:nvPr>
        </p:nvSpPr>
        <p:spPr>
          <a:xfrm>
            <a:off x="3104220" y="2185161"/>
            <a:ext cx="2487109" cy="572700"/>
          </a:xfrm>
          <a:prstGeom prst="rect">
            <a:avLst/>
          </a:prstGeom>
        </p:spPr>
        <p:txBody>
          <a:bodyPr spcFirstLastPara="1" wrap="square" lIns="91425" tIns="91425" rIns="91425" bIns="91425" anchor="t" anchorCtr="0">
            <a:noAutofit/>
          </a:bodyPr>
          <a:lstStyle/>
          <a:p>
            <a:pPr marL="0" lvl="0" indent="0"/>
            <a:r>
              <a:rPr lang="en-IN" dirty="0" smtClean="0">
                <a:latin typeface="Barlow" panose="00000500000000000000" pitchFamily="2" charset="0"/>
              </a:rPr>
              <a:t>Support Vector Machine</a:t>
            </a:r>
            <a:endParaRPr dirty="0">
              <a:latin typeface="Barlow" panose="00000500000000000000" pitchFamily="2" charset="0"/>
            </a:endParaRPr>
          </a:p>
        </p:txBody>
      </p:sp>
      <p:sp>
        <p:nvSpPr>
          <p:cNvPr id="308" name="Google Shape;308;p29"/>
          <p:cNvSpPr txBox="1">
            <a:spLocks noGrp="1"/>
          </p:cNvSpPr>
          <p:nvPr>
            <p:ph type="title" idx="14"/>
          </p:nvPr>
        </p:nvSpPr>
        <p:spPr>
          <a:xfrm>
            <a:off x="951167"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495830"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r>
              <a:rPr lang="en" dirty="0" smtClean="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089038" y="1009150"/>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r>
              <a:rPr lang="en" dirty="0" smtClean="0">
                <a:solidFill>
                  <a:srgbClr val="E17C78"/>
                </a:solidFill>
              </a:rPr>
              <a:t>.</a:t>
            </a:r>
            <a:endParaRPr dirty="0">
              <a:solidFill>
                <a:srgbClr val="E17C78"/>
              </a:solidFill>
            </a:endParaRPr>
          </a:p>
        </p:txBody>
      </p:sp>
      <p:sp>
        <p:nvSpPr>
          <p:cNvPr id="24" name="Google Shape;302;p29"/>
          <p:cNvSpPr txBox="1">
            <a:spLocks noGrp="1"/>
          </p:cNvSpPr>
          <p:nvPr>
            <p:ph type="title" idx="5"/>
          </p:nvPr>
        </p:nvSpPr>
        <p:spPr>
          <a:xfrm>
            <a:off x="1866875" y="3566073"/>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Deploying Face recognition system using ML &amp; DL</a:t>
            </a:r>
            <a:endParaRPr dirty="0">
              <a:latin typeface="Squada One" panose="02000000000000000000" pitchFamily="2" charset="0"/>
            </a:endParaRPr>
          </a:p>
        </p:txBody>
      </p:sp>
      <p:sp>
        <p:nvSpPr>
          <p:cNvPr id="26" name="Google Shape;311;p29"/>
          <p:cNvSpPr txBox="1">
            <a:spLocks noGrp="1"/>
          </p:cNvSpPr>
          <p:nvPr>
            <p:ph type="title" idx="17"/>
          </p:nvPr>
        </p:nvSpPr>
        <p:spPr>
          <a:xfrm>
            <a:off x="2395361" y="2923886"/>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r>
              <a:rPr lang="en" dirty="0" smtClean="0">
                <a:solidFill>
                  <a:srgbClr val="E17C78"/>
                </a:solidFill>
              </a:rPr>
              <a:t>.</a:t>
            </a:r>
            <a:endParaRPr dirty="0">
              <a:solidFill>
                <a:srgbClr val="E17C78"/>
              </a:solidFill>
            </a:endParaRPr>
          </a:p>
        </p:txBody>
      </p:sp>
      <p:sp>
        <p:nvSpPr>
          <p:cNvPr id="14" name="Google Shape;303;p29"/>
          <p:cNvSpPr txBox="1">
            <a:spLocks noGrp="1"/>
          </p:cNvSpPr>
          <p:nvPr>
            <p:ph type="subTitle" idx="6"/>
          </p:nvPr>
        </p:nvSpPr>
        <p:spPr>
          <a:xfrm>
            <a:off x="1886176" y="4020314"/>
            <a:ext cx="281897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smtClean="0">
                <a:latin typeface="Barlow" panose="00000500000000000000" pitchFamily="2" charset="0"/>
              </a:rPr>
              <a:t>Converting Text from Image</a:t>
            </a:r>
            <a:endParaRPr dirty="0"/>
          </a:p>
        </p:txBody>
      </p:sp>
      <p:sp>
        <p:nvSpPr>
          <p:cNvPr id="15" name="Google Shape;302;p29"/>
          <p:cNvSpPr txBox="1">
            <a:spLocks noGrp="1"/>
          </p:cNvSpPr>
          <p:nvPr>
            <p:ph type="title" idx="5"/>
          </p:nvPr>
        </p:nvSpPr>
        <p:spPr>
          <a:xfrm>
            <a:off x="4195961" y="3461430"/>
            <a:ext cx="2888388"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latin typeface="Squada One" panose="02000000000000000000" pitchFamily="2" charset="0"/>
              </a:rPr>
              <a:t>Q &amp; A</a:t>
            </a:r>
            <a:endParaRPr dirty="0">
              <a:latin typeface="Squada One" panose="02000000000000000000" pitchFamily="2" charset="0"/>
            </a:endParaRPr>
          </a:p>
        </p:txBody>
      </p:sp>
      <p:sp>
        <p:nvSpPr>
          <p:cNvPr id="16" name="Google Shape;311;p29"/>
          <p:cNvSpPr txBox="1">
            <a:spLocks noGrp="1"/>
          </p:cNvSpPr>
          <p:nvPr>
            <p:ph type="title" idx="17"/>
          </p:nvPr>
        </p:nvSpPr>
        <p:spPr>
          <a:xfrm>
            <a:off x="4739855" y="292118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r>
              <a:rPr lang="en" dirty="0" smtClean="0">
                <a:solidFill>
                  <a:srgbClr val="E17C78"/>
                </a:solidFill>
              </a:rPr>
              <a:t>.</a:t>
            </a:r>
            <a:endParaRPr dirty="0">
              <a:solidFill>
                <a:srgbClr val="E17C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3">
                                            <p:txEl>
                                              <p:pRg st="0" end="0"/>
                                            </p:txEl>
                                          </p:spTgt>
                                        </p:tgtEl>
                                        <p:attrNameLst>
                                          <p:attrName>style.visibility</p:attrName>
                                        </p:attrNameLst>
                                      </p:cBhvr>
                                      <p:to>
                                        <p:strVal val="visible"/>
                                      </p:to>
                                    </p:set>
                                    <p:animEffect transition="in" filter="fade">
                                      <p:cBhvr>
                                        <p:cTn id="24" dur="500"/>
                                        <p:tgtEl>
                                          <p:spTgt spid="3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fade">
                                      <p:cBhvr>
                                        <p:cTn id="35" dur="500"/>
                                        <p:tgtEl>
                                          <p:spTgt spid="1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build="p"/>
      <p:bldP spid="304" grpId="0"/>
      <p:bldP spid="305" grpId="0" build="p"/>
      <p:bldP spid="310" grpId="0"/>
      <p:bldP spid="311" grpId="0"/>
      <p:bldP spid="24" grpId="0"/>
      <p:bldP spid="26" grpId="0"/>
      <p:bldP spid="14" grpId="0" build="p"/>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39065" y="345687"/>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Attendance System</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539065" y="1171537"/>
            <a:ext cx="3970590" cy="2893100"/>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Face recognition is a method of identifying or verifying the identity of an individual using their face. Face recognition systems can be used to identify people in photos, video, or in real-time</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The attendance system will track employee location, time of clocking/out, and the report recorded. The attendance system will then process the data, to produce timesheet reports, lateness reports, absence reports, task and request reports.</a:t>
            </a:r>
          </a:p>
          <a:p>
            <a:endParaRPr lang="en-US" altLang="ko-KR" dirty="0">
              <a:solidFill>
                <a:schemeClr val="tx1"/>
              </a:solidFill>
              <a:latin typeface="Barlow" panose="00000500000000000000" pitchFamily="2" charset="0"/>
              <a:cs typeface="Arial" pitchFamily="34" charset="0"/>
            </a:endParaRPr>
          </a:p>
        </p:txBody>
      </p:sp>
      <p:pic>
        <p:nvPicPr>
          <p:cNvPr id="1028" name="Picture 4" descr="Facial recognition concept with male face Vector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8601"/>
          <a:stretch/>
        </p:blipFill>
        <p:spPr bwMode="auto">
          <a:xfrm>
            <a:off x="6008914" y="918387"/>
            <a:ext cx="1944995" cy="191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15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579258" y="164816"/>
            <a:ext cx="4746000"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Support Vector Machine - SVM</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7" name="Rectangle 36">
            <a:extLst>
              <a:ext uri="{FF2B5EF4-FFF2-40B4-BE49-F238E27FC236}">
                <a16:creationId xmlns:a16="http://schemas.microsoft.com/office/drawing/2014/main" id="{743E8C94-61F1-483B-89A7-36F68DF35AAE}"/>
              </a:ext>
            </a:extLst>
          </p:cNvPr>
          <p:cNvSpPr/>
          <p:nvPr/>
        </p:nvSpPr>
        <p:spPr>
          <a:xfrm>
            <a:off x="358195" y="827952"/>
            <a:ext cx="6625410" cy="3970318"/>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Support vector machines (SVMs) are powerful yet flexible supervised machine learning algorithms which are used both for classification and regression</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smtClean="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 The goal of SVM is to divide the datasets into classes to find a maximum marginal hyperplane (MMH</a:t>
            </a:r>
            <a:r>
              <a:rPr lang="en-US" altLang="ko-KR" dirty="0" smtClean="0">
                <a:solidFill>
                  <a:schemeClr val="tx1"/>
                </a:solidFill>
                <a:latin typeface="Barlow" panose="00000500000000000000" pitchFamily="2" charset="0"/>
                <a:cs typeface="Arial" pitchFamily="34" charset="0"/>
              </a:rPr>
              <a:t>).</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Support Vectors − </a:t>
            </a:r>
            <a:r>
              <a:rPr lang="en-US" altLang="ko-KR" dirty="0" err="1">
                <a:solidFill>
                  <a:schemeClr val="tx1"/>
                </a:solidFill>
                <a:latin typeface="Barlow" panose="00000500000000000000" pitchFamily="2" charset="0"/>
                <a:cs typeface="Arial" pitchFamily="34" charset="0"/>
              </a:rPr>
              <a:t>Datapoints</a:t>
            </a:r>
            <a:r>
              <a:rPr lang="en-US" altLang="ko-KR" dirty="0">
                <a:solidFill>
                  <a:schemeClr val="tx1"/>
                </a:solidFill>
                <a:latin typeface="Barlow" panose="00000500000000000000" pitchFamily="2" charset="0"/>
                <a:cs typeface="Arial" pitchFamily="34" charset="0"/>
              </a:rPr>
              <a:t> that are closest to the hyperplane is called support vectors. Separating line will be defined with the help of these data points.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Hyperplane − As we can see in the above diagram, it is a decision plane or space which is divided between a set of objects having different classes.</a:t>
            </a:r>
          </a:p>
          <a:p>
            <a:pPr marL="285750" indent="-285750">
              <a:buFont typeface="Arial" panose="020B0604020202020204" pitchFamily="34" charset="0"/>
              <a:buChar char="•"/>
            </a:pPr>
            <a:endParaRPr lang="en-US" altLang="ko-KR" dirty="0">
              <a:solidFill>
                <a:schemeClr val="tx1"/>
              </a:solidFill>
              <a:latin typeface="Barlow" panose="00000500000000000000" pitchFamily="2" charset="0"/>
              <a:cs typeface="Arial" pitchFamily="34" charset="0"/>
            </a:endParaRPr>
          </a:p>
          <a:p>
            <a:pPr marL="285750" indent="-285750">
              <a:buFont typeface="Arial" panose="020B0604020202020204" pitchFamily="34" charset="0"/>
              <a:buChar char="•"/>
            </a:pPr>
            <a:r>
              <a:rPr lang="en-US" altLang="ko-KR" dirty="0">
                <a:solidFill>
                  <a:schemeClr val="tx1"/>
                </a:solidFill>
                <a:latin typeface="Barlow" panose="00000500000000000000" pitchFamily="2" charset="0"/>
                <a:cs typeface="Arial" pitchFamily="34" charset="0"/>
              </a:rPr>
              <a:t>Margin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p>
        </p:txBody>
      </p:sp>
      <p:pic>
        <p:nvPicPr>
          <p:cNvPr id="2050" name="Picture 2" descr="Working of SVM"/>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24625" y="1732829"/>
            <a:ext cx="26193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1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xEl>
                                              <p:pRg st="5" end="5"/>
                                            </p:txEl>
                                          </p:spTgt>
                                        </p:tgtEl>
                                        <p:attrNameLst>
                                          <p:attrName>style.visibility</p:attrName>
                                        </p:attrNameLst>
                                      </p:cBhvr>
                                      <p:to>
                                        <p:strVal val="visible"/>
                                      </p:to>
                                    </p:set>
                                    <p:animEffect transition="in" filter="fade">
                                      <p:cBhvr>
                                        <p:cTn id="17" dur="500"/>
                                        <p:tgtEl>
                                          <p:spTgt spid="3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xEl>
                                              <p:pRg st="7" end="7"/>
                                            </p:txEl>
                                          </p:spTgt>
                                        </p:tgtEl>
                                        <p:attrNameLst>
                                          <p:attrName>style.visibility</p:attrName>
                                        </p:attrNameLst>
                                      </p:cBhvr>
                                      <p:to>
                                        <p:strVal val="visible"/>
                                      </p:to>
                                    </p:set>
                                    <p:animEffect transition="in" filter="fade">
                                      <p:cBhvr>
                                        <p:cTn id="22" dur="500"/>
                                        <p:tgtEl>
                                          <p:spTgt spid="3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
                                            <p:txEl>
                                              <p:pRg st="9" end="9"/>
                                            </p:txEl>
                                          </p:spTgt>
                                        </p:tgtEl>
                                        <p:attrNameLst>
                                          <p:attrName>style.visibility</p:attrName>
                                        </p:attrNameLst>
                                      </p:cBhvr>
                                      <p:to>
                                        <p:strVal val="visible"/>
                                      </p:to>
                                    </p:set>
                                    <p:animEffect transition="in" filter="fade">
                                      <p:cBhvr>
                                        <p:cTn id="27" dur="500"/>
                                        <p:tgtEl>
                                          <p:spTgt spid="3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63175" y="261860"/>
            <a:ext cx="7625748" cy="572700"/>
          </a:xfrm>
          <a:prstGeom prst="rect">
            <a:avLst/>
          </a:prstGeom>
        </p:spPr>
        <p:txBody>
          <a:bodyPr spcFirstLastPara="1" wrap="square" lIns="91425" tIns="91425" rIns="91425" bIns="91425" anchor="t" anchorCtr="0">
            <a:noAutofit/>
          </a:bodyPr>
          <a:lstStyle/>
          <a:p>
            <a:pPr lvl="0"/>
            <a:r>
              <a:rPr lang="en-IN" dirty="0" smtClean="0">
                <a:latin typeface="Squada One" panose="02000000000000000000" pitchFamily="2" charset="0"/>
              </a:rPr>
              <a:t>Block Diagram – Workflow </a:t>
            </a:r>
            <a:r>
              <a:rPr lang="en-IN" dirty="0" smtClean="0">
                <a:latin typeface="Squada One" panose="02000000000000000000" pitchFamily="2" charset="0"/>
              </a:rPr>
              <a:t>of Attendance System</a:t>
            </a:r>
            <a:r>
              <a:rPr lang="en" dirty="0" smtClean="0">
                <a:solidFill>
                  <a:schemeClr val="dk1"/>
                </a:solidFill>
                <a:latin typeface="Squada One" panose="02000000000000000000" pitchFamily="2" charset="0"/>
              </a:rPr>
              <a:t>.</a:t>
            </a:r>
            <a:endParaRPr dirty="0">
              <a:solidFill>
                <a:schemeClr val="dk1"/>
              </a:solidFill>
              <a:latin typeface="Squada One" panose="02000000000000000000" pitchFamily="2" charset="0"/>
            </a:endParaRPr>
          </a:p>
        </p:txBody>
      </p:sp>
      <p:sp>
        <p:nvSpPr>
          <p:cNvPr id="3" name="Rounded Rectangle 2"/>
          <p:cNvSpPr/>
          <p:nvPr/>
        </p:nvSpPr>
        <p:spPr>
          <a:xfrm>
            <a:off x="301841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Pre-processing-</a:t>
            </a:r>
          </a:p>
          <a:p>
            <a:pPr algn="ctr"/>
            <a:r>
              <a:rPr lang="en-IN" dirty="0" smtClean="0">
                <a:latin typeface="Squada One" panose="02000000000000000000" pitchFamily="2" charset="0"/>
              </a:rPr>
              <a:t>Face Detection</a:t>
            </a:r>
            <a:endParaRPr lang="en-IN" dirty="0">
              <a:latin typeface="Squada One" panose="02000000000000000000" pitchFamily="2" charset="0"/>
            </a:endParaRPr>
          </a:p>
        </p:txBody>
      </p:sp>
      <p:sp>
        <p:nvSpPr>
          <p:cNvPr id="7" name="Rounded Rectangle 6"/>
          <p:cNvSpPr/>
          <p:nvPr/>
        </p:nvSpPr>
        <p:spPr>
          <a:xfrm>
            <a:off x="490309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Pre-Processing – 128-D embedding for ML</a:t>
            </a:r>
          </a:p>
        </p:txBody>
      </p:sp>
      <p:sp>
        <p:nvSpPr>
          <p:cNvPr id="8" name="Rounded Rectangle 7"/>
          <p:cNvSpPr/>
          <p:nvPr/>
        </p:nvSpPr>
        <p:spPr>
          <a:xfrm>
            <a:off x="6787775" y="142571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Training </a:t>
            </a:r>
            <a:r>
              <a:rPr lang="en-IN" dirty="0" smtClean="0">
                <a:latin typeface="Squada One" panose="02000000000000000000" pitchFamily="2" charset="0"/>
              </a:rPr>
              <a:t>– ML - SVM</a:t>
            </a:r>
            <a:endParaRPr lang="en-IN" dirty="0">
              <a:latin typeface="Squada One" panose="02000000000000000000" pitchFamily="2" charset="0"/>
            </a:endParaRPr>
          </a:p>
        </p:txBody>
      </p:sp>
      <p:sp>
        <p:nvSpPr>
          <p:cNvPr id="9" name="Rounded Rectangle 8"/>
          <p:cNvSpPr/>
          <p:nvPr/>
        </p:nvSpPr>
        <p:spPr>
          <a:xfrm>
            <a:off x="1133735" y="143587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latin typeface="Squada One" panose="02000000000000000000" pitchFamily="2" charset="0"/>
              </a:rPr>
              <a:t>Dataset </a:t>
            </a:r>
            <a:r>
              <a:rPr lang="en-IN" sz="1200" dirty="0" smtClean="0">
                <a:latin typeface="Squada One" panose="02000000000000000000" pitchFamily="2" charset="0"/>
              </a:rPr>
              <a:t>Creation</a:t>
            </a:r>
          </a:p>
          <a:p>
            <a:pPr algn="ctr"/>
            <a:r>
              <a:rPr lang="en-IN" sz="1200" dirty="0" smtClean="0">
                <a:latin typeface="Squada One" panose="02000000000000000000" pitchFamily="2" charset="0"/>
              </a:rPr>
              <a:t>With CSV name &amp; </a:t>
            </a:r>
            <a:r>
              <a:rPr lang="en-IN" sz="1200" dirty="0" err="1" smtClean="0">
                <a:latin typeface="Squada One" panose="02000000000000000000" pitchFamily="2" charset="0"/>
              </a:rPr>
              <a:t>Rollno</a:t>
            </a:r>
            <a:endParaRPr lang="en-IN" sz="1200" dirty="0">
              <a:latin typeface="Squada One" panose="02000000000000000000" pitchFamily="2" charset="0"/>
            </a:endParaRPr>
          </a:p>
        </p:txBody>
      </p:sp>
      <p:sp>
        <p:nvSpPr>
          <p:cNvPr id="10" name="Rounded Rectangle 9"/>
          <p:cNvSpPr/>
          <p:nvPr/>
        </p:nvSpPr>
        <p:spPr>
          <a:xfrm>
            <a:off x="193129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Load </a:t>
            </a:r>
            <a:r>
              <a:rPr lang="en-IN" dirty="0" smtClean="0">
                <a:latin typeface="Squada One" panose="02000000000000000000" pitchFamily="2" charset="0"/>
              </a:rPr>
              <a:t>Model, LE &amp; CSV </a:t>
            </a:r>
            <a:endParaRPr lang="en-IN" dirty="0">
              <a:latin typeface="Squada One" panose="02000000000000000000" pitchFamily="2" charset="0"/>
            </a:endParaRPr>
          </a:p>
        </p:txBody>
      </p:sp>
      <p:sp>
        <p:nvSpPr>
          <p:cNvPr id="11" name="Rounded Rectangle 10"/>
          <p:cNvSpPr/>
          <p:nvPr/>
        </p:nvSpPr>
        <p:spPr>
          <a:xfrm>
            <a:off x="381597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Pre-process frame from Camera</a:t>
            </a:r>
            <a:endParaRPr lang="en-IN" dirty="0">
              <a:latin typeface="Squada One" panose="02000000000000000000" pitchFamily="2" charset="0"/>
            </a:endParaRPr>
          </a:p>
        </p:txBody>
      </p:sp>
      <p:sp>
        <p:nvSpPr>
          <p:cNvPr id="12" name="Rounded Rectangle 11"/>
          <p:cNvSpPr/>
          <p:nvPr/>
        </p:nvSpPr>
        <p:spPr>
          <a:xfrm>
            <a:off x="5700655" y="3132590"/>
            <a:ext cx="1595120" cy="616450"/>
          </a:xfrm>
          <a:prstGeom prst="roundRect">
            <a:avLst/>
          </a:prstGeom>
          <a:solidFill>
            <a:srgbClr val="507C89"/>
          </a:solidFill>
          <a:ln>
            <a:solidFill>
              <a:srgbClr val="507C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Squada One" panose="02000000000000000000" pitchFamily="2" charset="0"/>
              </a:rPr>
              <a:t>Classification</a:t>
            </a:r>
            <a:endParaRPr lang="en-IN" dirty="0">
              <a:latin typeface="Squada One" panose="02000000000000000000" pitchFamily="2" charset="0"/>
            </a:endParaRPr>
          </a:p>
        </p:txBody>
      </p:sp>
      <p:cxnSp>
        <p:nvCxnSpPr>
          <p:cNvPr id="5" name="Straight Arrow Connector 4"/>
          <p:cNvCxnSpPr>
            <a:stCxn id="9" idx="3"/>
            <a:endCxn id="3" idx="1"/>
          </p:cNvCxnSpPr>
          <p:nvPr/>
        </p:nvCxnSpPr>
        <p:spPr>
          <a:xfrm flipV="1">
            <a:off x="2728855" y="173393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604270" y="172377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507480" y="1744095"/>
            <a:ext cx="289560" cy="1016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0" idx="1"/>
          </p:cNvCxnSpPr>
          <p:nvPr/>
        </p:nvCxnSpPr>
        <p:spPr>
          <a:xfrm flipH="1">
            <a:off x="1931295" y="1733935"/>
            <a:ext cx="6451600" cy="1706880"/>
          </a:xfrm>
          <a:prstGeom prst="bentConnector5">
            <a:avLst>
              <a:gd name="adj1" fmla="val -3543"/>
              <a:gd name="adj2" fmla="val 50000"/>
              <a:gd name="adj3" fmla="val 103543"/>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1" idx="1"/>
          </p:cNvCxnSpPr>
          <p:nvPr/>
        </p:nvCxnSpPr>
        <p:spPr>
          <a:xfrm>
            <a:off x="3526415" y="3440815"/>
            <a:ext cx="289560" cy="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12" idx="1"/>
          </p:cNvCxnSpPr>
          <p:nvPr/>
        </p:nvCxnSpPr>
        <p:spPr>
          <a:xfrm>
            <a:off x="5411095" y="3440815"/>
            <a:ext cx="289560" cy="0"/>
          </a:xfrm>
          <a:prstGeom prst="straightConnector1">
            <a:avLst/>
          </a:prstGeom>
          <a:ln>
            <a:solidFill>
              <a:srgbClr val="507C8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4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2067226" y="255075"/>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Installing Libraries</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8328993" y="653070"/>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
        <p:nvSpPr>
          <p:cNvPr id="25" name="Rectangle 24"/>
          <p:cNvSpPr/>
          <p:nvPr/>
        </p:nvSpPr>
        <p:spPr>
          <a:xfrm>
            <a:off x="3175091" y="1979535"/>
            <a:ext cx="3017335" cy="400110"/>
          </a:xfrm>
          <a:prstGeom prst="rect">
            <a:avLst/>
          </a:prstGeom>
        </p:spPr>
        <p:txBody>
          <a:bodyPr wrap="square">
            <a:spAutoFit/>
          </a:bodyPr>
          <a:lstStyle/>
          <a:p>
            <a:r>
              <a:rPr lang="en-US" altLang="ko-KR" sz="2000" dirty="0" err="1" smtClean="0">
                <a:solidFill>
                  <a:srgbClr val="002060"/>
                </a:solidFill>
                <a:latin typeface="Squada One" panose="02000000000000000000" charset="0"/>
              </a:rPr>
              <a:t>sklearn</a:t>
            </a:r>
            <a:r>
              <a:rPr lang="en-US" altLang="ko-KR" sz="2000" dirty="0" smtClean="0">
                <a:solidFill>
                  <a:srgbClr val="002060"/>
                </a:solidFill>
                <a:latin typeface="Squada One" panose="02000000000000000000" charset="0"/>
              </a:rPr>
              <a:t>: </a:t>
            </a:r>
            <a:r>
              <a:rPr lang="en-US" altLang="ko-KR" sz="2000" dirty="0" smtClean="0">
                <a:solidFill>
                  <a:schemeClr val="tx1"/>
                </a:solidFill>
                <a:latin typeface="Squada One" panose="02000000000000000000" charset="0"/>
              </a:rPr>
              <a:t>pip install </a:t>
            </a:r>
            <a:r>
              <a:rPr lang="en-US" altLang="ko-KR" sz="2000" dirty="0" err="1" smtClean="0">
                <a:solidFill>
                  <a:schemeClr val="tx1"/>
                </a:solidFill>
                <a:latin typeface="Squada One" panose="02000000000000000000" charset="0"/>
              </a:rPr>
              <a:t>sklearn</a:t>
            </a:r>
            <a:endParaRPr lang="en-US" altLang="ko-KR" sz="2000" b="1" dirty="0" smtClean="0">
              <a:solidFill>
                <a:schemeClr val="tx1"/>
              </a:solidFill>
              <a:latin typeface="Squada One" panose="02000000000000000000" pitchFamily="2" charset="0"/>
            </a:endParaRPr>
          </a:p>
        </p:txBody>
      </p:sp>
    </p:spTree>
    <p:extLst>
      <p:ext uri="{BB962C8B-B14F-4D97-AF65-F5344CB8AC3E}">
        <p14:creationId xmlns:p14="http://schemas.microsoft.com/office/powerpoint/2010/main" val="4213326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13" name="Google Shape;1215;p59"/>
          <p:cNvPicPr preferRelativeResize="0"/>
          <p:nvPr/>
        </p:nvPicPr>
        <p:blipFill>
          <a:blip r:embed="rId3">
            <a:alphaModFix/>
          </a:blip>
          <a:stretch>
            <a:fillRect/>
          </a:stretch>
        </p:blipFill>
        <p:spPr>
          <a:xfrm>
            <a:off x="0" y="0"/>
            <a:ext cx="9144000" cy="5143500"/>
          </a:xfrm>
          <a:prstGeom prst="rect">
            <a:avLst/>
          </a:prstGeom>
          <a:noFill/>
          <a:ln>
            <a:noFill/>
          </a:ln>
        </p:spPr>
      </p:pic>
      <p:sp>
        <p:nvSpPr>
          <p:cNvPr id="750" name="Google Shape;750;p44"/>
          <p:cNvSpPr txBox="1">
            <a:spLocks noGrp="1"/>
          </p:cNvSpPr>
          <p:nvPr>
            <p:ph type="title"/>
          </p:nvPr>
        </p:nvSpPr>
        <p:spPr>
          <a:xfrm>
            <a:off x="1583378" y="0"/>
            <a:ext cx="6189783" cy="1007361"/>
          </a:xfrm>
          <a:prstGeom prst="rect">
            <a:avLst/>
          </a:prstGeom>
        </p:spPr>
        <p:txBody>
          <a:bodyPr spcFirstLastPara="1" wrap="square" lIns="91425" tIns="91425" rIns="91425" bIns="91425" anchor="b" anchorCtr="0">
            <a:noAutofit/>
          </a:bodyPr>
          <a:lstStyle/>
          <a:p>
            <a:pPr lvl="0"/>
            <a:r>
              <a:rPr lang="en-US" sz="4400" dirty="0" smtClean="0">
                <a:latin typeface="Squada One" panose="02000000000000000000" charset="0"/>
              </a:rPr>
              <a:t>! PRACTICAL SESSION !</a:t>
            </a:r>
            <a:endParaRPr lang="en-US" sz="4400" dirty="0">
              <a:latin typeface="Squada One" panose="02000000000000000000" charset="0"/>
            </a:endParaRPr>
          </a:p>
        </p:txBody>
      </p:sp>
      <p:sp>
        <p:nvSpPr>
          <p:cNvPr id="4" name="Google Shape;750;p44"/>
          <p:cNvSpPr txBox="1">
            <a:spLocks/>
          </p:cNvSpPr>
          <p:nvPr/>
        </p:nvSpPr>
        <p:spPr>
          <a:xfrm>
            <a:off x="2813006" y="924448"/>
            <a:ext cx="3730525" cy="4515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9600"/>
              <a:buFont typeface="Fira Sans Condensed ExtraBold"/>
              <a:buNone/>
              <a:defRPr sz="9600" b="0" i="0" u="none" strike="noStrike" cap="none">
                <a:solidFill>
                  <a:schemeClr val="accent2"/>
                </a:solidFill>
                <a:latin typeface="Fira Sans Condensed ExtraBold"/>
                <a:ea typeface="Fira Sans Condensed ExtraBold"/>
                <a:cs typeface="Fira Sans Condensed ExtraBold"/>
                <a:sym typeface="Fira Sans Condensed ExtraBold"/>
              </a:defRPr>
            </a:lvl1pPr>
            <a:lvl2pPr marR="0" lvl="1"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2pPr>
            <a:lvl3pPr marR="0" lvl="2"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3pPr>
            <a:lvl4pPr marR="0" lvl="3"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4pPr>
            <a:lvl5pPr marR="0" lvl="4"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5pPr>
            <a:lvl6pPr marR="0" lvl="5"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6pPr>
            <a:lvl7pPr marR="0" lvl="6"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7pPr>
            <a:lvl8pPr marR="0" lvl="7"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8pPr>
            <a:lvl9pPr marR="0" lvl="8" algn="ctr" rtl="0">
              <a:lnSpc>
                <a:spcPct val="100000"/>
              </a:lnSpc>
              <a:spcBef>
                <a:spcPts val="0"/>
              </a:spcBef>
              <a:spcAft>
                <a:spcPts val="0"/>
              </a:spcAft>
              <a:buClr>
                <a:schemeClr val="dk1"/>
              </a:buClr>
              <a:buSzPts val="9600"/>
              <a:buFont typeface="Fira Sans Condensed ExtraBold"/>
              <a:buNone/>
              <a:defRPr sz="9600" b="0" i="0" u="none" strike="noStrike" cap="none">
                <a:solidFill>
                  <a:schemeClr val="dk1"/>
                </a:solidFill>
                <a:latin typeface="Fira Sans Condensed ExtraBold"/>
                <a:ea typeface="Fira Sans Condensed ExtraBold"/>
                <a:cs typeface="Fira Sans Condensed ExtraBold"/>
                <a:sym typeface="Fira Sans Condensed ExtraBold"/>
              </a:defRPr>
            </a:lvl9pPr>
          </a:lstStyle>
          <a:p>
            <a:r>
              <a:rPr lang="en-US" sz="2400" dirty="0" smtClean="0">
                <a:solidFill>
                  <a:srgbClr val="507C89"/>
                </a:solidFill>
                <a:latin typeface="Squada One" panose="02000000000000000000" charset="0"/>
              </a:rPr>
              <a:t>ATTENDANCE SYSTEM</a:t>
            </a:r>
            <a:endParaRPr lang="en-US" sz="2400" dirty="0">
              <a:solidFill>
                <a:srgbClr val="507C89"/>
              </a:solidFill>
              <a:latin typeface="Squada One" panose="02000000000000000000" charset="0"/>
            </a:endParaRPr>
          </a:p>
        </p:txBody>
      </p:sp>
    </p:spTree>
    <p:extLst>
      <p:ext uri="{BB962C8B-B14F-4D97-AF65-F5344CB8AC3E}">
        <p14:creationId xmlns:p14="http://schemas.microsoft.com/office/powerpoint/2010/main" val="1485519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631304" y="1919677"/>
            <a:ext cx="615232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DATASET CREATION</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705995" y="3778107"/>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634894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631304" y="1919677"/>
            <a:ext cx="615232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PRE-PROCESSING WITH EMBEDDINGS</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705995" y="3778107"/>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3309522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631304" y="1919677"/>
            <a:ext cx="615232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smtClean="0">
                <a:latin typeface="Squada One" panose="02000000000000000000" charset="0"/>
              </a:rPr>
              <a:t>TRAINING WITH ML</a:t>
            </a:r>
            <a:endParaRPr sz="5400" dirty="0">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grpSp>
        <p:nvGrpSpPr>
          <p:cNvPr id="21" name="Google Shape;1194;p59"/>
          <p:cNvGrpSpPr/>
          <p:nvPr/>
        </p:nvGrpSpPr>
        <p:grpSpPr>
          <a:xfrm>
            <a:off x="7705995" y="3778107"/>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7082890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4513</TotalTime>
  <Words>421</Words>
  <Application>Microsoft Office PowerPoint</Application>
  <PresentationFormat>On-screen Show (16:9)</PresentationFormat>
  <Paragraphs>59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Fira Sans Condensed</vt:lpstr>
      <vt:lpstr>Arial</vt:lpstr>
      <vt:lpstr>Fira Sans Condensed ExtraBold</vt:lpstr>
      <vt:lpstr>Barlow</vt:lpstr>
      <vt:lpstr>Squada One</vt:lpstr>
      <vt:lpstr>Clinical Case in Neurology by Slidesgo</vt:lpstr>
      <vt:lpstr>AI Master Class series – Day 17</vt:lpstr>
      <vt:lpstr>Attendance System.</vt:lpstr>
      <vt:lpstr>Support Vector Machine - SVM.</vt:lpstr>
      <vt:lpstr>Block Diagram – Workflow of Attendance System.</vt:lpstr>
      <vt:lpstr>Installing Libraries</vt:lpstr>
      <vt:lpstr>! PRACTICAL SESSION !</vt:lpstr>
      <vt:lpstr>DATASET CREATION</vt:lpstr>
      <vt:lpstr>PRE-PROCESSING WITH EMBEDDINGS</vt:lpstr>
      <vt:lpstr>TRAINING WITH ML</vt:lpstr>
      <vt:lpstr>ATTENDANCE SYSTEM</vt:lpstr>
      <vt:lpstr>AI News – Day 17.  2020</vt:lpstr>
      <vt:lpstr>Thanks!</vt:lpstr>
      <vt:lpstr>Day-17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ADMIN</cp:lastModifiedBy>
  <cp:revision>381</cp:revision>
  <dcterms:modified xsi:type="dcterms:W3CDTF">2020-10-21T10:21:25Z</dcterms:modified>
</cp:coreProperties>
</file>